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18"/>
  </p:notesMasterIdLst>
  <p:handoutMasterIdLst>
    <p:handoutMasterId r:id="rId19"/>
  </p:handoutMasterIdLst>
  <p:sldIdLst>
    <p:sldId id="365" r:id="rId2"/>
    <p:sldId id="275" r:id="rId3"/>
    <p:sldId id="396" r:id="rId4"/>
    <p:sldId id="397" r:id="rId5"/>
    <p:sldId id="400" r:id="rId6"/>
    <p:sldId id="401" r:id="rId7"/>
    <p:sldId id="402" r:id="rId8"/>
    <p:sldId id="403" r:id="rId9"/>
    <p:sldId id="404" r:id="rId10"/>
    <p:sldId id="405" r:id="rId11"/>
    <p:sldId id="406" r:id="rId12"/>
    <p:sldId id="407" r:id="rId13"/>
    <p:sldId id="447" r:id="rId14"/>
    <p:sldId id="448" r:id="rId15"/>
    <p:sldId id="449" r:id="rId16"/>
    <p:sldId id="450" r:id="rId17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KodchiangUPC" pitchFamily="18" charset="-34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KodchiangUPC" pitchFamily="18" charset="-34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KodchiangUPC" pitchFamily="18" charset="-34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KodchiangUPC" pitchFamily="18" charset="-34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KodchiangUPC" pitchFamily="18" charset="-34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KodchiangUPC" pitchFamily="18" charset="-34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KodchiangUPC" pitchFamily="18" charset="-34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KodchiangUPC" pitchFamily="18" charset="-34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KodchiangUPC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CCFFCC"/>
    <a:srgbClr val="FFFF99"/>
    <a:srgbClr val="B8F7FE"/>
    <a:srgbClr val="008000"/>
    <a:srgbClr val="FFFF00"/>
    <a:srgbClr val="FF00FF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8271" autoAdjust="0"/>
    <p:restoredTop sz="98107" autoAdjust="0"/>
  </p:normalViewPr>
  <p:slideViewPr>
    <p:cSldViewPr>
      <p:cViewPr>
        <p:scale>
          <a:sx n="80" d="100"/>
          <a:sy n="80" d="100"/>
        </p:scale>
        <p:origin x="-438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ngsana New" pitchFamily="18" charset="-34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ngsana New" pitchFamily="18" charset="-34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2580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ngsana New" pitchFamily="18" charset="-34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2580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ngsana New" pitchFamily="18" charset="-34"/>
              </a:defRPr>
            </a:lvl1pPr>
          </a:lstStyle>
          <a:p>
            <a:pPr>
              <a:defRPr/>
            </a:pPr>
            <a:fld id="{F9C6F2F6-CEDB-4566-BF5F-0F8AF6D8279F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ngsana New" pitchFamily="18" charset="-34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ngsana New" pitchFamily="18" charset="-34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49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noProof="0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noProof="0" smtClean="0"/>
              <a:t>ระดับที่สอง</a:t>
            </a:r>
          </a:p>
          <a:p>
            <a:pPr lvl="2"/>
            <a:r>
              <a:rPr lang="th-TH" noProof="0" smtClean="0"/>
              <a:t>ระดับที่สาม</a:t>
            </a:r>
          </a:p>
          <a:p>
            <a:pPr lvl="3"/>
            <a:r>
              <a:rPr lang="th-TH" noProof="0" smtClean="0"/>
              <a:t>ระดับที่สี่</a:t>
            </a:r>
          </a:p>
          <a:p>
            <a:pPr lvl="4"/>
            <a:r>
              <a:rPr lang="th-TH" noProof="0" smtClean="0"/>
              <a:t>ระดับที่ห้า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ngsana New" pitchFamily="18" charset="-34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ngsana New" pitchFamily="18" charset="-34"/>
              </a:defRPr>
            </a:lvl1pPr>
          </a:lstStyle>
          <a:p>
            <a:pPr>
              <a:defRPr/>
            </a:pPr>
            <a:fld id="{5F9F220C-BA83-4B5F-964B-85DDF9081EF5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90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31C37-5246-4D0E-92A4-B11D8BC1F5AA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6D78A-C885-47B4-8199-4C0B4B76E91B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7BA9F-1B8B-4970-A1E1-E1B0B0F5B186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F5AAA-BEA1-4F78-A2DF-41C725017592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502CB-7BDE-4E67-844C-70262464DD1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7BADC-C8CC-48CC-B6B6-8B7652C22D7A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5A843-A2F7-4D2B-AE70-0B15EFB6819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51175-472C-4C2E-93F8-702E5A93D2E7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DB2EF4-6AE1-438C-9D51-2E017F3E501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107DD-4395-43B6-A336-23D5E1D7C89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C2FCF-8128-49A1-A29A-2DAEEE5AD9BA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8C1B7-F496-46A2-92CF-E9FFB48E20E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297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297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67173CA-C1BF-42BF-B076-9C1D54099BD2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0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ngsana New" pitchFamily="18" charset="-34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ngsana New" pitchFamily="18" charset="-34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ngsana New" pitchFamily="18" charset="-34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ngsana New" pitchFamily="18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ngsana New" pitchFamily="18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ngsana New" pitchFamily="18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ngsana New" pitchFamily="18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1989138"/>
            <a:ext cx="7543800" cy="2520950"/>
          </a:xfrm>
          <a:ln>
            <a:solidFill>
              <a:schemeClr val="hlink"/>
            </a:solidFill>
          </a:ln>
        </p:spPr>
        <p:txBody>
          <a:bodyPr/>
          <a:lstStyle/>
          <a:p>
            <a:pPr marL="609600" indent="-609600" eaLnBrk="1" hangingPunct="1">
              <a:defRPr/>
            </a:pPr>
            <a:r>
              <a:rPr lang="en-US" sz="4400" b="1" smtClean="0">
                <a:solidFill>
                  <a:srgbClr val="CCFFCC"/>
                </a:solidFill>
                <a:latin typeface="Angsana New" pitchFamily="18" charset="-34"/>
                <a:cs typeface="KodchiangUPC" pitchFamily="18" charset="-34"/>
              </a:rPr>
              <a:t>บทที่ 8</a:t>
            </a:r>
          </a:p>
          <a:p>
            <a:pPr marL="609600" indent="-609600" eaLnBrk="1" hangingPunct="1">
              <a:defRPr/>
            </a:pPr>
            <a:r>
              <a:rPr lang="en-US" sz="4400" b="1" smtClean="0">
                <a:solidFill>
                  <a:srgbClr val="FFCCFF"/>
                </a:solidFill>
                <a:latin typeface="Angsana New" pitchFamily="18" charset="-34"/>
                <a:cs typeface="KodchiangUPC" pitchFamily="18" charset="-34"/>
              </a:rPr>
              <a:t>การออกแบบทำเลที่ตั้งและการวางผัง</a:t>
            </a:r>
          </a:p>
          <a:p>
            <a:pPr marL="609600" indent="-609600" eaLnBrk="1" hangingPunct="1">
              <a:defRPr/>
            </a:pPr>
            <a:r>
              <a:rPr lang="en-US" sz="4400" b="1" smtClean="0">
                <a:solidFill>
                  <a:srgbClr val="FFCCFF"/>
                </a:solidFill>
                <a:latin typeface="Angsana New" pitchFamily="18" charset="-34"/>
                <a:cs typeface="KodchiangUPC" pitchFamily="18" charset="-34"/>
              </a:rPr>
              <a:t>(Location &amp; Layout)</a:t>
            </a:r>
          </a:p>
        </p:txBody>
      </p:sp>
      <p:sp>
        <p:nvSpPr>
          <p:cNvPr id="26627" name="WordArt 4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1042988" cy="47625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fr-ML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MJU.</a:t>
            </a:r>
            <a:endParaRPr lang="th-TH" sz="36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9999FF"/>
                  </a:gs>
                  <a:gs pos="100000">
                    <a:srgbClr val="009999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</a:endParaRPr>
          </a:p>
        </p:txBody>
      </p:sp>
      <p:sp>
        <p:nvSpPr>
          <p:cNvPr id="26628" name="AutoShape 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675688" y="0"/>
            <a:ext cx="468312" cy="404813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32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83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83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299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763000" cy="5791200"/>
          </a:xfrm>
        </p:spPr>
        <p:txBody>
          <a:bodyPr/>
          <a:lstStyle/>
          <a:p>
            <a:pPr lvl="1" eaLnBrk="1" hangingPunct="1">
              <a:buFontTx/>
              <a:buNone/>
              <a:defRPr/>
            </a:pPr>
            <a:r>
              <a:rPr lang="th-TH" sz="3200" b="1" smtClean="0">
                <a:solidFill>
                  <a:srgbClr val="B8F7FE"/>
                </a:solidFill>
                <a:latin typeface="EucrosiaUPC" pitchFamily="18" charset="-34"/>
              </a:rPr>
              <a:t>4. ถ่วงน้ำหนักปัจจัย</a:t>
            </a:r>
            <a:r>
              <a:rPr lang="th-TH" sz="3200" b="1" smtClean="0">
                <a:latin typeface="EucrosiaUPC" pitchFamily="18" charset="-34"/>
              </a:rPr>
              <a:t> : นำน้ำหนักที่กำหนดในข้อ 2 คูณกับคะแนนข้อ3</a:t>
            </a:r>
          </a:p>
          <a:p>
            <a:pPr lvl="1" eaLnBrk="1" hangingPunct="1">
              <a:buFontTx/>
              <a:buNone/>
              <a:defRPr/>
            </a:pPr>
            <a:r>
              <a:rPr lang="th-TH" sz="3200" b="1" smtClean="0">
                <a:latin typeface="EucrosiaUPC" pitchFamily="18" charset="-34"/>
              </a:rPr>
              <a:t>	</a:t>
            </a:r>
            <a:endParaRPr lang="th-TH" b="1" smtClean="0">
              <a:latin typeface="EucrosiaUPC" pitchFamily="18" charset="-34"/>
            </a:endParaRP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854075"/>
          </a:xfrm>
        </p:spPr>
        <p:txBody>
          <a:bodyPr/>
          <a:lstStyle/>
          <a:p>
            <a:pPr eaLnBrk="1" hangingPunct="1">
              <a:defRPr/>
            </a:pPr>
            <a:r>
              <a:rPr lang="th-TH" b="1" smtClean="0">
                <a:solidFill>
                  <a:srgbClr val="FFFF99"/>
                </a:solidFill>
                <a:latin typeface="Angsana New" pitchFamily="18" charset="-34"/>
              </a:rPr>
              <a:t>ขั้นตอนการประเมินปัจจัยในการเลือกทำเลที่ตั้ง</a:t>
            </a:r>
          </a:p>
        </p:txBody>
      </p:sp>
      <p:sp>
        <p:nvSpPr>
          <p:cNvPr id="35844" name="WordArt 4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1042988" cy="47625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fr-ML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MJU.</a:t>
            </a:r>
            <a:endParaRPr lang="th-TH" sz="36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9999FF"/>
                  </a:gs>
                  <a:gs pos="100000">
                    <a:srgbClr val="009999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</a:endParaRPr>
          </a:p>
        </p:txBody>
      </p:sp>
      <p:sp>
        <p:nvSpPr>
          <p:cNvPr id="224261" name="Rectangle 5"/>
          <p:cNvSpPr>
            <a:spLocks noChangeArrowheads="1"/>
          </p:cNvSpPr>
          <p:nvPr/>
        </p:nvSpPr>
        <p:spPr bwMode="auto">
          <a:xfrm>
            <a:off x="7334250" y="0"/>
            <a:ext cx="180975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defRPr/>
            </a:pPr>
            <a:r>
              <a:rPr lang="th-TH" sz="1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 New" pitchFamily="18" charset="-34"/>
              </a:rPr>
              <a:t>การทำเลที่ตั้งและการวางผัง</a:t>
            </a:r>
          </a:p>
        </p:txBody>
      </p:sp>
      <p:sp>
        <p:nvSpPr>
          <p:cNvPr id="224262" name="Rectangle 6"/>
          <p:cNvSpPr>
            <a:spLocks noChangeArrowheads="1"/>
          </p:cNvSpPr>
          <p:nvPr/>
        </p:nvSpPr>
        <p:spPr bwMode="auto">
          <a:xfrm>
            <a:off x="381000" y="1700213"/>
            <a:ext cx="8763000" cy="488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defRPr/>
            </a:pPr>
            <a:r>
              <a:rPr lang="en-US" sz="3200" b="1" dirty="0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	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en-US" sz="3200" b="1" dirty="0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 </a:t>
            </a:r>
            <a:r>
              <a:rPr lang="en-US" sz="3200" b="1" dirty="0" err="1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ปัจจัย</a:t>
            </a:r>
            <a:r>
              <a:rPr lang="en-US" sz="3200" b="1" dirty="0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          </a:t>
            </a:r>
            <a:r>
              <a:rPr lang="en-US" sz="3200" b="1" dirty="0" err="1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น้ำหนัก</a:t>
            </a:r>
            <a:r>
              <a:rPr lang="en-US" sz="3200" b="1" dirty="0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            </a:t>
            </a:r>
            <a:r>
              <a:rPr lang="en-US" sz="3200" b="1" dirty="0" err="1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คะแนน</a:t>
            </a:r>
            <a:r>
              <a:rPr lang="en-US" sz="3200" b="1" dirty="0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          </a:t>
            </a:r>
            <a:r>
              <a:rPr lang="en-US" sz="3200" b="1" dirty="0" err="1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น้ำหนัก</a:t>
            </a:r>
            <a:r>
              <a:rPr lang="en-US" sz="3200" b="1" dirty="0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x </a:t>
            </a:r>
            <a:r>
              <a:rPr lang="en-US" sz="3200" b="1" dirty="0" err="1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คะแนน</a:t>
            </a:r>
            <a:endParaRPr lang="en-US" sz="3200" b="1" dirty="0">
              <a:solidFill>
                <a:srgbClr val="B8F7F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EucrosiaUPC" pitchFamily="18" charset="-34"/>
              <a:cs typeface="Angsana New" pitchFamily="18" charset="-34"/>
            </a:endParaRPr>
          </a:p>
          <a:p>
            <a:pPr marL="742950" lvl="1" indent="-285750">
              <a:spcBef>
                <a:spcPct val="20000"/>
              </a:spcBef>
              <a:defRPr/>
            </a:pPr>
            <a:r>
              <a:rPr lang="en-US" sz="3200" b="1" dirty="0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                                    </a:t>
            </a:r>
            <a:r>
              <a:rPr lang="th-TH" sz="3200" b="1" dirty="0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แห่งที่</a:t>
            </a:r>
            <a:r>
              <a:rPr lang="en-US" sz="3200" b="1" dirty="0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1  </a:t>
            </a:r>
            <a:r>
              <a:rPr lang="th-TH" sz="3200" b="1" dirty="0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แห่งที่</a:t>
            </a:r>
            <a:r>
              <a:rPr lang="en-US" sz="3200" b="1" dirty="0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2     </a:t>
            </a:r>
            <a:r>
              <a:rPr lang="th-TH" sz="3200" b="1" dirty="0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แห่งที่</a:t>
            </a:r>
            <a:r>
              <a:rPr lang="en-US" sz="3200" b="1" dirty="0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1   </a:t>
            </a:r>
            <a:r>
              <a:rPr lang="th-TH" sz="3200" b="1" dirty="0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แห่งที่</a:t>
            </a:r>
            <a:r>
              <a:rPr lang="en-US" sz="3200" b="1" dirty="0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2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en-US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แรงงาน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            .10           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70         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50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en-US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</a:t>
            </a:r>
            <a:r>
              <a:rPr lang="en-US" sz="3200" b="1" dirty="0" err="1">
                <a:solidFill>
                  <a:srgbClr val="CC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ตลาด</a:t>
            </a:r>
            <a:r>
              <a:rPr lang="en-US" sz="3200" b="1" dirty="0">
                <a:solidFill>
                  <a:srgbClr val="CC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              .20           </a:t>
            </a:r>
            <a:r>
              <a:rPr lang="en-US" sz="3200" b="1" dirty="0">
                <a:solidFill>
                  <a:srgbClr val="CC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</a:t>
            </a:r>
            <a:r>
              <a:rPr lang="en-US" sz="3200" b="1" dirty="0">
                <a:solidFill>
                  <a:srgbClr val="CC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85         60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en-US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วัตถุดิบ</a:t>
            </a: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            .50           </a:t>
            </a: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</a:t>
            </a: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60         80</a:t>
            </a:r>
            <a:endParaRPr lang="en-US" sz="32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EucrosiaUPC" pitchFamily="18" charset="-34"/>
              <a:cs typeface="Angsana New" pitchFamily="18" charset="-34"/>
            </a:endParaRPr>
          </a:p>
          <a:p>
            <a:pPr marL="742950" lvl="1" indent="-285750">
              <a:spcBef>
                <a:spcPct val="20000"/>
              </a:spcBef>
              <a:defRPr/>
            </a:pPr>
            <a:r>
              <a:rPr lang="en-US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</a:t>
            </a:r>
            <a:r>
              <a:rPr lang="en-US" sz="3200" b="1" dirty="0" err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การขนส่ง</a:t>
            </a:r>
            <a:r>
              <a:rPr lang="en-US" sz="32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         .20          </a:t>
            </a:r>
            <a:r>
              <a:rPr lang="en-US" sz="32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 </a:t>
            </a:r>
            <a:r>
              <a:rPr lang="en-US" sz="32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30         50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en-US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</a:t>
            </a:r>
            <a:r>
              <a:rPr lang="en-US" sz="3200" b="1" dirty="0" err="1">
                <a:solidFill>
                  <a:srgbClr val="CC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รวม</a:t>
            </a:r>
            <a:r>
              <a:rPr lang="en-US" sz="3200" b="1" dirty="0">
                <a:solidFill>
                  <a:srgbClr val="CC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              1.00</a:t>
            </a:r>
            <a:endParaRPr lang="en-US" sz="2800" b="1" dirty="0">
              <a:solidFill>
                <a:srgbClr val="CCFF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EucrosiaUPC" pitchFamily="18" charset="-34"/>
              <a:cs typeface="Angsana New" pitchFamily="18" charset="-34"/>
            </a:endParaRPr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>
            <a:off x="539750" y="2133600"/>
            <a:ext cx="828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5848" name="Line 8"/>
          <p:cNvSpPr>
            <a:spLocks noChangeShapeType="1"/>
          </p:cNvSpPr>
          <p:nvPr/>
        </p:nvSpPr>
        <p:spPr bwMode="auto">
          <a:xfrm>
            <a:off x="611188" y="3429000"/>
            <a:ext cx="8208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>
            <a:off x="611188" y="5805488"/>
            <a:ext cx="8208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>
            <a:off x="611188" y="6453188"/>
            <a:ext cx="8208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>
            <a:off x="2484438" y="2133600"/>
            <a:ext cx="0" cy="4319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5852" name="Line 12"/>
          <p:cNvSpPr>
            <a:spLocks noChangeShapeType="1"/>
          </p:cNvSpPr>
          <p:nvPr/>
        </p:nvSpPr>
        <p:spPr bwMode="auto">
          <a:xfrm>
            <a:off x="3995738" y="2133600"/>
            <a:ext cx="0" cy="4319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5853" name="Line 13"/>
          <p:cNvSpPr>
            <a:spLocks noChangeShapeType="1"/>
          </p:cNvSpPr>
          <p:nvPr/>
        </p:nvSpPr>
        <p:spPr bwMode="auto">
          <a:xfrm>
            <a:off x="6372225" y="2133600"/>
            <a:ext cx="0" cy="4248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5854" name="Line 14"/>
          <p:cNvSpPr>
            <a:spLocks noChangeShapeType="1"/>
          </p:cNvSpPr>
          <p:nvPr/>
        </p:nvSpPr>
        <p:spPr bwMode="auto">
          <a:xfrm flipH="1">
            <a:off x="4067175" y="2924175"/>
            <a:ext cx="482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224271" name="Text Box 15"/>
          <p:cNvSpPr txBox="1">
            <a:spLocks noChangeArrowheads="1"/>
          </p:cNvSpPr>
          <p:nvPr/>
        </p:nvSpPr>
        <p:spPr bwMode="auto">
          <a:xfrm>
            <a:off x="6877050" y="3573463"/>
            <a:ext cx="504825" cy="218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500" b="1">
                <a:latin typeface="Angsana New" pitchFamily="18" charset="-34"/>
                <a:cs typeface="Angsana New" pitchFamily="18" charset="-34"/>
              </a:rPr>
              <a:t>  7</a:t>
            </a:r>
          </a:p>
          <a:p>
            <a:pPr>
              <a:spcBef>
                <a:spcPct val="50000"/>
              </a:spcBef>
            </a:pPr>
            <a:r>
              <a:rPr lang="th-TH" sz="2500" b="1">
                <a:solidFill>
                  <a:srgbClr val="CCFFCC"/>
                </a:solidFill>
                <a:latin typeface="Angsana New" pitchFamily="18" charset="-34"/>
                <a:cs typeface="Angsana New" pitchFamily="18" charset="-34"/>
              </a:rPr>
              <a:t>17</a:t>
            </a:r>
          </a:p>
          <a:p>
            <a:pPr>
              <a:spcBef>
                <a:spcPct val="50000"/>
              </a:spcBef>
            </a:pPr>
            <a:r>
              <a:rPr lang="th-TH" sz="2500" b="1">
                <a:latin typeface="Angsana New" pitchFamily="18" charset="-34"/>
                <a:cs typeface="Angsana New" pitchFamily="18" charset="-34"/>
              </a:rPr>
              <a:t>30  </a:t>
            </a:r>
          </a:p>
          <a:p>
            <a:pPr>
              <a:spcBef>
                <a:spcPct val="50000"/>
              </a:spcBef>
            </a:pPr>
            <a:r>
              <a:rPr lang="th-TH" sz="2500" b="1">
                <a:solidFill>
                  <a:srgbClr val="00FF00"/>
                </a:solidFill>
                <a:latin typeface="Angsana New" pitchFamily="18" charset="-34"/>
                <a:cs typeface="Angsana New" pitchFamily="18" charset="-34"/>
              </a:rPr>
              <a:t>  6</a:t>
            </a:r>
          </a:p>
        </p:txBody>
      </p:sp>
      <p:sp>
        <p:nvSpPr>
          <p:cNvPr id="224272" name="Text Box 16"/>
          <p:cNvSpPr txBox="1">
            <a:spLocks noChangeArrowheads="1"/>
          </p:cNvSpPr>
          <p:nvPr/>
        </p:nvSpPr>
        <p:spPr bwMode="auto">
          <a:xfrm>
            <a:off x="7956550" y="3573463"/>
            <a:ext cx="504825" cy="218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500" b="1">
                <a:latin typeface="Angsana New" pitchFamily="18" charset="-34"/>
                <a:cs typeface="Angsana New" pitchFamily="18" charset="-34"/>
              </a:rPr>
              <a:t>  5</a:t>
            </a:r>
          </a:p>
          <a:p>
            <a:pPr>
              <a:spcBef>
                <a:spcPct val="50000"/>
              </a:spcBef>
            </a:pPr>
            <a:r>
              <a:rPr lang="th-TH" sz="2500" b="1">
                <a:solidFill>
                  <a:srgbClr val="CCFFCC"/>
                </a:solidFill>
                <a:latin typeface="Angsana New" pitchFamily="18" charset="-34"/>
                <a:cs typeface="Angsana New" pitchFamily="18" charset="-34"/>
              </a:rPr>
              <a:t>12</a:t>
            </a:r>
          </a:p>
          <a:p>
            <a:pPr>
              <a:spcBef>
                <a:spcPct val="50000"/>
              </a:spcBef>
            </a:pPr>
            <a:r>
              <a:rPr lang="th-TH" sz="2500" b="1">
                <a:latin typeface="Angsana New" pitchFamily="18" charset="-34"/>
                <a:cs typeface="Angsana New" pitchFamily="18" charset="-34"/>
              </a:rPr>
              <a:t>40</a:t>
            </a:r>
          </a:p>
          <a:p>
            <a:pPr>
              <a:spcBef>
                <a:spcPct val="50000"/>
              </a:spcBef>
            </a:pPr>
            <a:r>
              <a:rPr lang="th-TH" sz="2500" b="1">
                <a:solidFill>
                  <a:srgbClr val="00FF00"/>
                </a:solidFill>
                <a:latin typeface="Angsana New" pitchFamily="18" charset="-34"/>
                <a:cs typeface="Angsana New" pitchFamily="18" charset="-34"/>
              </a:rPr>
              <a:t>10</a:t>
            </a:r>
          </a:p>
        </p:txBody>
      </p:sp>
      <p:sp>
        <p:nvSpPr>
          <p:cNvPr id="35857" name="AutoShape 1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675688" y="0"/>
            <a:ext cx="468312" cy="404813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4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24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71" grpId="0"/>
      <p:bldP spid="22427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981075"/>
            <a:ext cx="8763000" cy="5876925"/>
          </a:xfrm>
        </p:spPr>
        <p:txBody>
          <a:bodyPr/>
          <a:lstStyle/>
          <a:p>
            <a:pPr lvl="1" eaLnBrk="1" hangingPunct="1">
              <a:buFontTx/>
              <a:buNone/>
              <a:defRPr/>
            </a:pPr>
            <a:r>
              <a:rPr lang="th-TH" sz="3200" b="1" smtClean="0">
                <a:solidFill>
                  <a:srgbClr val="B8F7FE"/>
                </a:solidFill>
                <a:latin typeface="EucrosiaUPC" pitchFamily="18" charset="-34"/>
              </a:rPr>
              <a:t>5. ตัดสินใจเลือกทำเลที่ตั้งที่เหมาะสมที่สุด</a:t>
            </a:r>
            <a:r>
              <a:rPr lang="th-TH" sz="3200" b="1" smtClean="0">
                <a:latin typeface="EucrosiaUPC" pitchFamily="18" charset="-34"/>
              </a:rPr>
              <a:t> (โดยวิธีการให้ค่าคะแนน)</a:t>
            </a:r>
          </a:p>
          <a:p>
            <a:pPr lvl="1" eaLnBrk="1" hangingPunct="1">
              <a:buFontTx/>
              <a:buNone/>
              <a:defRPr/>
            </a:pPr>
            <a:r>
              <a:rPr lang="th-TH" sz="3200" b="1" smtClean="0">
                <a:latin typeface="EucrosiaUPC" pitchFamily="18" charset="-34"/>
              </a:rPr>
              <a:t> : เลือกคะแนนรวมถ่วงน้ำหนักของปัจจัยที่ได้สูงสุด</a:t>
            </a:r>
          </a:p>
          <a:p>
            <a:pPr lvl="1" eaLnBrk="1" hangingPunct="1">
              <a:buFontTx/>
              <a:buNone/>
              <a:defRPr/>
            </a:pPr>
            <a:r>
              <a:rPr lang="th-TH" sz="3200" b="1" smtClean="0">
                <a:latin typeface="EucrosiaUPC" pitchFamily="18" charset="-34"/>
              </a:rPr>
              <a:t>	</a:t>
            </a:r>
            <a:endParaRPr lang="th-TH" b="1" smtClean="0">
              <a:latin typeface="EucrosiaUPC" pitchFamily="18" charset="-34"/>
            </a:endParaRP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854075"/>
          </a:xfrm>
        </p:spPr>
        <p:txBody>
          <a:bodyPr/>
          <a:lstStyle/>
          <a:p>
            <a:pPr eaLnBrk="1" hangingPunct="1">
              <a:defRPr/>
            </a:pPr>
            <a:r>
              <a:rPr lang="th-TH" b="1" smtClean="0">
                <a:solidFill>
                  <a:srgbClr val="FFFF99"/>
                </a:solidFill>
                <a:latin typeface="Angsana New" pitchFamily="18" charset="-34"/>
              </a:rPr>
              <a:t>ขั้นตอนการประเมินปัจจัยในการเลือกทำเลที่ตั้ง</a:t>
            </a:r>
          </a:p>
        </p:txBody>
      </p:sp>
      <p:sp>
        <p:nvSpPr>
          <p:cNvPr id="36868" name="WordArt 4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1042988" cy="47625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fr-ML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MJU.</a:t>
            </a:r>
            <a:endParaRPr lang="th-TH" sz="36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9999FF"/>
                  </a:gs>
                  <a:gs pos="100000">
                    <a:srgbClr val="009999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</a:endParaRPr>
          </a:p>
        </p:txBody>
      </p:sp>
      <p:sp>
        <p:nvSpPr>
          <p:cNvPr id="225285" name="Rectangle 5"/>
          <p:cNvSpPr>
            <a:spLocks noChangeArrowheads="1"/>
          </p:cNvSpPr>
          <p:nvPr/>
        </p:nvSpPr>
        <p:spPr bwMode="auto">
          <a:xfrm>
            <a:off x="7334250" y="0"/>
            <a:ext cx="180975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defRPr/>
            </a:pPr>
            <a:r>
              <a:rPr lang="th-TH" sz="1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 New" pitchFamily="18" charset="-34"/>
              </a:rPr>
              <a:t>การทำเลที่ตั้งและการวางผัง</a:t>
            </a:r>
          </a:p>
        </p:txBody>
      </p:sp>
      <p:sp>
        <p:nvSpPr>
          <p:cNvPr id="225286" name="Rectangle 6"/>
          <p:cNvSpPr>
            <a:spLocks noChangeArrowheads="1"/>
          </p:cNvSpPr>
          <p:nvPr/>
        </p:nvSpPr>
        <p:spPr bwMode="auto">
          <a:xfrm>
            <a:off x="381000" y="1916113"/>
            <a:ext cx="8763000" cy="494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defRPr/>
            </a:pPr>
            <a:r>
              <a:rPr lang="en-US" sz="3200" b="1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	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en-US" sz="3200" b="1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 ปัจจัย           น้ำหนัก             คะแนน           น้ำหนัก x คะแนน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en-US" sz="3200" b="1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                                    </a:t>
            </a:r>
            <a:r>
              <a:rPr lang="th-TH" sz="3200" b="1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แห่งที่</a:t>
            </a:r>
            <a:r>
              <a:rPr lang="en-US" sz="3200" b="1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1  </a:t>
            </a:r>
            <a:r>
              <a:rPr lang="th-TH" sz="3200" b="1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แห่งที่</a:t>
            </a:r>
            <a:r>
              <a:rPr lang="en-US" sz="3200" b="1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2     </a:t>
            </a:r>
            <a:r>
              <a:rPr lang="th-TH" sz="3200" b="1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แห่งที่</a:t>
            </a:r>
            <a:r>
              <a:rPr lang="en-US" sz="3200" b="1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1   </a:t>
            </a:r>
            <a:r>
              <a:rPr lang="th-TH" sz="3200" b="1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แห่งที่</a:t>
            </a:r>
            <a:r>
              <a:rPr lang="en-US" sz="3200" b="1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2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en-US" sz="32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แรงงาน             .10             70         50       7           5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en-US" sz="32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</a:t>
            </a:r>
            <a:r>
              <a:rPr lang="en-US" sz="3200" b="1">
                <a:solidFill>
                  <a:srgbClr val="CC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ตลาด               .20              85         60     17        12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en-US" sz="32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</a:t>
            </a:r>
            <a:r>
              <a:rPr lang="en-US" sz="3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วัตถุดิบ             .50              60         80     30        40</a:t>
            </a:r>
            <a:endParaRPr lang="en-US" sz="32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EucrosiaUPC" pitchFamily="18" charset="-34"/>
              <a:cs typeface="Angsana New" pitchFamily="18" charset="-34"/>
            </a:endParaRPr>
          </a:p>
          <a:p>
            <a:pPr marL="742950" lvl="1" indent="-285750">
              <a:spcBef>
                <a:spcPct val="20000"/>
              </a:spcBef>
              <a:defRPr/>
            </a:pPr>
            <a:r>
              <a:rPr lang="en-US" sz="32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</a:t>
            </a:r>
            <a:r>
              <a:rPr lang="en-US" sz="32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การขนส่ง          .20              30         50       6        10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en-US" sz="32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</a:t>
            </a:r>
            <a:r>
              <a:rPr lang="en-US" sz="3200" b="1">
                <a:solidFill>
                  <a:srgbClr val="CC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รวม               1.00</a:t>
            </a:r>
            <a:endParaRPr lang="en-US" sz="2800" b="1">
              <a:solidFill>
                <a:srgbClr val="CCFF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EucrosiaUPC" pitchFamily="18" charset="-34"/>
              <a:cs typeface="Angsana New" pitchFamily="18" charset="-34"/>
            </a:endParaRPr>
          </a:p>
        </p:txBody>
      </p:sp>
      <p:sp>
        <p:nvSpPr>
          <p:cNvPr id="225287" name="Text Box 7"/>
          <p:cNvSpPr txBox="1">
            <a:spLocks noChangeArrowheads="1"/>
          </p:cNvSpPr>
          <p:nvPr/>
        </p:nvSpPr>
        <p:spPr bwMode="auto">
          <a:xfrm>
            <a:off x="6659563" y="5949950"/>
            <a:ext cx="22320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>
                <a:solidFill>
                  <a:srgbClr val="B8F7FE"/>
                </a:solidFill>
                <a:latin typeface="Angsana New" pitchFamily="18" charset="-34"/>
                <a:cs typeface="Angsana New" pitchFamily="18" charset="-34"/>
              </a:rPr>
              <a:t>  60           67</a:t>
            </a:r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>
            <a:off x="755650" y="2420938"/>
            <a:ext cx="8137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>
            <a:off x="755650" y="3573463"/>
            <a:ext cx="8137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>
            <a:off x="827088" y="6021388"/>
            <a:ext cx="7993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>
            <a:off x="827088" y="6524625"/>
            <a:ext cx="7993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>
            <a:off x="3924300" y="2420938"/>
            <a:ext cx="0" cy="4103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>
            <a:off x="2411413" y="2420938"/>
            <a:ext cx="0" cy="4176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>
            <a:off x="6443663" y="2420938"/>
            <a:ext cx="0" cy="4103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>
            <a:off x="3924300" y="3068638"/>
            <a:ext cx="4968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6880" name="AutoShape 1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675688" y="0"/>
            <a:ext cx="468312" cy="404813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6165850"/>
            <a:ext cx="8748712" cy="28733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smtClean="0">
                <a:solidFill>
                  <a:srgbClr val="FFFF99"/>
                </a:solidFill>
                <a:latin typeface="Angsana New" pitchFamily="18" charset="-34"/>
              </a:rPr>
              <a:t>ถามว่า ท่านจะเลือก Location ใดในการตั้งโรงงาน ?</a:t>
            </a:r>
            <a:r>
              <a:rPr lang="th-TH" sz="2800" b="1" smtClean="0">
                <a:solidFill>
                  <a:srgbClr val="FFFF99"/>
                </a:solidFill>
                <a:latin typeface="Angsana New" pitchFamily="18" charset="-34"/>
              </a:rPr>
              <a:t>   (10 นาที)</a:t>
            </a:r>
            <a:endParaRPr lang="en-US" sz="2800" b="1" smtClean="0">
              <a:solidFill>
                <a:srgbClr val="FFFF99"/>
              </a:solidFill>
              <a:latin typeface="Angsana New" pitchFamily="18" charset="-34"/>
            </a:endParaRPr>
          </a:p>
        </p:txBody>
      </p:sp>
      <p:sp>
        <p:nvSpPr>
          <p:cNvPr id="226307" name="Rectangle 3"/>
          <p:cNvSpPr>
            <a:spLocks noChangeArrowheads="1"/>
          </p:cNvSpPr>
          <p:nvPr/>
        </p:nvSpPr>
        <p:spPr bwMode="auto">
          <a:xfrm>
            <a:off x="0" y="0"/>
            <a:ext cx="8763000" cy="702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defRPr/>
            </a:pPr>
            <a:r>
              <a:rPr lang="en-US" sz="2800" b="1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	                                                                       Location Rating      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en-US" sz="2800" b="1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     Factor                            Factor Rating             A         B         C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Tax advantageo                             .2                     40       50      60    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en-US" sz="2800" b="1">
                <a:solidFill>
                  <a:srgbClr val="CC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Labor skills                                  .1                     80       70      60 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en-US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Customers                                    .1                     50      50       60  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en-US" sz="2800" b="1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Suppliers                                     .2                     80       70       60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en-US" sz="2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Water                                         .1                     90       90       80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Cummunity                                 .05                    50       50       50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en-US" sz="2800" b="1">
                <a:solidFill>
                  <a:srgbClr val="CC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Quality of educational system          .05                    60       40       30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en-US" sz="2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Transportation                              .1                   100       80       60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en-US" sz="2800" b="1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Climate                                      .01                    40       40       20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en-US" sz="2800" b="1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Power                                        .09                    80       70       70</a:t>
            </a:r>
            <a:endParaRPr lang="en-US" sz="2800" b="1">
              <a:solidFill>
                <a:srgbClr val="CCFF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EucrosiaUPC" pitchFamily="18" charset="-34"/>
              <a:cs typeface="Angsana New" pitchFamily="18" charset="-34"/>
            </a:endParaRPr>
          </a:p>
        </p:txBody>
      </p:sp>
      <p:sp>
        <p:nvSpPr>
          <p:cNvPr id="37892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675688" y="0"/>
            <a:ext cx="468312" cy="404813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Line 5"/>
          <p:cNvSpPr>
            <a:spLocks noChangeShapeType="1"/>
          </p:cNvSpPr>
          <p:nvPr/>
        </p:nvSpPr>
        <p:spPr bwMode="auto">
          <a:xfrm>
            <a:off x="323850" y="981075"/>
            <a:ext cx="82804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7894" name="Line 7"/>
          <p:cNvSpPr>
            <a:spLocks noChangeShapeType="1"/>
          </p:cNvSpPr>
          <p:nvPr/>
        </p:nvSpPr>
        <p:spPr bwMode="auto">
          <a:xfrm>
            <a:off x="6011863" y="549275"/>
            <a:ext cx="25908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688975"/>
          </a:xfrm>
        </p:spPr>
        <p:txBody>
          <a:bodyPr/>
          <a:lstStyle/>
          <a:p>
            <a:pPr eaLnBrk="1" hangingPunct="1">
              <a:defRPr/>
            </a:pPr>
            <a:r>
              <a:rPr lang="th-TH" sz="4000" smtClean="0">
                <a:solidFill>
                  <a:srgbClr val="FFFF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KodchiangUPC" pitchFamily="18" charset="-34"/>
              </a:rPr>
              <a:t>แบบฝึกหัดเรื่องการเลือกที่ตั้ง </a:t>
            </a:r>
            <a:r>
              <a:rPr lang="th-TH" sz="4000" smtClean="0">
                <a:solidFill>
                  <a:srgbClr val="FFFF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(</a:t>
            </a:r>
            <a:r>
              <a:rPr lang="en-US" sz="4000" smtClean="0">
                <a:solidFill>
                  <a:srgbClr val="FFFF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2</a:t>
            </a:r>
            <a:r>
              <a:rPr lang="th-TH" sz="4000" smtClean="0">
                <a:solidFill>
                  <a:srgbClr val="FFFF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)</a:t>
            </a:r>
            <a:endParaRPr lang="en-US" sz="4000" smtClean="0">
              <a:solidFill>
                <a:srgbClr val="FFFFCC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ngsana New" pitchFamily="18" charset="-34"/>
            </a:endParaRP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620713"/>
            <a:ext cx="9144000" cy="1295400"/>
          </a:xfrm>
        </p:spPr>
        <p:txBody>
          <a:bodyPr/>
          <a:lstStyle/>
          <a:p>
            <a:pPr eaLnBrk="1" hangingPunct="1">
              <a:defRPr/>
            </a:pPr>
            <a:r>
              <a:rPr lang="th-TH" sz="3600" smtClean="0">
                <a:effectLst>
                  <a:outerShdw blurRad="38100" dist="38100" dir="2700000" algn="tl">
                    <a:srgbClr val="010199"/>
                  </a:outerShdw>
                </a:effectLst>
                <a:cs typeface="KodchiangUPC" pitchFamily="18" charset="-34"/>
              </a:rPr>
              <a:t>บริษัทผลิตภัณฑ์เกษตรจำกัด กำลังหาทำเลที่ตั้งในการเก็บสินค้าเพิ่ม 1 แห่ง ได้ศึกษาทำเลไว้ 3 แห่งคือ </a:t>
            </a:r>
            <a:r>
              <a:rPr lang="en-US" sz="3600" smtClean="0">
                <a:effectLst>
                  <a:outerShdw blurRad="38100" dist="38100" dir="2700000" algn="tl">
                    <a:srgbClr val="010199"/>
                  </a:outerShdw>
                </a:effectLst>
                <a:latin typeface="Angsana New" pitchFamily="18" charset="-34"/>
              </a:rPr>
              <a:t>A</a:t>
            </a:r>
            <a:r>
              <a:rPr lang="th-TH" sz="3600" smtClean="0">
                <a:effectLst>
                  <a:outerShdw blurRad="38100" dist="38100" dir="2700000" algn="tl">
                    <a:srgbClr val="010199"/>
                  </a:outerShdw>
                </a:effectLst>
                <a:latin typeface="Angsana New" pitchFamily="18" charset="-34"/>
              </a:rPr>
              <a:t> </a:t>
            </a:r>
            <a:r>
              <a:rPr lang="en-US" sz="3600" smtClean="0">
                <a:effectLst>
                  <a:outerShdw blurRad="38100" dist="38100" dir="2700000" algn="tl">
                    <a:srgbClr val="010199"/>
                  </a:outerShdw>
                </a:effectLst>
                <a:latin typeface="Angsana New" pitchFamily="18" charset="-34"/>
              </a:rPr>
              <a:t>B</a:t>
            </a:r>
            <a:r>
              <a:rPr lang="th-TH" sz="3600" smtClean="0">
                <a:effectLst>
                  <a:outerShdw blurRad="38100" dist="38100" dir="2700000" algn="tl">
                    <a:srgbClr val="010199"/>
                  </a:outerShdw>
                </a:effectLst>
                <a:cs typeface="KodchiangUPC" pitchFamily="18" charset="-34"/>
              </a:rPr>
              <a:t> และ</a:t>
            </a:r>
            <a:r>
              <a:rPr lang="en-US" sz="3600" smtClean="0">
                <a:effectLst>
                  <a:outerShdw blurRad="38100" dist="38100" dir="2700000" algn="tl">
                    <a:srgbClr val="010199"/>
                  </a:outerShdw>
                </a:effectLst>
                <a:cs typeface="KodchiangUPC" pitchFamily="18" charset="-34"/>
              </a:rPr>
              <a:t> </a:t>
            </a:r>
            <a:r>
              <a:rPr lang="en-US" sz="3600" smtClean="0">
                <a:effectLst>
                  <a:outerShdw blurRad="38100" dist="38100" dir="2700000" algn="tl">
                    <a:srgbClr val="010199"/>
                  </a:outerShdw>
                </a:effectLst>
                <a:latin typeface="Angsana New" pitchFamily="18" charset="-34"/>
              </a:rPr>
              <a:t>C</a:t>
            </a:r>
            <a:r>
              <a:rPr lang="th-TH" sz="3600" smtClean="0">
                <a:effectLst>
                  <a:outerShdw blurRad="38100" dist="38100" dir="2700000" algn="tl">
                    <a:srgbClr val="010199"/>
                  </a:outerShdw>
                </a:effectLst>
                <a:cs typeface="KodchiangUPC" pitchFamily="18" charset="-34"/>
              </a:rPr>
              <a:t> </a:t>
            </a:r>
          </a:p>
          <a:p>
            <a:pPr eaLnBrk="1" hangingPunct="1">
              <a:buFontTx/>
              <a:buNone/>
              <a:defRPr/>
            </a:pPr>
            <a:endParaRPr lang="th-TH" sz="3600" smtClean="0">
              <a:effectLst>
                <a:outerShdw blurRad="38100" dist="38100" dir="2700000" algn="tl">
                  <a:srgbClr val="010199"/>
                </a:outerShdw>
              </a:effectLst>
              <a:cs typeface="KodchiangUPC" pitchFamily="18" charset="-34"/>
            </a:endParaRPr>
          </a:p>
        </p:txBody>
      </p:sp>
      <p:graphicFrame>
        <p:nvGraphicFramePr>
          <p:cNvPr id="301118" name="Group 62"/>
          <p:cNvGraphicFramePr>
            <a:graphicFrameLocks noGrp="1"/>
          </p:cNvGraphicFramePr>
          <p:nvPr>
            <p:ph sz="half" idx="2"/>
          </p:nvPr>
        </p:nvGraphicFramePr>
        <p:xfrm>
          <a:off x="539750" y="1844675"/>
          <a:ext cx="8147050" cy="2901696"/>
        </p:xfrm>
        <a:graphic>
          <a:graphicData uri="http://schemas.openxmlformats.org/drawingml/2006/table">
            <a:tbl>
              <a:tblPr/>
              <a:tblGrid>
                <a:gridCol w="2036763"/>
                <a:gridCol w="2036762"/>
                <a:gridCol w="2036763"/>
                <a:gridCol w="2036762"/>
              </a:tblGrid>
              <a:tr h="1079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h-TH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แหล่งที่ตั้ง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ค่าใช้จ่ายคงที่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  ต่อเดือน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ค่าใช้จ่ายผันแปรต่อหน่วย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ค่าขนส่ง    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 ต่อเดือน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4,000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5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10,000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5,000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6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22,000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3,500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5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18,000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1096" name="Rectangle 40"/>
          <p:cNvSpPr>
            <a:spLocks noChangeArrowheads="1"/>
          </p:cNvSpPr>
          <p:nvPr/>
        </p:nvSpPr>
        <p:spPr bwMode="auto">
          <a:xfrm>
            <a:off x="468313" y="4724400"/>
            <a:ext cx="8351837" cy="195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  <a:defRPr/>
            </a:pPr>
            <a:r>
              <a:rPr lang="th-TH" sz="3600">
                <a:effectLst>
                  <a:outerShdw blurRad="38100" dist="38100" dir="2700000" algn="tl">
                    <a:srgbClr val="010199"/>
                  </a:outerShdw>
                </a:effectLst>
              </a:rPr>
              <a:t>อยากทราบว่า ที่ตั้งใดที่เสียค่าใช้จ่ายน้อยที่สุด ในการขายผลิตภัณฑ์ 800 ชิ้นต่อเดือน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  <a:defRPr/>
            </a:pPr>
            <a:r>
              <a:rPr lang="th-TH" sz="3600">
                <a:effectLst>
                  <a:outerShdw blurRad="38100" dist="38100" dir="2700000" algn="tl">
                    <a:srgbClr val="010199"/>
                  </a:outerShdw>
                </a:effectLst>
              </a:rPr>
              <a:t>ให้เวลาทำ </a:t>
            </a:r>
            <a:r>
              <a:rPr lang="en-US" sz="3600">
                <a:effectLst>
                  <a:outerShdw blurRad="38100" dist="38100" dir="2700000" algn="tl">
                    <a:srgbClr val="010199"/>
                  </a:outerShdw>
                </a:effectLst>
                <a:latin typeface="Angsana New" pitchFamily="18" charset="-34"/>
                <a:cs typeface="Angsana New" pitchFamily="18" charset="-34"/>
              </a:rPr>
              <a:t>1</a:t>
            </a:r>
            <a:r>
              <a:rPr lang="th-TH" sz="3600">
                <a:effectLst>
                  <a:outerShdw blurRad="38100" dist="38100" dir="2700000" algn="tl">
                    <a:srgbClr val="010199"/>
                  </a:outerShdw>
                </a:effectLst>
              </a:rPr>
              <a:t>5 นาที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endParaRPr lang="th-TH" sz="36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688975"/>
          </a:xfrm>
        </p:spPr>
        <p:txBody>
          <a:bodyPr/>
          <a:lstStyle/>
          <a:p>
            <a:pPr eaLnBrk="1" hangingPunct="1">
              <a:defRPr/>
            </a:pPr>
            <a:r>
              <a:rPr lang="th-TH" sz="4000" smtClean="0">
                <a:solidFill>
                  <a:srgbClr val="FFFF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KodchiangUPC" pitchFamily="18" charset="-34"/>
              </a:rPr>
              <a:t>แบบฝึกหัดเรื่องการเลือกที่ตั้ง </a:t>
            </a:r>
            <a:r>
              <a:rPr lang="th-TH" sz="4000" smtClean="0">
                <a:solidFill>
                  <a:srgbClr val="FFFF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(</a:t>
            </a:r>
            <a:r>
              <a:rPr lang="en-US" sz="4000" smtClean="0">
                <a:solidFill>
                  <a:srgbClr val="FFFF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3</a:t>
            </a:r>
            <a:r>
              <a:rPr lang="th-TH" sz="4000" smtClean="0">
                <a:solidFill>
                  <a:srgbClr val="FFFF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)</a:t>
            </a:r>
            <a:endParaRPr lang="en-US" sz="4000" smtClean="0">
              <a:solidFill>
                <a:srgbClr val="FFFFCC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ngsana New" pitchFamily="18" charset="-34"/>
            </a:endParaRP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765175"/>
            <a:ext cx="9144000" cy="720725"/>
          </a:xfrm>
        </p:spPr>
        <p:txBody>
          <a:bodyPr/>
          <a:lstStyle/>
          <a:p>
            <a:pPr eaLnBrk="1" hangingPunct="1">
              <a:defRPr/>
            </a:pPr>
            <a:r>
              <a:rPr lang="th-TH" sz="3600" smtClean="0">
                <a:effectLst>
                  <a:outerShdw blurRad="38100" dist="38100" dir="2700000" algn="tl">
                    <a:srgbClr val="010199"/>
                  </a:outerShdw>
                </a:effectLst>
                <a:cs typeface="KodchiangUPC" pitchFamily="18" charset="-34"/>
              </a:rPr>
              <a:t>โรงพิมพ์ได้พิจารณาเลือกที่ตั้งจาก 2 แห่งคือ</a:t>
            </a:r>
          </a:p>
        </p:txBody>
      </p:sp>
      <p:graphicFrame>
        <p:nvGraphicFramePr>
          <p:cNvPr id="303161" name="Group 57"/>
          <p:cNvGraphicFramePr>
            <a:graphicFrameLocks noGrp="1"/>
          </p:cNvGraphicFramePr>
          <p:nvPr>
            <p:ph sz="half" idx="2"/>
          </p:nvPr>
        </p:nvGraphicFramePr>
        <p:xfrm>
          <a:off x="0" y="1412875"/>
          <a:ext cx="9144000" cy="1920240"/>
        </p:xfrm>
        <a:graphic>
          <a:graphicData uri="http://schemas.openxmlformats.org/drawingml/2006/table">
            <a:tbl>
              <a:tblPr/>
              <a:tblGrid>
                <a:gridCol w="2451100"/>
                <a:gridCol w="3354388"/>
                <a:gridCol w="3338512"/>
              </a:tblGrid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แหล่งที่ตั้ง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ค่าใช้จ่ายคงที่ต่อเดือน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ค่าใช้จ่ายผันแปรต่อหน่วย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ถ.พระปกเกล้า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80,000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5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ถ.สามล้าน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9,400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4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3135" name="Rectangle 31"/>
          <p:cNvSpPr>
            <a:spLocks noChangeArrowheads="1"/>
          </p:cNvSpPr>
          <p:nvPr/>
        </p:nvSpPr>
        <p:spPr bwMode="auto">
          <a:xfrm>
            <a:off x="107950" y="3500438"/>
            <a:ext cx="8712200" cy="195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  <a:defRPr/>
            </a:pPr>
            <a:r>
              <a:rPr lang="th-TH" sz="3600">
                <a:effectLst>
                  <a:outerShdw blurRad="38100" dist="38100" dir="2700000" algn="tl">
                    <a:srgbClr val="010199"/>
                  </a:outerShdw>
                </a:effectLst>
              </a:rPr>
              <a:t>ในระยะหลายปีที่ผ่านมายอดขายในแต่ละเดือนประมาณ 8,800 ชิ้น และคาดว่าจะไม่เปลี่ยนแปลงจากนี้มากนักในอนาคต ถ้าขายหน่วยละ 6 บาท อยากทราบว่าที่ตั้งใดจะให้ผลกำไรมากกว่ากัน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  <a:defRPr/>
            </a:pPr>
            <a:r>
              <a:rPr lang="th-TH" sz="3600">
                <a:effectLst>
                  <a:outerShdw blurRad="38100" dist="38100" dir="2700000" algn="tl">
                    <a:srgbClr val="010199"/>
                  </a:outerShdw>
                </a:effectLst>
              </a:rPr>
              <a:t>ให้เวลาทำ </a:t>
            </a:r>
            <a:r>
              <a:rPr lang="en-US" sz="3600">
                <a:effectLst>
                  <a:outerShdw blurRad="38100" dist="38100" dir="2700000" algn="tl">
                    <a:srgbClr val="010199"/>
                  </a:outerShdw>
                </a:effectLst>
                <a:latin typeface="Angsana New" pitchFamily="18" charset="-34"/>
                <a:cs typeface="Angsana New" pitchFamily="18" charset="-34"/>
              </a:rPr>
              <a:t>1</a:t>
            </a:r>
            <a:r>
              <a:rPr lang="th-TH" sz="3600">
                <a:effectLst>
                  <a:outerShdw blurRad="38100" dist="38100" dir="2700000" algn="tl">
                    <a:srgbClr val="010199"/>
                  </a:outerShdw>
                </a:effectLst>
              </a:rPr>
              <a:t>5 นาที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endParaRPr lang="th-TH" sz="360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688975"/>
          </a:xfrm>
        </p:spPr>
        <p:txBody>
          <a:bodyPr/>
          <a:lstStyle/>
          <a:p>
            <a:pPr eaLnBrk="1" hangingPunct="1">
              <a:defRPr/>
            </a:pPr>
            <a:r>
              <a:rPr lang="th-TH" sz="4000" smtClean="0">
                <a:solidFill>
                  <a:srgbClr val="FFFF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KodchiangUPC" pitchFamily="18" charset="-34"/>
              </a:rPr>
              <a:t>แบบฝึกหัดเรื่องการเลือกที่ตั้ง </a:t>
            </a:r>
            <a:r>
              <a:rPr lang="th-TH" sz="4000" smtClean="0">
                <a:solidFill>
                  <a:srgbClr val="FFFF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(</a:t>
            </a:r>
            <a:r>
              <a:rPr lang="en-US" sz="4000" smtClean="0">
                <a:solidFill>
                  <a:srgbClr val="FFFF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4</a:t>
            </a:r>
            <a:r>
              <a:rPr lang="th-TH" sz="4000" smtClean="0">
                <a:solidFill>
                  <a:srgbClr val="FFFF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)</a:t>
            </a:r>
            <a:endParaRPr lang="en-US" sz="4000" smtClean="0">
              <a:solidFill>
                <a:srgbClr val="FFFFCC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ngsana New" pitchFamily="18" charset="-34"/>
            </a:endParaRPr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620713"/>
            <a:ext cx="9144000" cy="129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h-TH" sz="3600" smtClean="0">
                <a:effectLst>
                  <a:outerShdw blurRad="38100" dist="38100" dir="2700000" algn="tl">
                    <a:srgbClr val="010199"/>
                  </a:outerShdw>
                </a:effectLst>
                <a:cs typeface="KodchiangUPC" pitchFamily="18" charset="-34"/>
              </a:rPr>
              <a:t>บริษัทกำลังตัดสินใจเลือกที่ตั้งจาก 2 แห่ง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h-TH" sz="3600" smtClean="0">
                <a:effectLst>
                  <a:outerShdw blurRad="38100" dist="38100" dir="2700000" algn="tl">
                    <a:srgbClr val="010199"/>
                  </a:outerShdw>
                </a:effectLst>
                <a:cs typeface="KodchiangUPC" pitchFamily="18" charset="-34"/>
              </a:rPr>
              <a:t>   โดยมีรายได้ต่อหน่วยเท่ากับ 180 บาทต่อหน่วยเท่ากันทั้ง 2 แห่ง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th-TH" sz="3600" smtClean="0">
              <a:effectLst>
                <a:outerShdw blurRad="38100" dist="38100" dir="2700000" algn="tl">
                  <a:srgbClr val="010199"/>
                </a:outerShdw>
              </a:effectLst>
              <a:cs typeface="KodchiangUPC" pitchFamily="18" charset="-34"/>
            </a:endParaRPr>
          </a:p>
        </p:txBody>
      </p:sp>
      <p:graphicFrame>
        <p:nvGraphicFramePr>
          <p:cNvPr id="304221" name="Group 93"/>
          <p:cNvGraphicFramePr>
            <a:graphicFrameLocks noGrp="1"/>
          </p:cNvGraphicFramePr>
          <p:nvPr>
            <p:ph sz="half" idx="2"/>
          </p:nvPr>
        </p:nvGraphicFramePr>
        <p:xfrm>
          <a:off x="323850" y="2133600"/>
          <a:ext cx="8208963" cy="2560320"/>
        </p:xfrm>
        <a:graphic>
          <a:graphicData uri="http://schemas.openxmlformats.org/drawingml/2006/table">
            <a:tbl>
              <a:tblPr/>
              <a:tblGrid>
                <a:gridCol w="5230813"/>
                <a:gridCol w="1609725"/>
                <a:gridCol w="1368425"/>
              </a:tblGrid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ข้อมูลที่ใช้ตัดสินใจ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แห่งที่ 1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แห่งที่ 2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ค่าใช้จ่ายคงที่ต่อปี (ล้านบาท)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1.2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1.4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ค่าใช่จ่ายผันแปรต่อหน่วย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36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47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ปริมาณขายต่อปีที่พยากรณ์ได้ (หน่วย)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8,000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12,000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4159" name="Rectangle 31"/>
          <p:cNvSpPr>
            <a:spLocks noChangeArrowheads="1"/>
          </p:cNvSpPr>
          <p:nvPr/>
        </p:nvSpPr>
        <p:spPr bwMode="auto">
          <a:xfrm>
            <a:off x="468313" y="5084763"/>
            <a:ext cx="8351837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  <a:defRPr/>
            </a:pPr>
            <a:r>
              <a:rPr lang="th-TH" sz="3600">
                <a:effectLst>
                  <a:outerShdw blurRad="38100" dist="38100" dir="2700000" algn="tl">
                    <a:srgbClr val="010199"/>
                  </a:outerShdw>
                </a:effectLst>
              </a:rPr>
              <a:t>อยากทราบว่า ที่ตั้งใดจะให้กำไรมากกว่า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  <a:defRPr/>
            </a:pPr>
            <a:r>
              <a:rPr lang="th-TH" sz="3600">
                <a:effectLst>
                  <a:outerShdw blurRad="38100" dist="38100" dir="2700000" algn="tl">
                    <a:srgbClr val="010199"/>
                  </a:outerShdw>
                </a:effectLst>
              </a:rPr>
              <a:t>ให้เวลาทำ </a:t>
            </a:r>
            <a:r>
              <a:rPr lang="en-US" sz="3600">
                <a:effectLst>
                  <a:outerShdw blurRad="38100" dist="38100" dir="2700000" algn="tl">
                    <a:srgbClr val="010199"/>
                  </a:outerShdw>
                </a:effectLst>
                <a:latin typeface="Angsana New" pitchFamily="18" charset="-34"/>
                <a:cs typeface="Angsana New" pitchFamily="18" charset="-34"/>
              </a:rPr>
              <a:t>1</a:t>
            </a:r>
            <a:r>
              <a:rPr lang="th-TH" sz="3600">
                <a:effectLst>
                  <a:outerShdw blurRad="38100" dist="38100" dir="2700000" algn="tl">
                    <a:srgbClr val="010199"/>
                  </a:outerShdw>
                </a:effectLst>
              </a:rPr>
              <a:t>5 นาที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688975"/>
          </a:xfrm>
        </p:spPr>
        <p:txBody>
          <a:bodyPr/>
          <a:lstStyle/>
          <a:p>
            <a:pPr eaLnBrk="1" hangingPunct="1">
              <a:defRPr/>
            </a:pPr>
            <a:r>
              <a:rPr lang="th-TH" sz="4000" smtClean="0">
                <a:solidFill>
                  <a:srgbClr val="FFFF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KodchiangUPC" pitchFamily="18" charset="-34"/>
              </a:rPr>
              <a:t>แบบฝึกหัดเรื่องการเลือกที่ตั้ง </a:t>
            </a:r>
            <a:r>
              <a:rPr lang="th-TH" sz="4000" smtClean="0">
                <a:solidFill>
                  <a:srgbClr val="FFFF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(</a:t>
            </a:r>
            <a:r>
              <a:rPr lang="en-US" sz="4000" smtClean="0">
                <a:solidFill>
                  <a:srgbClr val="FFFF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5</a:t>
            </a:r>
            <a:r>
              <a:rPr lang="th-TH" sz="4000" smtClean="0">
                <a:solidFill>
                  <a:srgbClr val="FFFF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)</a:t>
            </a:r>
            <a:endParaRPr lang="en-US" sz="4000" smtClean="0">
              <a:solidFill>
                <a:srgbClr val="FFFFCC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ngsana New" pitchFamily="18" charset="-34"/>
            </a:endParaRPr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765175"/>
            <a:ext cx="9144000" cy="720725"/>
          </a:xfrm>
        </p:spPr>
        <p:txBody>
          <a:bodyPr/>
          <a:lstStyle/>
          <a:p>
            <a:pPr eaLnBrk="1" hangingPunct="1">
              <a:defRPr/>
            </a:pPr>
            <a:r>
              <a:rPr lang="th-TH" smtClean="0">
                <a:effectLst>
                  <a:outerShdw blurRad="38100" dist="38100" dir="2700000" algn="tl">
                    <a:srgbClr val="010199"/>
                  </a:outerShdw>
                </a:effectLst>
                <a:cs typeface="KodchiangUPC" pitchFamily="18" charset="-34"/>
              </a:rPr>
              <a:t>บริษัทผลิตแซนวิช ศึกษาที่ตั้งไว้ 3 แห่ง โดยมีราคาขายแซนวิชชิ้นละ </a:t>
            </a:r>
            <a:r>
              <a:rPr lang="en-US" smtClean="0">
                <a:effectLst>
                  <a:outerShdw blurRad="38100" dist="38100" dir="2700000" algn="tl">
                    <a:srgbClr val="010199"/>
                  </a:outerShdw>
                </a:effectLst>
                <a:cs typeface="KodchiangUPC" pitchFamily="18" charset="-34"/>
              </a:rPr>
              <a:t>$ </a:t>
            </a:r>
            <a:r>
              <a:rPr lang="th-TH" smtClean="0">
                <a:effectLst>
                  <a:outerShdw blurRad="38100" dist="38100" dir="2700000" algn="tl">
                    <a:srgbClr val="010199"/>
                  </a:outerShdw>
                </a:effectLst>
                <a:cs typeface="KodchiangUPC" pitchFamily="18" charset="-34"/>
              </a:rPr>
              <a:t>1.65</a:t>
            </a:r>
          </a:p>
        </p:txBody>
      </p:sp>
      <p:graphicFrame>
        <p:nvGraphicFramePr>
          <p:cNvPr id="305241" name="Group 89"/>
          <p:cNvGraphicFramePr>
            <a:graphicFrameLocks noGrp="1"/>
          </p:cNvGraphicFramePr>
          <p:nvPr>
            <p:ph sz="half" idx="2"/>
          </p:nvPr>
        </p:nvGraphicFramePr>
        <p:xfrm>
          <a:off x="179388" y="1557338"/>
          <a:ext cx="8964612" cy="2663825"/>
        </p:xfrm>
        <a:graphic>
          <a:graphicData uri="http://schemas.openxmlformats.org/drawingml/2006/table">
            <a:tbl>
              <a:tblPr/>
              <a:tblGrid>
                <a:gridCol w="5062537"/>
                <a:gridCol w="1277938"/>
                <a:gridCol w="1349375"/>
                <a:gridCol w="1274762"/>
              </a:tblGrid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ข้อมูลที่ใช้ตัดสินใจ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แห่งที่ 1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แห่งที่ 2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แห่งที่ 3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ค่าแรงและวัตถุดิบ</a:t>
                      </a: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 </a:t>
                      </a: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(</a:t>
                      </a: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$</a:t>
                      </a: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 </a:t>
                      </a: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ต่อแซนวิช 1 ชิ้น)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0.74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0.74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0.74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ค่าเช่าที่และอุปกรณ์</a:t>
                      </a: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 </a:t>
                      </a: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(</a:t>
                      </a: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ngsana New" pitchFamily="18" charset="-34"/>
                          <a:cs typeface="Angsana New" pitchFamily="18" charset="-34"/>
                        </a:rPr>
                        <a:t>$</a:t>
                      </a: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 </a:t>
                      </a: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ต่อเดือน)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5,000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5,500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5,800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ยอดขาย (ชิ้นต่อเดือน)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21,000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22,000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Tahoma" pitchFamily="34" charset="0"/>
                          <a:cs typeface="KodchiangUPC" pitchFamily="18" charset="-34"/>
                        </a:rPr>
                        <a:t>23,000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Tahoma" pitchFamily="34" charset="0"/>
                        <a:cs typeface="KodchiangUPC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5178" name="Rectangle 26"/>
          <p:cNvSpPr>
            <a:spLocks noChangeArrowheads="1"/>
          </p:cNvSpPr>
          <p:nvPr/>
        </p:nvSpPr>
        <p:spPr bwMode="auto">
          <a:xfrm>
            <a:off x="0" y="4292600"/>
            <a:ext cx="91440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  <a:defRPr/>
            </a:pPr>
            <a:r>
              <a:rPr lang="th-TH" sz="36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อยากทราบว่า ที่ตั้งใดจะให้กำไรมากที่สุด 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  <a:defRPr/>
            </a:pPr>
            <a:r>
              <a:rPr lang="th-TH" sz="36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หาจำนวนชิ้นที่ขายที่ทำให้รายได้เท่ากับค่าใช้จ่ายถ้าหากตั้งบริษัทในแห่งที่ </a:t>
            </a:r>
            <a:r>
              <a:rPr lang="th-TH" sz="36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1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  <a:defRPr/>
            </a:pPr>
            <a:r>
              <a:rPr lang="th-TH" sz="3600" dirty="0">
                <a:effectLst>
                  <a:outerShdw blurRad="38100" dist="38100" dir="2700000" algn="tl">
                    <a:srgbClr val="010199"/>
                  </a:outerShdw>
                </a:effectLst>
                <a:latin typeface="Angsana New" pitchFamily="18" charset="-34"/>
                <a:cs typeface="Angsana New" pitchFamily="18" charset="-34"/>
              </a:rPr>
              <a:t>20 นาทีส่ง</a:t>
            </a:r>
            <a:r>
              <a:rPr lang="th-TH" sz="3600">
                <a:effectLst>
                  <a:outerShdw blurRad="38100" dist="38100" dir="2700000" algn="tl">
                    <a:srgbClr val="010199"/>
                  </a:outerShdw>
                </a:effectLst>
                <a:latin typeface="Angsana New" pitchFamily="18" charset="-34"/>
                <a:cs typeface="Angsana New" pitchFamily="18" charset="-34"/>
              </a:rPr>
              <a:t>คะ </a:t>
            </a:r>
            <a:endParaRPr lang="th-TH" sz="3600" dirty="0">
              <a:effectLst>
                <a:outerShdw blurRad="38100" dist="38100" dir="2700000" algn="tl">
                  <a:srgbClr val="010199"/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WordArt 5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1042988" cy="47625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fr-ML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MJU.</a:t>
            </a:r>
            <a:endParaRPr lang="th-TH" sz="36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9999FF"/>
                  </a:gs>
                  <a:gs pos="100000">
                    <a:srgbClr val="009999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</a:endParaRP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title"/>
          </p:nvPr>
        </p:nvSpPr>
        <p:spPr>
          <a:xfrm>
            <a:off x="7334250" y="0"/>
            <a:ext cx="1809750" cy="360363"/>
          </a:xfrm>
        </p:spPr>
        <p:txBody>
          <a:bodyPr/>
          <a:lstStyle/>
          <a:p>
            <a:pPr algn="r" eaLnBrk="1" hangingPunct="1">
              <a:defRPr/>
            </a:pPr>
            <a:r>
              <a:rPr lang="th-TH" sz="1600" smtClean="0">
                <a:latin typeface="Angsana New" pitchFamily="18" charset="-34"/>
              </a:rPr>
              <a:t>การทำเลที่ตั้งและการวางผัง</a:t>
            </a:r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68313" y="476250"/>
            <a:ext cx="8229600" cy="5473700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en-US" sz="3600" b="1" smtClean="0">
                <a:solidFill>
                  <a:srgbClr val="FFFF99"/>
                </a:solidFill>
                <a:latin typeface="Angsana New" pitchFamily="18" charset="-34"/>
                <a:cs typeface="KodchiangUPC" pitchFamily="18" charset="-34"/>
              </a:rPr>
              <a:t>ขั้นตอนการตัดสินใจเลือกทำเลที่ตั้ง (Location Decision Process)</a:t>
            </a:r>
          </a:p>
          <a:p>
            <a:pPr marL="990600" lvl="1" indent="-533400" eaLnBrk="1" hangingPunct="1">
              <a:buFontTx/>
              <a:buAutoNum type="arabicPeriod"/>
              <a:defRPr/>
            </a:pPr>
            <a:r>
              <a:rPr lang="en-US" sz="3600" b="1" smtClean="0">
                <a:latin typeface="Angsana New" pitchFamily="18" charset="-34"/>
                <a:cs typeface="KodchiangUPC" pitchFamily="18" charset="-34"/>
              </a:rPr>
              <a:t>กำหนดหน่วยวัดกำลังการผลิต เช่น ก.ก. ถัง แผ่น ตัน ฯลฯ เพื่อนำมาใช้ประมาณกำลังการผลิตสูงสุดต่อช่วงเวลา เช่น จำนวน ก.ก./วัน จำนวนให้บริการคน/ชั่วโมง ทำให้ผู้บริหารทราบถึงกำลังการผลิตสูงสุด สามารถนำไปเปรียบเทียบกับความต้องการสินค้า/บริการในอนาคตได้</a:t>
            </a:r>
          </a:p>
          <a:p>
            <a:pPr marL="990600" lvl="1" indent="-533400" eaLnBrk="1" hangingPunct="1">
              <a:buFontTx/>
              <a:buAutoNum type="arabicPeriod"/>
              <a:defRPr/>
            </a:pPr>
            <a:r>
              <a:rPr lang="en-US" sz="3600" b="1" smtClean="0">
                <a:latin typeface="Angsana New" pitchFamily="18" charset="-34"/>
                <a:cs typeface="KodchiangUPC" pitchFamily="18" charset="-34"/>
              </a:rPr>
              <a:t>พยากรณ์ความต้องการในอนาคต เพื่อนำไปใช้ประกอบการตัดสินใจเลือกทำเลที่ตั้ง</a:t>
            </a:r>
          </a:p>
        </p:txBody>
      </p:sp>
      <p:sp>
        <p:nvSpPr>
          <p:cNvPr id="27653" name="AutoShape 8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675688" y="0"/>
            <a:ext cx="468312" cy="404813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22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22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549275"/>
            <a:ext cx="9144000" cy="6308725"/>
          </a:xfrm>
        </p:spPr>
        <p:txBody>
          <a:bodyPr/>
          <a:lstStyle/>
          <a:p>
            <a:pPr lvl="2" eaLnBrk="1" hangingPunct="1">
              <a:buClr>
                <a:schemeClr val="tx1"/>
              </a:buClr>
              <a:buFontTx/>
              <a:buNone/>
              <a:defRPr/>
            </a:pPr>
            <a:r>
              <a:rPr lang="en-US" sz="3600" b="1" smtClean="0">
                <a:solidFill>
                  <a:srgbClr val="FFFFFF"/>
                </a:solidFill>
                <a:latin typeface="EucrosiaUPC" pitchFamily="18" charset="-34"/>
                <a:cs typeface="KodchiangUPC" pitchFamily="18" charset="-34"/>
              </a:rPr>
              <a:t>3. </a:t>
            </a:r>
            <a:r>
              <a:rPr lang="en-US" sz="3600" b="1" smtClean="0">
                <a:solidFill>
                  <a:srgbClr val="FFCCFF"/>
                </a:solidFill>
                <a:latin typeface="EucrosiaUPC" pitchFamily="18" charset="-34"/>
                <a:cs typeface="KodchiangUPC" pitchFamily="18" charset="-34"/>
              </a:rPr>
              <a:t>การพิจารณาความต้องการสถานที่</a:t>
            </a:r>
          </a:p>
          <a:p>
            <a:pPr lvl="2" eaLnBrk="1" hangingPunct="1">
              <a:buClr>
                <a:schemeClr val="tx1"/>
              </a:buClr>
              <a:buFontTx/>
              <a:buNone/>
              <a:defRPr/>
            </a:pPr>
            <a:r>
              <a:rPr lang="th-TH" sz="3600" b="1" u="sng" smtClean="0">
                <a:latin typeface="EucrosiaUPC" pitchFamily="18" charset="-34"/>
                <a:cs typeface="KodchiangUPC" pitchFamily="18" charset="-34"/>
              </a:rPr>
              <a:t>กรณีกิจการเดิม</a:t>
            </a:r>
            <a:endParaRPr lang="en-US" sz="3600" b="1" u="sng" smtClean="0">
              <a:latin typeface="EucrosiaUPC" pitchFamily="18" charset="-34"/>
              <a:cs typeface="KodchiangUPC" pitchFamily="18" charset="-34"/>
            </a:endParaRPr>
          </a:p>
          <a:p>
            <a:pPr lvl="2" eaLnBrk="1" hangingPunct="1">
              <a:buClr>
                <a:schemeClr val="tx1"/>
              </a:buClr>
              <a:buFontTx/>
              <a:buNone/>
              <a:defRPr/>
            </a:pPr>
            <a:r>
              <a:rPr lang="th-TH" sz="3600" b="1" smtClean="0">
                <a:solidFill>
                  <a:srgbClr val="CCFFCC"/>
                </a:solidFill>
                <a:latin typeface="EucrosiaUPC" pitchFamily="18" charset="-34"/>
                <a:cs typeface="KodchiangUPC" pitchFamily="18" charset="-34"/>
              </a:rPr>
              <a:t>พยากรณ์ความต้องการในอนาคต          กำลังการผลิตที่มีอยู่ </a:t>
            </a:r>
          </a:p>
          <a:p>
            <a:pPr lvl="2" eaLnBrk="1" hangingPunct="1">
              <a:buClr>
                <a:schemeClr val="tx1"/>
              </a:buClr>
              <a:buFontTx/>
              <a:buNone/>
              <a:defRPr/>
            </a:pPr>
            <a:r>
              <a:rPr lang="th-TH" sz="3600" b="1" smtClean="0">
                <a:solidFill>
                  <a:srgbClr val="CCFFCC"/>
                </a:solidFill>
                <a:latin typeface="EucrosiaUPC" pitchFamily="18" charset="-34"/>
                <a:cs typeface="KodchiangUPC" pitchFamily="18" charset="-34"/>
              </a:rPr>
              <a:t>                       ความต้องการ  </a:t>
            </a:r>
            <a:r>
              <a:rPr lang="en-US" sz="3600" b="1" smtClean="0">
                <a:solidFill>
                  <a:srgbClr val="CCFFCC"/>
                </a:solidFill>
                <a:latin typeface="EucrosiaUPC" pitchFamily="18" charset="-34"/>
                <a:cs typeface="KodchiangUPC" pitchFamily="18" charset="-34"/>
              </a:rPr>
              <a:t>&gt; </a:t>
            </a:r>
            <a:r>
              <a:rPr lang="th-TH" sz="3600" b="1" smtClean="0">
                <a:solidFill>
                  <a:srgbClr val="CCFFCC"/>
                </a:solidFill>
                <a:latin typeface="EucrosiaUPC" pitchFamily="18" charset="-34"/>
                <a:cs typeface="KodchiangUPC" pitchFamily="18" charset="-34"/>
              </a:rPr>
              <a:t> กำลังผลิต </a:t>
            </a:r>
          </a:p>
          <a:p>
            <a:pPr lvl="2" eaLnBrk="1" hangingPunct="1">
              <a:buClr>
                <a:schemeClr val="tx1"/>
              </a:buClr>
              <a:buFontTx/>
              <a:buNone/>
              <a:defRPr/>
            </a:pPr>
            <a:r>
              <a:rPr lang="en-US" sz="3600" b="1" smtClean="0">
                <a:solidFill>
                  <a:srgbClr val="CCFFCC"/>
                </a:solidFill>
                <a:latin typeface="EucrosiaUPC" pitchFamily="18" charset="-34"/>
                <a:cs typeface="KodchiangUPC" pitchFamily="18" charset="-34"/>
              </a:rPr>
              <a:t>  </a:t>
            </a:r>
            <a:r>
              <a:rPr lang="th-TH" sz="3600" b="1" smtClean="0">
                <a:solidFill>
                  <a:srgbClr val="CCFFCC"/>
                </a:solidFill>
                <a:latin typeface="EucrosiaUPC" pitchFamily="18" charset="-34"/>
                <a:cs typeface="KodchiangUPC" pitchFamily="18" charset="-34"/>
              </a:rPr>
              <a:t>                     มีที่ว่างเหลือ          ขยายการผลิตในพื้นที่เดิม</a:t>
            </a:r>
          </a:p>
          <a:p>
            <a:pPr lvl="2" eaLnBrk="1" hangingPunct="1">
              <a:buClr>
                <a:schemeClr val="tx1"/>
              </a:buClr>
              <a:buFontTx/>
              <a:buNone/>
              <a:defRPr/>
            </a:pPr>
            <a:r>
              <a:rPr lang="th-TH" sz="3600" b="1" smtClean="0">
                <a:solidFill>
                  <a:srgbClr val="CCFFCC"/>
                </a:solidFill>
                <a:latin typeface="EucrosiaUPC" pitchFamily="18" charset="-34"/>
                <a:cs typeface="KodchiangUPC" pitchFamily="18" charset="-34"/>
              </a:rPr>
              <a:t>			</a:t>
            </a:r>
            <a:r>
              <a:rPr lang="en-US" sz="3600" b="1" smtClean="0">
                <a:solidFill>
                  <a:srgbClr val="CCFFCC"/>
                </a:solidFill>
                <a:latin typeface="EucrosiaUPC" pitchFamily="18" charset="-34"/>
                <a:cs typeface="KodchiangUPC" pitchFamily="18" charset="-34"/>
              </a:rPr>
              <a:t>    </a:t>
            </a:r>
            <a:r>
              <a:rPr lang="th-TH" sz="3600" b="1" smtClean="0">
                <a:solidFill>
                  <a:srgbClr val="CCFFCC"/>
                </a:solidFill>
                <a:latin typeface="EucrosiaUPC" pitchFamily="18" charset="-34"/>
                <a:cs typeface="KodchiangUPC" pitchFamily="18" charset="-34"/>
              </a:rPr>
              <a:t> ไม่มีที่ว่างเหลือ       เลือกที่ตั้งใหม่ หรือ</a:t>
            </a:r>
          </a:p>
          <a:p>
            <a:pPr lvl="2" eaLnBrk="1" hangingPunct="1">
              <a:buClr>
                <a:schemeClr val="tx1"/>
              </a:buClr>
              <a:buFontTx/>
              <a:buNone/>
              <a:defRPr/>
            </a:pPr>
            <a:r>
              <a:rPr lang="th-TH" sz="3600" b="1" smtClean="0">
                <a:solidFill>
                  <a:srgbClr val="CCFFCC"/>
                </a:solidFill>
                <a:latin typeface="EucrosiaUPC" pitchFamily="18" charset="-34"/>
                <a:cs typeface="KodchiangUPC" pitchFamily="18" charset="-34"/>
              </a:rPr>
              <a:t>				</a:t>
            </a:r>
            <a:r>
              <a:rPr lang="en-US" sz="3600" b="1" smtClean="0">
                <a:solidFill>
                  <a:srgbClr val="CCFFCC"/>
                </a:solidFill>
                <a:latin typeface="EucrosiaUPC" pitchFamily="18" charset="-34"/>
                <a:cs typeface="KodchiangUPC" pitchFamily="18" charset="-34"/>
              </a:rPr>
              <a:t>  </a:t>
            </a:r>
            <a:r>
              <a:rPr lang="th-TH" sz="3600" b="1" smtClean="0">
                <a:solidFill>
                  <a:srgbClr val="CCFFCC"/>
                </a:solidFill>
                <a:latin typeface="EucrosiaUPC" pitchFamily="18" charset="-34"/>
                <a:cs typeface="KodchiangUPC" pitchFamily="18" charset="-34"/>
              </a:rPr>
              <a:t>                 ผลิตเต็มกำลัง หรือ วิธีอื่น</a:t>
            </a:r>
          </a:p>
        </p:txBody>
      </p:sp>
      <p:sp>
        <p:nvSpPr>
          <p:cNvPr id="28675" name="WordArt 3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1042988" cy="47625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fr-ML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MJU.</a:t>
            </a:r>
            <a:endParaRPr lang="th-TH" sz="36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9999FF"/>
                  </a:gs>
                  <a:gs pos="100000">
                    <a:srgbClr val="009999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</a:endParaRPr>
          </a:p>
        </p:txBody>
      </p:sp>
      <p:sp>
        <p:nvSpPr>
          <p:cNvPr id="215044" name="Rectangle 4"/>
          <p:cNvSpPr>
            <a:spLocks noChangeArrowheads="1"/>
          </p:cNvSpPr>
          <p:nvPr/>
        </p:nvSpPr>
        <p:spPr bwMode="auto">
          <a:xfrm>
            <a:off x="7334250" y="0"/>
            <a:ext cx="180975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defRPr/>
            </a:pPr>
            <a:r>
              <a:rPr lang="th-TH" sz="1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 New" pitchFamily="18" charset="-34"/>
              </a:rPr>
              <a:t>การทำเลที่ตั้งและการวางผัง</a:t>
            </a:r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5003800" y="2133600"/>
            <a:ext cx="576263" cy="144463"/>
          </a:xfrm>
          <a:prstGeom prst="leftRightArrow">
            <a:avLst>
              <a:gd name="adj1" fmla="val 50000"/>
              <a:gd name="adj2" fmla="val 7978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2555875" y="5373688"/>
            <a:ext cx="647700" cy="288925"/>
          </a:xfrm>
          <a:prstGeom prst="rightArrow">
            <a:avLst>
              <a:gd name="adj1" fmla="val 50000"/>
              <a:gd name="adj2" fmla="val 560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AutoShape 7"/>
          <p:cNvSpPr>
            <a:spLocks noChangeArrowheads="1"/>
          </p:cNvSpPr>
          <p:nvPr/>
        </p:nvSpPr>
        <p:spPr bwMode="auto">
          <a:xfrm>
            <a:off x="2555875" y="2636838"/>
            <a:ext cx="576263" cy="288925"/>
          </a:xfrm>
          <a:prstGeom prst="rightArrow">
            <a:avLst>
              <a:gd name="adj1" fmla="val 50000"/>
              <a:gd name="adj2" fmla="val 498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0" name="AutoShape 8"/>
          <p:cNvSpPr>
            <a:spLocks noChangeArrowheads="1"/>
          </p:cNvSpPr>
          <p:nvPr/>
        </p:nvSpPr>
        <p:spPr bwMode="auto">
          <a:xfrm>
            <a:off x="5219700" y="4076700"/>
            <a:ext cx="360363" cy="217488"/>
          </a:xfrm>
          <a:prstGeom prst="rightArrow">
            <a:avLst>
              <a:gd name="adj1" fmla="val 50000"/>
              <a:gd name="adj2" fmla="val 4142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AutoShape 10"/>
          <p:cNvSpPr>
            <a:spLocks noChangeArrowheads="1"/>
          </p:cNvSpPr>
          <p:nvPr/>
        </p:nvSpPr>
        <p:spPr bwMode="auto">
          <a:xfrm>
            <a:off x="5219700" y="3357563"/>
            <a:ext cx="360363" cy="217487"/>
          </a:xfrm>
          <a:prstGeom prst="rightArrow">
            <a:avLst>
              <a:gd name="adj1" fmla="val 50000"/>
              <a:gd name="adj2" fmla="val 4142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51" name="Rectangle 11"/>
          <p:cNvSpPr>
            <a:spLocks noChangeArrowheads="1"/>
          </p:cNvSpPr>
          <p:nvPr/>
        </p:nvSpPr>
        <p:spPr bwMode="auto">
          <a:xfrm>
            <a:off x="3276600" y="5229225"/>
            <a:ext cx="31400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3200" b="1">
                <a:solidFill>
                  <a:srgbClr val="CC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ngsana New" pitchFamily="18" charset="-34"/>
              </a:rPr>
              <a:t>ความต้องการ </a:t>
            </a:r>
            <a:r>
              <a:rPr lang="en-US" sz="3200" b="1">
                <a:solidFill>
                  <a:srgbClr val="CC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ngsana New" pitchFamily="18" charset="-34"/>
              </a:rPr>
              <a:t>&lt; </a:t>
            </a:r>
            <a:r>
              <a:rPr lang="th-TH" sz="3200" b="1">
                <a:solidFill>
                  <a:srgbClr val="CC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ngsana New" pitchFamily="18" charset="-34"/>
              </a:rPr>
              <a:t>กำลังผลิต</a:t>
            </a:r>
          </a:p>
        </p:txBody>
      </p:sp>
      <p:sp>
        <p:nvSpPr>
          <p:cNvPr id="28683" name="AutoShape 12"/>
          <p:cNvSpPr>
            <a:spLocks noChangeArrowheads="1"/>
          </p:cNvSpPr>
          <p:nvPr/>
        </p:nvSpPr>
        <p:spPr bwMode="auto">
          <a:xfrm>
            <a:off x="6516688" y="5445125"/>
            <a:ext cx="360362" cy="217488"/>
          </a:xfrm>
          <a:prstGeom prst="rightArrow">
            <a:avLst>
              <a:gd name="adj1" fmla="val 50000"/>
              <a:gd name="adj2" fmla="val 4142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Text Box 13"/>
          <p:cNvSpPr txBox="1">
            <a:spLocks noChangeArrowheads="1"/>
          </p:cNvSpPr>
          <p:nvPr/>
        </p:nvSpPr>
        <p:spPr bwMode="auto">
          <a:xfrm>
            <a:off x="7092950" y="5157788"/>
            <a:ext cx="5048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3300"/>
                </a:solidFill>
                <a:latin typeface="Verdana" pitchFamily="34" charset="0"/>
                <a:cs typeface="Angsana New" pitchFamily="18" charset="-34"/>
              </a:rPr>
              <a:t>?</a:t>
            </a:r>
            <a:endParaRPr lang="th-TH" sz="4000" b="1">
              <a:solidFill>
                <a:srgbClr val="FF3300"/>
              </a:solidFill>
              <a:latin typeface="Verdana" pitchFamily="34" charset="0"/>
              <a:cs typeface="Angsana New" pitchFamily="18" charset="-34"/>
            </a:endParaRPr>
          </a:p>
        </p:txBody>
      </p:sp>
      <p:sp>
        <p:nvSpPr>
          <p:cNvPr id="28685" name="AutoShape 1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675688" y="0"/>
            <a:ext cx="468312" cy="404813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WordArt 2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1042988" cy="47625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fr-ML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MJU.</a:t>
            </a:r>
            <a:endParaRPr lang="th-TH" sz="36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9999FF"/>
                  </a:gs>
                  <a:gs pos="100000">
                    <a:srgbClr val="009999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</a:endParaRP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title"/>
          </p:nvPr>
        </p:nvSpPr>
        <p:spPr>
          <a:xfrm>
            <a:off x="7334250" y="0"/>
            <a:ext cx="1809750" cy="360363"/>
          </a:xfrm>
        </p:spPr>
        <p:txBody>
          <a:bodyPr/>
          <a:lstStyle/>
          <a:p>
            <a:pPr algn="r" eaLnBrk="1" hangingPunct="1">
              <a:defRPr/>
            </a:pPr>
            <a:r>
              <a:rPr lang="th-TH" sz="1600" smtClean="0">
                <a:latin typeface="Angsana New" pitchFamily="18" charset="-34"/>
              </a:rPr>
              <a:t>การทำเลที่ตั้งและการวางผัง</a:t>
            </a:r>
          </a:p>
        </p:txBody>
      </p:sp>
      <p:sp>
        <p:nvSpPr>
          <p:cNvPr id="2160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2852738"/>
            <a:ext cx="8229600" cy="2305050"/>
          </a:xfrm>
        </p:spPr>
        <p:txBody>
          <a:bodyPr/>
          <a:lstStyle/>
          <a:p>
            <a:pPr marL="990600" lvl="1" indent="-533400" eaLnBrk="1" hangingPunct="1">
              <a:buFontTx/>
              <a:buAutoNum type="arabicPeriod" startAt="4"/>
              <a:defRPr/>
            </a:pPr>
            <a:r>
              <a:rPr lang="th-TH" sz="3600" b="1" smtClean="0">
                <a:solidFill>
                  <a:srgbClr val="FFCCFF"/>
                </a:solidFill>
                <a:latin typeface="Angsana New" pitchFamily="18" charset="-34"/>
                <a:cs typeface="KodchiangUPC" pitchFamily="18" charset="-34"/>
              </a:rPr>
              <a:t>ประเมินผลทางเลือก</a:t>
            </a:r>
            <a:r>
              <a:rPr lang="th-TH" sz="3600" b="1" smtClean="0">
                <a:latin typeface="Angsana New" pitchFamily="18" charset="-34"/>
                <a:cs typeface="KodchiangUPC" pitchFamily="18" charset="-34"/>
              </a:rPr>
              <a:t> โดยกำหนดปัจจัยในการเลือกทำเลที่ตั้งขึ้น และทำการประเมินปัจจัยเลือกเหล่านั้น</a:t>
            </a:r>
          </a:p>
          <a:p>
            <a:pPr marL="990600" lvl="1" indent="-533400" eaLnBrk="1" hangingPunct="1">
              <a:buFontTx/>
              <a:buAutoNum type="arabicPeriod" startAt="4"/>
              <a:defRPr/>
            </a:pPr>
            <a:r>
              <a:rPr lang="th-TH" sz="3600" b="1" smtClean="0">
                <a:solidFill>
                  <a:srgbClr val="FFCCFF"/>
                </a:solidFill>
                <a:latin typeface="Angsana New" pitchFamily="18" charset="-34"/>
                <a:cs typeface="KodchiangUPC" pitchFamily="18" charset="-34"/>
              </a:rPr>
              <a:t>ตัดสินใจเลือกทำเลที่ตั้ง</a:t>
            </a:r>
            <a:r>
              <a:rPr lang="th-TH" sz="3600" b="1" smtClean="0">
                <a:latin typeface="Angsana New" pitchFamily="18" charset="-34"/>
                <a:cs typeface="KodchiangUPC" pitchFamily="18" charset="-34"/>
              </a:rPr>
              <a:t> ให้เหมาะสมกับกิจการ</a:t>
            </a:r>
          </a:p>
        </p:txBody>
      </p:sp>
      <p:sp>
        <p:nvSpPr>
          <p:cNvPr id="216069" name="Rectangle 5"/>
          <p:cNvSpPr>
            <a:spLocks noChangeArrowheads="1"/>
          </p:cNvSpPr>
          <p:nvPr/>
        </p:nvSpPr>
        <p:spPr bwMode="auto">
          <a:xfrm>
            <a:off x="827088" y="765175"/>
            <a:ext cx="74168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>
              <a:defRPr/>
            </a:pPr>
            <a:r>
              <a:rPr lang="th-TH" sz="3600" b="1" u="sng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กรณีกิจการใหม่</a:t>
            </a:r>
          </a:p>
          <a:p>
            <a:pPr lvl="2">
              <a:defRPr/>
            </a:pPr>
            <a:r>
              <a:rPr lang="th-TH" sz="3600" b="1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พยากรณ์ความต้องการในอนาคต      กำหนดขนาดของโรงงาน       เลือกที่ตั้ง</a:t>
            </a:r>
          </a:p>
          <a:p>
            <a:pPr lvl="2">
              <a:defRPr/>
            </a:pPr>
            <a:endParaRPr lang="th-TH" sz="3600" b="1">
              <a:solidFill>
                <a:srgbClr val="B8F7F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5651500" y="1557338"/>
            <a:ext cx="504825" cy="215900"/>
          </a:xfrm>
          <a:prstGeom prst="rightArrow">
            <a:avLst>
              <a:gd name="adj1" fmla="val 50000"/>
              <a:gd name="adj2" fmla="val 668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AutoShape 7"/>
          <p:cNvSpPr>
            <a:spLocks noChangeArrowheads="1"/>
          </p:cNvSpPr>
          <p:nvPr/>
        </p:nvSpPr>
        <p:spPr bwMode="auto">
          <a:xfrm>
            <a:off x="2771775" y="2133600"/>
            <a:ext cx="504825" cy="215900"/>
          </a:xfrm>
          <a:prstGeom prst="rightArrow">
            <a:avLst>
              <a:gd name="adj1" fmla="val 50000"/>
              <a:gd name="adj2" fmla="val 58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AutoShape 8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675688" y="0"/>
            <a:ext cx="468312" cy="404813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6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60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68413"/>
            <a:ext cx="8763000" cy="5589587"/>
          </a:xfrm>
        </p:spPr>
        <p:txBody>
          <a:bodyPr/>
          <a:lstStyle/>
          <a:p>
            <a:pPr marL="990600" lvl="1" indent="-533400" eaLnBrk="1" hangingPunct="1">
              <a:buFontTx/>
              <a:buAutoNum type="arabicPeriod"/>
              <a:defRPr/>
            </a:pPr>
            <a:r>
              <a:rPr lang="en-US" sz="3600" b="1" smtClean="0">
                <a:solidFill>
                  <a:srgbClr val="FFCCFF"/>
                </a:solidFill>
                <a:latin typeface="Angsana New" pitchFamily="18" charset="-34"/>
                <a:cs typeface="KodchiangUPC" pitchFamily="18" charset="-34"/>
              </a:rPr>
              <a:t>ปัจจัยเชิงปริมาณ </a:t>
            </a:r>
            <a:r>
              <a:rPr lang="en-US" sz="3600" b="1" smtClean="0">
                <a:solidFill>
                  <a:srgbClr val="FFFFFF"/>
                </a:solidFill>
                <a:latin typeface="Angsana New" pitchFamily="18" charset="-34"/>
                <a:cs typeface="KodchiangUPC" pitchFamily="18" charset="-34"/>
              </a:rPr>
              <a:t>(Quantitative Factors) </a:t>
            </a:r>
          </a:p>
          <a:p>
            <a:pPr marL="990600" lvl="1" indent="-533400" eaLnBrk="1" hangingPunct="1">
              <a:buFontTx/>
              <a:buNone/>
              <a:defRPr/>
            </a:pPr>
            <a:r>
              <a:rPr lang="en-US" sz="3600" b="1" smtClean="0">
                <a:solidFill>
                  <a:srgbClr val="FFFFFF"/>
                </a:solidFill>
                <a:latin typeface="Angsana New" pitchFamily="18" charset="-34"/>
                <a:cs typeface="KodchiangUPC" pitchFamily="18" charset="-34"/>
              </a:rPr>
              <a:t>        สามารถคำนวณหรือประมาณตัวเลขได้ด้วยวิธีการทางบัญชีหรือการเงิน เช่น</a:t>
            </a:r>
          </a:p>
          <a:p>
            <a:pPr marL="990600" lvl="1" indent="-533400" eaLnBrk="1" hangingPunct="1">
              <a:buFontTx/>
              <a:buNone/>
              <a:defRPr/>
            </a:pPr>
            <a:r>
              <a:rPr lang="en-US" sz="3600" b="1" smtClean="0">
                <a:solidFill>
                  <a:srgbClr val="FFFFFF"/>
                </a:solidFill>
                <a:latin typeface="Angsana New" pitchFamily="18" charset="-34"/>
                <a:cs typeface="KodchiangUPC" pitchFamily="18" charset="-34"/>
              </a:rPr>
              <a:t>	</a:t>
            </a:r>
            <a:r>
              <a:rPr lang="en-US" sz="3600" b="1" i="1" smtClean="0">
                <a:solidFill>
                  <a:srgbClr val="CCFFCC"/>
                </a:solidFill>
                <a:latin typeface="Angsana New" pitchFamily="18" charset="-34"/>
                <a:cs typeface="KodchiangUPC" pitchFamily="18" charset="-34"/>
              </a:rPr>
              <a:t>1.1 ต้นทุนที่ดิน  อาคาร  และอุปกรณ์</a:t>
            </a:r>
          </a:p>
          <a:p>
            <a:pPr marL="990600" lvl="1" indent="-533400" eaLnBrk="1" hangingPunct="1">
              <a:buFontTx/>
              <a:buNone/>
              <a:defRPr/>
            </a:pPr>
            <a:r>
              <a:rPr lang="en-US" sz="3600" b="1" smtClean="0">
                <a:latin typeface="Angsana New" pitchFamily="18" charset="-34"/>
                <a:cs typeface="KodchiangUPC" pitchFamily="18" charset="-34"/>
              </a:rPr>
              <a:t>             (ในเมือง ที่ดิน-อาคาร &gt; นอกเมือง)</a:t>
            </a:r>
          </a:p>
          <a:p>
            <a:pPr marL="990600" lvl="1" indent="-533400" eaLnBrk="1" hangingPunct="1">
              <a:buFontTx/>
              <a:buNone/>
              <a:defRPr/>
            </a:pPr>
            <a:r>
              <a:rPr lang="en-US" sz="3600" b="1" i="1" smtClean="0">
                <a:solidFill>
                  <a:srgbClr val="CCFFCC"/>
                </a:solidFill>
                <a:latin typeface="Angsana New" pitchFamily="18" charset="-34"/>
                <a:cs typeface="KodchiangUPC" pitchFamily="18" charset="-34"/>
              </a:rPr>
              <a:t>	1.2 ต้นทุนวัตถุดิบ</a:t>
            </a:r>
            <a:r>
              <a:rPr lang="en-US" sz="3600" b="1" smtClean="0">
                <a:solidFill>
                  <a:srgbClr val="CCFFCC"/>
                </a:solidFill>
                <a:latin typeface="Angsana New" pitchFamily="18" charset="-34"/>
                <a:cs typeface="KodchiangUPC" pitchFamily="18" charset="-34"/>
              </a:rPr>
              <a:t> </a:t>
            </a:r>
            <a:r>
              <a:rPr lang="en-US" sz="3600" b="1" smtClean="0">
                <a:latin typeface="Angsana New" pitchFamily="18" charset="-34"/>
                <a:cs typeface="KodchiangUPC" pitchFamily="18" charset="-34"/>
              </a:rPr>
              <a:t>(ใกล้แหล่งวัตถุดิบ หรือ ใกล้ตลาด)</a:t>
            </a:r>
            <a:endParaRPr lang="en-US" sz="3600" b="1" smtClean="0">
              <a:solidFill>
                <a:srgbClr val="CCFFCC"/>
              </a:solidFill>
              <a:latin typeface="Angsana New" pitchFamily="18" charset="-34"/>
              <a:cs typeface="KodchiangUPC" pitchFamily="18" charset="-34"/>
            </a:endParaRPr>
          </a:p>
          <a:p>
            <a:pPr marL="990600" lvl="1" indent="-533400" eaLnBrk="1" hangingPunct="1">
              <a:buFontTx/>
              <a:buNone/>
              <a:defRPr/>
            </a:pPr>
            <a:r>
              <a:rPr lang="en-US" sz="3600" b="1" i="1" smtClean="0">
                <a:latin typeface="Angsana New" pitchFamily="18" charset="-34"/>
                <a:cs typeface="KodchiangUPC" pitchFamily="18" charset="-34"/>
              </a:rPr>
              <a:t>	</a:t>
            </a:r>
            <a:r>
              <a:rPr lang="en-US" sz="3600" b="1" i="1" smtClean="0">
                <a:solidFill>
                  <a:srgbClr val="CCFFCC"/>
                </a:solidFill>
                <a:latin typeface="Angsana New" pitchFamily="18" charset="-34"/>
                <a:cs typeface="KodchiangUPC" pitchFamily="18" charset="-34"/>
              </a:rPr>
              <a:t>1.3 ค่าแรงและเงินเดือน</a:t>
            </a:r>
            <a:r>
              <a:rPr lang="en-US" sz="3600" b="1" smtClean="0">
                <a:solidFill>
                  <a:srgbClr val="CCFFCC"/>
                </a:solidFill>
                <a:latin typeface="Angsana New" pitchFamily="18" charset="-34"/>
                <a:cs typeface="KodchiangUPC" pitchFamily="18" charset="-34"/>
              </a:rPr>
              <a:t> </a:t>
            </a:r>
            <a:r>
              <a:rPr lang="en-US" sz="3600" b="1" smtClean="0">
                <a:latin typeface="Angsana New" pitchFamily="18" charset="-34"/>
                <a:cs typeface="KodchiangUPC" pitchFamily="18" charset="-34"/>
              </a:rPr>
              <a:t>(ในเมือง &gt; นอกเมือง)</a:t>
            </a:r>
            <a:endParaRPr lang="en-US" sz="3600" b="1" smtClean="0">
              <a:solidFill>
                <a:srgbClr val="CCFFCC"/>
              </a:solidFill>
              <a:latin typeface="Angsana New" pitchFamily="18" charset="-34"/>
              <a:cs typeface="KodchiangUPC" pitchFamily="18" charset="-34"/>
            </a:endParaRPr>
          </a:p>
          <a:p>
            <a:pPr marL="990600" lvl="1" indent="-533400" eaLnBrk="1" hangingPunct="1">
              <a:buFontTx/>
              <a:buNone/>
              <a:defRPr/>
            </a:pPr>
            <a:r>
              <a:rPr lang="en-US" sz="3600" b="1" smtClean="0">
                <a:latin typeface="Angsana New" pitchFamily="18" charset="-34"/>
                <a:cs typeface="KodchiangUPC" pitchFamily="18" charset="-34"/>
              </a:rPr>
              <a:t>	</a:t>
            </a:r>
            <a:r>
              <a:rPr lang="en-US" sz="3600" b="1" i="1" smtClean="0">
                <a:solidFill>
                  <a:srgbClr val="CCFFCC"/>
                </a:solidFill>
                <a:latin typeface="Angsana New" pitchFamily="18" charset="-34"/>
                <a:cs typeface="KodchiangUPC" pitchFamily="18" charset="-34"/>
              </a:rPr>
              <a:t>1.4 ค่าขนส่ง</a:t>
            </a:r>
            <a:r>
              <a:rPr lang="en-US" sz="3600" b="1" smtClean="0">
                <a:latin typeface="Angsana New" pitchFamily="18" charset="-34"/>
                <a:cs typeface="KodchiangUPC" pitchFamily="18" charset="-34"/>
              </a:rPr>
              <a:t> (ใกล้แหล่งวัตถุดิบ หรือใกล้ตลาด หรือใกล้แรงงาน)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z="4800" b="1" smtClean="0">
                <a:solidFill>
                  <a:srgbClr val="B8F7FE"/>
                </a:solidFill>
                <a:latin typeface="EucrosiaUPC" pitchFamily="18" charset="-34"/>
                <a:cs typeface="KodchiangUPC" pitchFamily="18" charset="-34"/>
              </a:rPr>
              <a:t>ปัจจัยในการเลือกทำเลที่ตั้ง</a:t>
            </a:r>
          </a:p>
        </p:txBody>
      </p:sp>
      <p:sp>
        <p:nvSpPr>
          <p:cNvPr id="30724" name="WordArt 4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1042988" cy="47625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fr-ML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MJU.</a:t>
            </a:r>
            <a:endParaRPr lang="th-TH" sz="36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9999FF"/>
                  </a:gs>
                  <a:gs pos="100000">
                    <a:srgbClr val="009999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</a:endParaRPr>
          </a:p>
        </p:txBody>
      </p:sp>
      <p:sp>
        <p:nvSpPr>
          <p:cNvPr id="219141" name="Rectangle 5"/>
          <p:cNvSpPr>
            <a:spLocks noChangeArrowheads="1"/>
          </p:cNvSpPr>
          <p:nvPr/>
        </p:nvSpPr>
        <p:spPr bwMode="auto">
          <a:xfrm>
            <a:off x="7334250" y="0"/>
            <a:ext cx="180975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defRPr/>
            </a:pPr>
            <a:r>
              <a:rPr lang="th-TH" sz="1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 New" pitchFamily="18" charset="-34"/>
              </a:rPr>
              <a:t>การทำเลที่ตั้งและการวางผัง</a:t>
            </a:r>
          </a:p>
        </p:txBody>
      </p:sp>
      <p:sp>
        <p:nvSpPr>
          <p:cNvPr id="30726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675688" y="0"/>
            <a:ext cx="468312" cy="404813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9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9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19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19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19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260350"/>
            <a:ext cx="9144000" cy="6308725"/>
          </a:xfrm>
        </p:spPr>
        <p:txBody>
          <a:bodyPr/>
          <a:lstStyle/>
          <a:p>
            <a:pPr lvl="1" eaLnBrk="1" hangingPunct="1">
              <a:buFontTx/>
              <a:buNone/>
              <a:defRPr/>
            </a:pPr>
            <a:r>
              <a:rPr lang="en-US" sz="3200" b="1" smtClean="0">
                <a:solidFill>
                  <a:srgbClr val="FFFFFF"/>
                </a:solidFill>
                <a:latin typeface="Angsana New" pitchFamily="18" charset="-34"/>
              </a:rPr>
              <a:t>2. </a:t>
            </a:r>
            <a:r>
              <a:rPr lang="en-US" sz="3200" b="1" smtClean="0">
                <a:solidFill>
                  <a:srgbClr val="FFCCFF"/>
                </a:solidFill>
                <a:latin typeface="Angsana New" pitchFamily="18" charset="-34"/>
              </a:rPr>
              <a:t>ปัจจัยเชิงคุณภาพ </a:t>
            </a:r>
            <a:r>
              <a:rPr lang="en-US" sz="3200" b="1" smtClean="0">
                <a:latin typeface="Angsana New" pitchFamily="18" charset="-34"/>
              </a:rPr>
              <a:t>( </a:t>
            </a:r>
            <a:r>
              <a:rPr lang="en-US" sz="3200" b="1" smtClean="0">
                <a:solidFill>
                  <a:srgbClr val="FFFFFF"/>
                </a:solidFill>
                <a:latin typeface="Angsana New" pitchFamily="18" charset="-34"/>
              </a:rPr>
              <a:t>Qualitative  Factors)     เป็นปัจจัยทางจิตวิทยา</a:t>
            </a:r>
          </a:p>
          <a:p>
            <a:pPr lvl="1" eaLnBrk="1" hangingPunct="1">
              <a:buFontTx/>
              <a:buNone/>
              <a:defRPr/>
            </a:pPr>
            <a:r>
              <a:rPr lang="en-US" sz="3200" b="1" smtClean="0">
                <a:latin typeface="Angsana New" pitchFamily="18" charset="-34"/>
              </a:rPr>
              <a:t>    2.1 </a:t>
            </a:r>
            <a:r>
              <a:rPr lang="en-US" sz="3200" b="1" i="1" smtClean="0">
                <a:solidFill>
                  <a:srgbClr val="CCFFCC"/>
                </a:solidFill>
                <a:latin typeface="Angsana New" pitchFamily="18" charset="-34"/>
              </a:rPr>
              <a:t>ทัศนคติของชุมชน</a:t>
            </a:r>
            <a:r>
              <a:rPr lang="en-US" sz="3200" b="1" smtClean="0">
                <a:latin typeface="Angsana New" pitchFamily="18" charset="-34"/>
              </a:rPr>
              <a:t>ที่มีต่อกิจการ</a:t>
            </a:r>
          </a:p>
          <a:p>
            <a:pPr lvl="1" eaLnBrk="1" hangingPunct="1">
              <a:buFontTx/>
              <a:buNone/>
              <a:defRPr/>
            </a:pPr>
            <a:r>
              <a:rPr lang="en-US" sz="3200" b="1" smtClean="0">
                <a:latin typeface="Angsana New" pitchFamily="18" charset="-34"/>
              </a:rPr>
              <a:t>    2.2 </a:t>
            </a:r>
            <a:r>
              <a:rPr lang="en-US" sz="3200" b="1" i="1" smtClean="0">
                <a:solidFill>
                  <a:srgbClr val="CCFFCC"/>
                </a:solidFill>
                <a:latin typeface="Angsana New" pitchFamily="18" charset="-34"/>
              </a:rPr>
              <a:t>คุณภาพชีวิต</a:t>
            </a:r>
            <a:r>
              <a:rPr lang="en-US" sz="3200" b="1" smtClean="0">
                <a:latin typeface="Angsana New" pitchFamily="18" charset="-34"/>
              </a:rPr>
              <a:t> เช่น อัตราการขยายตัวทางเศรษฐกิจ  จำนวนโรงพยาบาล </a:t>
            </a:r>
          </a:p>
          <a:p>
            <a:pPr lvl="1" eaLnBrk="1" hangingPunct="1">
              <a:buFontTx/>
              <a:buNone/>
              <a:defRPr/>
            </a:pPr>
            <a:r>
              <a:rPr lang="en-US" sz="3200" b="1" smtClean="0">
                <a:latin typeface="Angsana New" pitchFamily="18" charset="-34"/>
              </a:rPr>
              <a:t>         จำนวนโรงเรียน สถิติอาชญากรรม ฯลฯ ที่มีผลต่อความอยู่รอดของ</a:t>
            </a:r>
          </a:p>
          <a:p>
            <a:pPr lvl="1" eaLnBrk="1" hangingPunct="1">
              <a:buFontTx/>
              <a:buNone/>
              <a:defRPr/>
            </a:pPr>
            <a:r>
              <a:rPr lang="en-US" sz="3200" b="1" smtClean="0">
                <a:latin typeface="Angsana New" pitchFamily="18" charset="-34"/>
              </a:rPr>
              <a:t>          กิจการ</a:t>
            </a:r>
          </a:p>
          <a:p>
            <a:pPr lvl="1" eaLnBrk="1" hangingPunct="1">
              <a:buFontTx/>
              <a:buNone/>
              <a:defRPr/>
            </a:pPr>
            <a:r>
              <a:rPr lang="en-US" sz="3200" b="1" smtClean="0">
                <a:latin typeface="Angsana New" pitchFamily="18" charset="-34"/>
              </a:rPr>
              <a:t>    2.3 </a:t>
            </a:r>
            <a:r>
              <a:rPr lang="en-US" sz="3200" b="1" i="1" smtClean="0">
                <a:solidFill>
                  <a:srgbClr val="CCFFCC"/>
                </a:solidFill>
                <a:latin typeface="Angsana New" pitchFamily="18" charset="-34"/>
              </a:rPr>
              <a:t>ผลประโยชน์จากการรวมกลุ่ม </a:t>
            </a:r>
            <a:r>
              <a:rPr lang="en-US" sz="3200" b="1" smtClean="0">
                <a:latin typeface="Angsana New" pitchFamily="18" charset="-34"/>
              </a:rPr>
              <a:t>ที่ทำให้เกิดความได้เปรียบต่างๆ </a:t>
            </a:r>
          </a:p>
          <a:p>
            <a:pPr lvl="2" eaLnBrk="1" hangingPunct="1">
              <a:buClr>
                <a:schemeClr val="tx1"/>
              </a:buClr>
              <a:buFontTx/>
              <a:buNone/>
              <a:defRPr/>
            </a:pPr>
            <a:r>
              <a:rPr lang="en-US" sz="3200" b="1" smtClean="0">
                <a:latin typeface="Angsana New" pitchFamily="18" charset="-34"/>
              </a:rPr>
              <a:t>  - </a:t>
            </a:r>
            <a:r>
              <a:rPr lang="en-US" sz="3200" b="1" smtClean="0">
                <a:solidFill>
                  <a:srgbClr val="B8F7FE"/>
                </a:solidFill>
                <a:latin typeface="Angsana New" pitchFamily="18" charset="-34"/>
              </a:rPr>
              <a:t>ตั้งอยู่ในเขตเมือง</a:t>
            </a:r>
            <a:r>
              <a:rPr lang="en-US" sz="3200" b="1" smtClean="0">
                <a:latin typeface="Angsana New" pitchFamily="18" charset="-34"/>
              </a:rPr>
              <a:t> ทำให้ได้รับความสะดวก ความพร้อมด้าน  </a:t>
            </a:r>
          </a:p>
          <a:p>
            <a:pPr lvl="2" eaLnBrk="1" hangingPunct="1">
              <a:buClr>
                <a:schemeClr val="tx1"/>
              </a:buClr>
              <a:buFontTx/>
              <a:buNone/>
              <a:defRPr/>
            </a:pPr>
            <a:r>
              <a:rPr lang="en-US" sz="3200" b="1" smtClean="0">
                <a:latin typeface="Angsana New" pitchFamily="18" charset="-34"/>
              </a:rPr>
              <a:t>     สาธารณูปโภค การศึกษา คมนาคม คุณภาพชีวิต ฯลฯ</a:t>
            </a:r>
          </a:p>
          <a:p>
            <a:pPr lvl="2" eaLnBrk="1" hangingPunct="1">
              <a:buClr>
                <a:schemeClr val="tx1"/>
              </a:buClr>
              <a:buFontTx/>
              <a:buNone/>
              <a:defRPr/>
            </a:pPr>
            <a:r>
              <a:rPr lang="en-US" sz="3200" b="1" smtClean="0">
                <a:latin typeface="Angsana New" pitchFamily="18" charset="-34"/>
              </a:rPr>
              <a:t>   - </a:t>
            </a:r>
            <a:r>
              <a:rPr lang="en-US" sz="3200" b="1" smtClean="0">
                <a:solidFill>
                  <a:srgbClr val="B8F7FE"/>
                </a:solidFill>
                <a:latin typeface="Angsana New" pitchFamily="18" charset="-34"/>
              </a:rPr>
              <a:t>ตั้งอยู่รวมกลุ่มของกิจการที่เกี่ยวข้องกัน</a:t>
            </a:r>
            <a:r>
              <a:rPr lang="en-US" sz="3200" b="1" smtClean="0">
                <a:latin typeface="Angsana New" pitchFamily="18" charset="-34"/>
              </a:rPr>
              <a:t> ทำให้ได้รับวัตถุดิบในเวลา</a:t>
            </a:r>
          </a:p>
          <a:p>
            <a:pPr lvl="2" eaLnBrk="1" hangingPunct="1">
              <a:buClr>
                <a:schemeClr val="tx1"/>
              </a:buClr>
              <a:buFontTx/>
              <a:buNone/>
              <a:defRPr/>
            </a:pPr>
            <a:r>
              <a:rPr lang="en-US" sz="3200" b="1" smtClean="0">
                <a:latin typeface="Angsana New" pitchFamily="18" charset="-34"/>
              </a:rPr>
              <a:t>     ที่ไม่ต่างจากคู่แข่ง สามารถเลือกแรงงานที่มีทักษะสูงได้ง่าย  ฯลฯ     </a:t>
            </a:r>
          </a:p>
          <a:p>
            <a:pPr lvl="2" eaLnBrk="1" hangingPunct="1">
              <a:buClr>
                <a:schemeClr val="tx1"/>
              </a:buClr>
              <a:buFontTx/>
              <a:buNone/>
              <a:defRPr/>
            </a:pPr>
            <a:r>
              <a:rPr lang="en-US" sz="3200" b="1" smtClean="0">
                <a:latin typeface="Angsana New" pitchFamily="18" charset="-34"/>
              </a:rPr>
              <a:t>2.4 </a:t>
            </a:r>
            <a:r>
              <a:rPr lang="en-US" sz="3200" b="1" i="1" smtClean="0">
                <a:solidFill>
                  <a:srgbClr val="CCFFCC"/>
                </a:solidFill>
                <a:latin typeface="Angsana New" pitchFamily="18" charset="-34"/>
              </a:rPr>
              <a:t>ความชอบของผู้บริหาร</a:t>
            </a:r>
          </a:p>
        </p:txBody>
      </p:sp>
      <p:sp>
        <p:nvSpPr>
          <p:cNvPr id="31747" name="WordArt 3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1042988" cy="47625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fr-ML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MJU.</a:t>
            </a:r>
            <a:endParaRPr lang="th-TH" sz="36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9999FF"/>
                  </a:gs>
                  <a:gs pos="100000">
                    <a:srgbClr val="009999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</a:endParaRPr>
          </a:p>
        </p:txBody>
      </p:sp>
      <p:sp>
        <p:nvSpPr>
          <p:cNvPr id="220164" name="Rectangle 4"/>
          <p:cNvSpPr>
            <a:spLocks noChangeArrowheads="1"/>
          </p:cNvSpPr>
          <p:nvPr/>
        </p:nvSpPr>
        <p:spPr bwMode="auto">
          <a:xfrm>
            <a:off x="7334250" y="0"/>
            <a:ext cx="180975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defRPr/>
            </a:pPr>
            <a:r>
              <a:rPr lang="th-TH" sz="1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 New" pitchFamily="18" charset="-34"/>
              </a:rPr>
              <a:t>การทำเลที่ตั้งและการวางผัง</a:t>
            </a:r>
          </a:p>
        </p:txBody>
      </p:sp>
      <p:sp>
        <p:nvSpPr>
          <p:cNvPr id="31749" name="AutoShape 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675688" y="0"/>
            <a:ext cx="468312" cy="404813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01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01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201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201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201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201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201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201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201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201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41438"/>
            <a:ext cx="8763000" cy="5516562"/>
          </a:xfrm>
        </p:spPr>
        <p:txBody>
          <a:bodyPr/>
          <a:lstStyle/>
          <a:p>
            <a:pPr lvl="1" eaLnBrk="1" hangingPunct="1">
              <a:buFontTx/>
              <a:buNone/>
              <a:defRPr/>
            </a:pPr>
            <a:r>
              <a:rPr lang="th-TH" sz="3200" b="1" smtClean="0">
                <a:solidFill>
                  <a:srgbClr val="B8F7FE"/>
                </a:solidFill>
                <a:latin typeface="EucrosiaUPC" pitchFamily="18" charset="-34"/>
              </a:rPr>
              <a:t>1. ระบุปัจจัยที่มีความสำคัญต่อการเลือกทำเลที่ตั้งของกิจการ</a:t>
            </a:r>
            <a:r>
              <a:rPr lang="en-US" sz="3200" b="1" smtClean="0">
                <a:latin typeface="EucrosiaUPC" pitchFamily="18" charset="-34"/>
              </a:rPr>
              <a:t> : </a:t>
            </a:r>
            <a:r>
              <a:rPr lang="th-TH" sz="3200" b="1" smtClean="0">
                <a:latin typeface="EucrosiaUPC" pitchFamily="18" charset="-34"/>
              </a:rPr>
              <a:t>เช่นแรงงาน ตลาด วัตถุดิบ การขนส่ง</a:t>
            </a:r>
          </a:p>
          <a:p>
            <a:pPr lvl="1" eaLnBrk="1" hangingPunct="1">
              <a:buFontTx/>
              <a:buNone/>
              <a:defRPr/>
            </a:pPr>
            <a:r>
              <a:rPr lang="th-TH" sz="3200" b="1" smtClean="0">
                <a:latin typeface="EucrosiaUPC" pitchFamily="18" charset="-34"/>
              </a:rPr>
              <a:t>	</a:t>
            </a:r>
            <a:endParaRPr lang="th-TH" b="1" smtClean="0">
              <a:latin typeface="EucrosiaUPC" pitchFamily="18" charset="-34"/>
            </a:endParaRP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292100"/>
            <a:ext cx="8218487" cy="1116013"/>
          </a:xfrm>
        </p:spPr>
        <p:txBody>
          <a:bodyPr/>
          <a:lstStyle/>
          <a:p>
            <a:pPr eaLnBrk="1" hangingPunct="1">
              <a:defRPr/>
            </a:pPr>
            <a:r>
              <a:rPr lang="th-TH" sz="4000" b="1" smtClean="0">
                <a:solidFill>
                  <a:srgbClr val="FFFF99"/>
                </a:solidFill>
                <a:latin typeface="Angsana New" pitchFamily="18" charset="-34"/>
              </a:rPr>
              <a:t>ขั้นตอนการประเมินปัจจัยในการเลือกทำเลที่ตั้ง</a:t>
            </a:r>
            <a:br>
              <a:rPr lang="th-TH" sz="4000" b="1" smtClean="0">
                <a:solidFill>
                  <a:srgbClr val="FFFF99"/>
                </a:solidFill>
                <a:latin typeface="Angsana New" pitchFamily="18" charset="-34"/>
              </a:rPr>
            </a:br>
            <a:r>
              <a:rPr lang="th-TH" sz="4000" b="1" smtClean="0">
                <a:solidFill>
                  <a:srgbClr val="FFFF99"/>
                </a:solidFill>
                <a:latin typeface="Angsana New" pitchFamily="18" charset="-34"/>
              </a:rPr>
              <a:t>(โดยวิธีการให้ค่าคะแนน)</a:t>
            </a:r>
          </a:p>
        </p:txBody>
      </p:sp>
      <p:sp>
        <p:nvSpPr>
          <p:cNvPr id="32772" name="WordArt 4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1042988" cy="47625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fr-ML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MJU.</a:t>
            </a:r>
            <a:endParaRPr lang="th-TH" sz="36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9999FF"/>
                  </a:gs>
                  <a:gs pos="100000">
                    <a:srgbClr val="009999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</a:endParaRPr>
          </a:p>
        </p:txBody>
      </p:sp>
      <p:sp>
        <p:nvSpPr>
          <p:cNvPr id="221189" name="Rectangle 5"/>
          <p:cNvSpPr>
            <a:spLocks noChangeArrowheads="1"/>
          </p:cNvSpPr>
          <p:nvPr/>
        </p:nvSpPr>
        <p:spPr bwMode="auto">
          <a:xfrm>
            <a:off x="7334250" y="0"/>
            <a:ext cx="180975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defRPr/>
            </a:pPr>
            <a:r>
              <a:rPr lang="th-TH" sz="1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 New" pitchFamily="18" charset="-34"/>
              </a:rPr>
              <a:t>การทำเลที่ตั้งและการวางผัง</a:t>
            </a:r>
          </a:p>
        </p:txBody>
      </p:sp>
      <p:sp>
        <p:nvSpPr>
          <p:cNvPr id="221190" name="Rectangle 6"/>
          <p:cNvSpPr>
            <a:spLocks noChangeArrowheads="1"/>
          </p:cNvSpPr>
          <p:nvPr/>
        </p:nvSpPr>
        <p:spPr bwMode="auto">
          <a:xfrm>
            <a:off x="381000" y="1903413"/>
            <a:ext cx="8763000" cy="495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defRPr/>
            </a:pPr>
            <a:r>
              <a:rPr lang="th-TH" sz="3200" b="1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	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th-TH" sz="3200" b="1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 ปัจจัย </a:t>
            </a:r>
          </a:p>
          <a:p>
            <a:pPr marL="742950" lvl="1" indent="-285750">
              <a:spcBef>
                <a:spcPct val="20000"/>
              </a:spcBef>
              <a:defRPr/>
            </a:pPr>
            <a:endParaRPr lang="th-TH" sz="3200" b="1">
              <a:solidFill>
                <a:srgbClr val="B8F7F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EucrosiaUPC" pitchFamily="18" charset="-34"/>
              <a:cs typeface="Angsana New" pitchFamily="18" charset="-34"/>
            </a:endParaRPr>
          </a:p>
          <a:p>
            <a:pPr marL="742950" lvl="1" indent="-285750">
              <a:spcBef>
                <a:spcPct val="20000"/>
              </a:spcBef>
              <a:defRPr/>
            </a:pPr>
            <a:r>
              <a:rPr lang="th-TH" sz="3200" b="1"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แรงงาน 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th-TH" sz="3200" b="1">
                <a:solidFill>
                  <a:srgbClr val="CC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ตลาด 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th-TH" sz="3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วัตถุดิบ 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th-TH" sz="32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การขนส่ง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th-TH" sz="32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</a:t>
            </a:r>
            <a:endParaRPr lang="th-TH" sz="2800" b="1">
              <a:solidFill>
                <a:srgbClr val="CCFF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EucrosiaUPC" pitchFamily="18" charset="-34"/>
              <a:cs typeface="Angsana New" pitchFamily="18" charset="-34"/>
            </a:endParaRPr>
          </a:p>
        </p:txBody>
      </p:sp>
      <p:sp>
        <p:nvSpPr>
          <p:cNvPr id="221191" name="Line 7"/>
          <p:cNvSpPr>
            <a:spLocks noChangeShapeType="1"/>
          </p:cNvSpPr>
          <p:nvPr/>
        </p:nvSpPr>
        <p:spPr bwMode="auto">
          <a:xfrm>
            <a:off x="755650" y="2420938"/>
            <a:ext cx="8064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221192" name="Line 8"/>
          <p:cNvSpPr>
            <a:spLocks noChangeShapeType="1"/>
          </p:cNvSpPr>
          <p:nvPr/>
        </p:nvSpPr>
        <p:spPr bwMode="auto">
          <a:xfrm>
            <a:off x="755650" y="3573463"/>
            <a:ext cx="8064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221193" name="Line 9"/>
          <p:cNvSpPr>
            <a:spLocks noChangeShapeType="1"/>
          </p:cNvSpPr>
          <p:nvPr/>
        </p:nvSpPr>
        <p:spPr bwMode="auto">
          <a:xfrm>
            <a:off x="755650" y="6021388"/>
            <a:ext cx="8064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221194" name="Line 10"/>
          <p:cNvSpPr>
            <a:spLocks noChangeShapeType="1"/>
          </p:cNvSpPr>
          <p:nvPr/>
        </p:nvSpPr>
        <p:spPr bwMode="auto">
          <a:xfrm>
            <a:off x="2195513" y="2420938"/>
            <a:ext cx="0" cy="3600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2779" name="AutoShape 11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675688" y="0"/>
            <a:ext cx="468312" cy="404813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1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1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1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211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211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211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211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211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21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91" grpId="0" animBg="1"/>
      <p:bldP spid="221192" grpId="0" animBg="1"/>
      <p:bldP spid="221193" grpId="0" animBg="1"/>
      <p:bldP spid="22119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763000" cy="5791200"/>
          </a:xfrm>
        </p:spPr>
        <p:txBody>
          <a:bodyPr/>
          <a:lstStyle/>
          <a:p>
            <a:pPr lvl="1" eaLnBrk="1" hangingPunct="1">
              <a:buFontTx/>
              <a:buNone/>
              <a:defRPr/>
            </a:pPr>
            <a:r>
              <a:rPr lang="en-US" sz="3200" b="1" smtClean="0">
                <a:solidFill>
                  <a:srgbClr val="B8F7FE"/>
                </a:solidFill>
                <a:latin typeface="EucrosiaUPC" pitchFamily="18" charset="-34"/>
              </a:rPr>
              <a:t>2. กำหนดน้ำหนักของปัจจัยแต่ละตัว</a:t>
            </a:r>
            <a:r>
              <a:rPr lang="en-US" sz="3200" b="1" smtClean="0">
                <a:latin typeface="EucrosiaUPC" pitchFamily="18" charset="-34"/>
              </a:rPr>
              <a:t> (Weight) : ให้ความสำคัญกับแต่ละปัจจัยที่จะมีต่อทำเลที่ตั้งของกิจการ โดยให้ผลรวมของน้ำหนักเท่ากับ 1.00</a:t>
            </a:r>
          </a:p>
          <a:p>
            <a:pPr lvl="1" eaLnBrk="1" hangingPunct="1">
              <a:buFontTx/>
              <a:buNone/>
              <a:defRPr/>
            </a:pPr>
            <a:endParaRPr lang="en-US" sz="3200" b="1" smtClean="0">
              <a:latin typeface="EucrosiaUPC" pitchFamily="18" charset="-34"/>
            </a:endParaRPr>
          </a:p>
          <a:p>
            <a:pPr lvl="1" eaLnBrk="1" hangingPunct="1">
              <a:buFontTx/>
              <a:buNone/>
              <a:defRPr/>
            </a:pPr>
            <a:r>
              <a:rPr lang="en-US" sz="3200" b="1" smtClean="0">
                <a:latin typeface="EucrosiaUPC" pitchFamily="18" charset="-34"/>
              </a:rPr>
              <a:t>	</a:t>
            </a:r>
            <a:endParaRPr lang="en-US" b="1" smtClean="0">
              <a:latin typeface="EucrosiaUPC" pitchFamily="18" charset="-34"/>
            </a:endParaRP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854075"/>
          </a:xfrm>
        </p:spPr>
        <p:txBody>
          <a:bodyPr/>
          <a:lstStyle/>
          <a:p>
            <a:pPr eaLnBrk="1" hangingPunct="1">
              <a:defRPr/>
            </a:pPr>
            <a:r>
              <a:rPr lang="th-TH" b="1" smtClean="0">
                <a:solidFill>
                  <a:srgbClr val="FFFF99"/>
                </a:solidFill>
                <a:latin typeface="Angsana New" pitchFamily="18" charset="-34"/>
              </a:rPr>
              <a:t>ขั้นตอนการประเมินปัจจัยในการเลือกทำเลที่ตั้ง</a:t>
            </a:r>
          </a:p>
        </p:txBody>
      </p:sp>
      <p:sp>
        <p:nvSpPr>
          <p:cNvPr id="33796" name="WordArt 4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1042988" cy="47625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fr-ML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MJU.</a:t>
            </a:r>
            <a:endParaRPr lang="th-TH" sz="36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9999FF"/>
                  </a:gs>
                  <a:gs pos="100000">
                    <a:srgbClr val="009999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</a:endParaRPr>
          </a:p>
        </p:txBody>
      </p:sp>
      <p:sp>
        <p:nvSpPr>
          <p:cNvPr id="222213" name="Rectangle 5"/>
          <p:cNvSpPr>
            <a:spLocks noChangeArrowheads="1"/>
          </p:cNvSpPr>
          <p:nvPr/>
        </p:nvSpPr>
        <p:spPr bwMode="auto">
          <a:xfrm>
            <a:off x="7334250" y="0"/>
            <a:ext cx="180975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defRPr/>
            </a:pPr>
            <a:r>
              <a:rPr lang="th-TH" sz="1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 New" pitchFamily="18" charset="-34"/>
              </a:rPr>
              <a:t>การทำเลที่ตั้งและการวางผัง</a:t>
            </a:r>
          </a:p>
        </p:txBody>
      </p:sp>
      <p:sp>
        <p:nvSpPr>
          <p:cNvPr id="222214" name="Rectangle 6"/>
          <p:cNvSpPr>
            <a:spLocks noChangeArrowheads="1"/>
          </p:cNvSpPr>
          <p:nvPr/>
        </p:nvSpPr>
        <p:spPr bwMode="auto">
          <a:xfrm>
            <a:off x="381000" y="2105025"/>
            <a:ext cx="87630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defRPr/>
            </a:pPr>
            <a:r>
              <a:rPr lang="th-TH" sz="3200" b="1" dirty="0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	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th-TH" sz="3200" b="1" dirty="0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 ปัจจัย           </a:t>
            </a:r>
            <a:r>
              <a:rPr lang="th-TH" sz="3200" b="1" dirty="0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     น้ำหนัก </a:t>
            </a:r>
            <a:endParaRPr lang="th-TH" sz="3200" b="1" dirty="0">
              <a:solidFill>
                <a:srgbClr val="B8F7F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EucrosiaUPC" pitchFamily="18" charset="-34"/>
              <a:cs typeface="Angsana New" pitchFamily="18" charset="-34"/>
            </a:endParaRPr>
          </a:p>
          <a:p>
            <a:pPr marL="742950" lvl="1" indent="-285750">
              <a:spcBef>
                <a:spcPct val="20000"/>
              </a:spcBef>
              <a:defRPr/>
            </a:pPr>
            <a:endParaRPr lang="th-TH" sz="3200" b="1" dirty="0">
              <a:solidFill>
                <a:srgbClr val="B8F7F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EucrosiaUPC" pitchFamily="18" charset="-34"/>
              <a:cs typeface="Angsana New" pitchFamily="18" charset="-34"/>
            </a:endParaRPr>
          </a:p>
          <a:p>
            <a:pPr marL="742950" lvl="1" indent="-285750">
              <a:spcBef>
                <a:spcPct val="20000"/>
              </a:spcBef>
              <a:defRPr/>
            </a:pPr>
            <a:r>
              <a:rPr lang="th-TH" sz="3200" b="1" dirty="0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</a:t>
            </a:r>
            <a:r>
              <a:rPr lang="th-TH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แรงงาน           </a:t>
            </a:r>
            <a:r>
              <a:rPr lang="th-TH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     </a:t>
            </a:r>
            <a:r>
              <a:rPr lang="th-TH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.10 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th-TH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</a:t>
            </a:r>
            <a:r>
              <a:rPr lang="th-TH" sz="3200" b="1" dirty="0">
                <a:solidFill>
                  <a:srgbClr val="CC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ตลาด               </a:t>
            </a:r>
            <a:r>
              <a:rPr lang="th-TH" sz="3200" b="1" dirty="0">
                <a:solidFill>
                  <a:srgbClr val="CC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     .</a:t>
            </a:r>
            <a:r>
              <a:rPr lang="th-TH" sz="3200" b="1" dirty="0">
                <a:solidFill>
                  <a:srgbClr val="CC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20 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th-TH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วัตถุดิบ             </a:t>
            </a:r>
            <a:r>
              <a:rPr lang="th-TH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   .</a:t>
            </a:r>
            <a:r>
              <a:rPr lang="th-TH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50 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th-TH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</a:t>
            </a:r>
            <a:r>
              <a:rPr lang="th-TH" sz="32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การขนส่ง         </a:t>
            </a:r>
            <a:r>
              <a:rPr lang="th-TH" sz="32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   </a:t>
            </a:r>
            <a:r>
              <a:rPr lang="th-TH" sz="32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.20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th-TH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</a:t>
            </a:r>
            <a:r>
              <a:rPr lang="th-TH" sz="3200" b="1" dirty="0">
                <a:solidFill>
                  <a:srgbClr val="CC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รวม             </a:t>
            </a:r>
            <a:r>
              <a:rPr lang="th-TH" sz="3200" b="1" dirty="0">
                <a:solidFill>
                  <a:srgbClr val="CC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      </a:t>
            </a:r>
            <a:r>
              <a:rPr lang="th-TH" sz="3200" b="1" dirty="0">
                <a:solidFill>
                  <a:srgbClr val="CC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1.00</a:t>
            </a:r>
            <a:endParaRPr lang="th-TH" sz="2800" b="1" dirty="0">
              <a:solidFill>
                <a:srgbClr val="CCFF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EucrosiaUPC" pitchFamily="18" charset="-34"/>
              <a:cs typeface="Angsana New" pitchFamily="18" charset="-34"/>
            </a:endParaRPr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684213" y="2636838"/>
            <a:ext cx="81359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>
            <a:off x="684213" y="3933825"/>
            <a:ext cx="81359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>
            <a:off x="684213" y="6237288"/>
            <a:ext cx="81359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>
            <a:off x="684213" y="6742113"/>
            <a:ext cx="81359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3803" name="Line 11"/>
          <p:cNvSpPr>
            <a:spLocks noChangeShapeType="1"/>
          </p:cNvSpPr>
          <p:nvPr/>
        </p:nvSpPr>
        <p:spPr bwMode="auto">
          <a:xfrm>
            <a:off x="2484438" y="2636838"/>
            <a:ext cx="0" cy="407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>
            <a:off x="3995738" y="2636838"/>
            <a:ext cx="0" cy="407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3805" name="AutoShape 1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675688" y="0"/>
            <a:ext cx="468312" cy="404813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22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22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22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22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22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981075"/>
            <a:ext cx="8763000" cy="5876925"/>
          </a:xfrm>
        </p:spPr>
        <p:txBody>
          <a:bodyPr/>
          <a:lstStyle/>
          <a:p>
            <a:pPr lvl="1" eaLnBrk="1" hangingPunct="1">
              <a:buFontTx/>
              <a:buNone/>
              <a:defRPr/>
            </a:pPr>
            <a:r>
              <a:rPr lang="th-TH" sz="3200" b="1" smtClean="0">
                <a:solidFill>
                  <a:srgbClr val="B8F7FE"/>
                </a:solidFill>
                <a:latin typeface="EucrosiaUPC" pitchFamily="18" charset="-34"/>
              </a:rPr>
              <a:t>3. ให้คะแนนปัจจัยแต่ละตัวในทำเลที่ตั้งแต่ละแห่ง</a:t>
            </a:r>
            <a:r>
              <a:rPr lang="th-TH" sz="3200" b="1" smtClean="0">
                <a:latin typeface="EucrosiaUPC" pitchFamily="18" charset="-34"/>
              </a:rPr>
              <a:t> : </a:t>
            </a:r>
            <a:r>
              <a:rPr lang="th-TH" sz="3200" smtClean="0">
                <a:latin typeface="EucrosiaUPC" pitchFamily="18" charset="-34"/>
              </a:rPr>
              <a:t>ปัจจัยที่เอื้อผลประโยชน์ต่อกิจการมากจะได้คะแนนสูง </a:t>
            </a:r>
            <a:r>
              <a:rPr lang="th-TH" sz="3200" b="1" smtClean="0">
                <a:latin typeface="EucrosiaUPC" pitchFamily="18" charset="-34"/>
              </a:rPr>
              <a:t>	</a:t>
            </a:r>
            <a:endParaRPr lang="th-TH" b="1" smtClean="0">
              <a:latin typeface="EucrosiaUPC" pitchFamily="18" charset="-34"/>
            </a:endParaRP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854075"/>
          </a:xfrm>
        </p:spPr>
        <p:txBody>
          <a:bodyPr/>
          <a:lstStyle/>
          <a:p>
            <a:pPr eaLnBrk="1" hangingPunct="1">
              <a:defRPr/>
            </a:pPr>
            <a:r>
              <a:rPr lang="th-TH" b="1" smtClean="0">
                <a:solidFill>
                  <a:srgbClr val="FFFF99"/>
                </a:solidFill>
                <a:latin typeface="Angsana New" pitchFamily="18" charset="-34"/>
              </a:rPr>
              <a:t>ขั้นตอนการประเมินปัจจัยในการเลือกทำเลที่ตั้ง</a:t>
            </a:r>
          </a:p>
        </p:txBody>
      </p:sp>
      <p:sp>
        <p:nvSpPr>
          <p:cNvPr id="34820" name="WordArt 4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1042988" cy="47625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fr-ML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MJU.</a:t>
            </a:r>
            <a:endParaRPr lang="th-TH" sz="36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9999FF"/>
                  </a:gs>
                  <a:gs pos="100000">
                    <a:srgbClr val="009999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</a:endParaRPr>
          </a:p>
        </p:txBody>
      </p:sp>
      <p:sp>
        <p:nvSpPr>
          <p:cNvPr id="223237" name="Rectangle 5"/>
          <p:cNvSpPr>
            <a:spLocks noChangeArrowheads="1"/>
          </p:cNvSpPr>
          <p:nvPr/>
        </p:nvSpPr>
        <p:spPr bwMode="auto">
          <a:xfrm>
            <a:off x="7334250" y="0"/>
            <a:ext cx="180975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defRPr/>
            </a:pPr>
            <a:r>
              <a:rPr lang="th-TH" sz="1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 New" pitchFamily="18" charset="-34"/>
              </a:rPr>
              <a:t>การทำเลที่ตั้งและการวางผัง</a:t>
            </a:r>
          </a:p>
        </p:txBody>
      </p:sp>
      <p:sp>
        <p:nvSpPr>
          <p:cNvPr id="223238" name="Rectangle 6"/>
          <p:cNvSpPr>
            <a:spLocks noChangeArrowheads="1"/>
          </p:cNvSpPr>
          <p:nvPr/>
        </p:nvSpPr>
        <p:spPr bwMode="auto">
          <a:xfrm>
            <a:off x="381000" y="1773238"/>
            <a:ext cx="8763000" cy="473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defRPr/>
            </a:pPr>
            <a:r>
              <a:rPr lang="th-TH" sz="3200" b="1" dirty="0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	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th-TH" sz="3200" b="1" dirty="0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 ปัจจัย       </a:t>
            </a:r>
            <a:r>
              <a:rPr lang="th-TH" sz="3200" b="1" dirty="0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         </a:t>
            </a:r>
            <a:r>
              <a:rPr lang="th-TH" sz="3200" b="1" dirty="0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น้ำหนัก             คะแนน 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th-TH" sz="3200" b="1" dirty="0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					 แห่งที่1   แห่งที่2 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th-TH" sz="3200" b="1" dirty="0">
                <a:solidFill>
                  <a:srgbClr val="B8F7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</a:t>
            </a:r>
            <a:r>
              <a:rPr lang="th-TH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แรงงาน           </a:t>
            </a:r>
            <a:r>
              <a:rPr lang="th-TH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     </a:t>
            </a:r>
            <a:r>
              <a:rPr lang="th-TH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.10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th-TH" sz="32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</a:t>
            </a:r>
            <a:r>
              <a:rPr lang="th-TH" sz="3200" dirty="0">
                <a:solidFill>
                  <a:srgbClr val="CC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ตลาด              </a:t>
            </a:r>
            <a:r>
              <a:rPr lang="th-TH" sz="3200" dirty="0">
                <a:solidFill>
                  <a:srgbClr val="CC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     </a:t>
            </a:r>
            <a:r>
              <a:rPr lang="th-TH" sz="3200" dirty="0">
                <a:solidFill>
                  <a:srgbClr val="CC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.20              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th-TH" sz="3200" dirty="0">
                <a:solidFill>
                  <a:srgbClr val="CC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</a:t>
            </a:r>
            <a:r>
              <a:rPr lang="th-TH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วัตถุดิบ            </a:t>
            </a:r>
            <a:r>
              <a:rPr lang="th-TH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    </a:t>
            </a:r>
            <a:r>
              <a:rPr lang="th-TH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.50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th-TH" sz="3200" dirty="0">
                <a:solidFill>
                  <a:srgbClr val="CC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</a:t>
            </a:r>
            <a:r>
              <a:rPr lang="th-TH" sz="32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การขนส่ง        </a:t>
            </a:r>
            <a:r>
              <a:rPr lang="th-TH" sz="32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    </a:t>
            </a:r>
            <a:r>
              <a:rPr lang="th-TH" sz="32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.20</a:t>
            </a:r>
          </a:p>
          <a:p>
            <a:pPr marL="742950" lvl="1" indent="-285750">
              <a:spcBef>
                <a:spcPct val="20000"/>
              </a:spcBef>
              <a:defRPr/>
            </a:pPr>
            <a:r>
              <a:rPr lang="th-TH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</a:t>
            </a:r>
            <a:r>
              <a:rPr lang="th-TH" sz="3200" b="1" dirty="0">
                <a:solidFill>
                  <a:srgbClr val="CC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รวม            </a:t>
            </a:r>
            <a:r>
              <a:rPr lang="th-TH" sz="3200" b="1" dirty="0">
                <a:solidFill>
                  <a:srgbClr val="CC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        </a:t>
            </a:r>
            <a:r>
              <a:rPr lang="th-TH" sz="3200" b="1" dirty="0">
                <a:solidFill>
                  <a:srgbClr val="CC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Angsana New" pitchFamily="18" charset="-34"/>
              </a:rPr>
              <a:t>1.00</a:t>
            </a:r>
            <a:endParaRPr lang="th-TH" sz="2800" b="1" dirty="0">
              <a:solidFill>
                <a:srgbClr val="CCFF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EucrosiaUPC" pitchFamily="18" charset="-34"/>
              <a:cs typeface="Angsana New" pitchFamily="18" charset="-34"/>
            </a:endParaRPr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539750" y="2276475"/>
            <a:ext cx="8353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>
            <a:off x="539750" y="3573463"/>
            <a:ext cx="8353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539750" y="5876925"/>
            <a:ext cx="8353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539750" y="6453188"/>
            <a:ext cx="8353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4827" name="Line 11"/>
          <p:cNvSpPr>
            <a:spLocks noChangeShapeType="1"/>
          </p:cNvSpPr>
          <p:nvPr/>
        </p:nvSpPr>
        <p:spPr bwMode="auto">
          <a:xfrm>
            <a:off x="2484438" y="2276475"/>
            <a:ext cx="0" cy="4176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4828" name="Line 12"/>
          <p:cNvSpPr>
            <a:spLocks noChangeShapeType="1"/>
          </p:cNvSpPr>
          <p:nvPr/>
        </p:nvSpPr>
        <p:spPr bwMode="auto">
          <a:xfrm>
            <a:off x="3924300" y="2276475"/>
            <a:ext cx="0" cy="4176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4829" name="Line 13"/>
          <p:cNvSpPr>
            <a:spLocks noChangeShapeType="1"/>
          </p:cNvSpPr>
          <p:nvPr/>
        </p:nvSpPr>
        <p:spPr bwMode="auto">
          <a:xfrm>
            <a:off x="6372225" y="2276475"/>
            <a:ext cx="0" cy="4176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4830" name="Line 14"/>
          <p:cNvSpPr>
            <a:spLocks noChangeShapeType="1"/>
          </p:cNvSpPr>
          <p:nvPr/>
        </p:nvSpPr>
        <p:spPr bwMode="auto">
          <a:xfrm>
            <a:off x="3924300" y="2924175"/>
            <a:ext cx="2447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223247" name="Text Box 15"/>
          <p:cNvSpPr txBox="1">
            <a:spLocks noChangeArrowheads="1"/>
          </p:cNvSpPr>
          <p:nvPr/>
        </p:nvSpPr>
        <p:spPr bwMode="auto">
          <a:xfrm>
            <a:off x="4427538" y="3644900"/>
            <a:ext cx="576262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>
                <a:latin typeface="Angsana New" pitchFamily="18" charset="-34"/>
                <a:cs typeface="Angsana New" pitchFamily="18" charset="-34"/>
              </a:rPr>
              <a:t>70</a:t>
            </a:r>
          </a:p>
          <a:p>
            <a:pPr>
              <a:spcBef>
                <a:spcPct val="50000"/>
              </a:spcBef>
            </a:pPr>
            <a:r>
              <a:rPr lang="th-TH" sz="2400">
                <a:solidFill>
                  <a:srgbClr val="CCFFCC"/>
                </a:solidFill>
                <a:latin typeface="Angsana New" pitchFamily="18" charset="-34"/>
                <a:cs typeface="Angsana New" pitchFamily="18" charset="-34"/>
              </a:rPr>
              <a:t>85</a:t>
            </a:r>
          </a:p>
          <a:p>
            <a:pPr>
              <a:spcBef>
                <a:spcPct val="50000"/>
              </a:spcBef>
            </a:pPr>
            <a:r>
              <a:rPr lang="th-TH" sz="2400">
                <a:latin typeface="Angsana New" pitchFamily="18" charset="-34"/>
                <a:cs typeface="Angsana New" pitchFamily="18" charset="-34"/>
              </a:rPr>
              <a:t>60</a:t>
            </a:r>
          </a:p>
          <a:p>
            <a:pPr>
              <a:spcBef>
                <a:spcPct val="50000"/>
              </a:spcBef>
            </a:pPr>
            <a:r>
              <a:rPr lang="th-TH" sz="2400">
                <a:solidFill>
                  <a:srgbClr val="00FF00"/>
                </a:solidFill>
                <a:latin typeface="Angsana New" pitchFamily="18" charset="-34"/>
                <a:cs typeface="Angsana New" pitchFamily="18" charset="-34"/>
              </a:rPr>
              <a:t>30</a:t>
            </a:r>
          </a:p>
        </p:txBody>
      </p:sp>
      <p:sp>
        <p:nvSpPr>
          <p:cNvPr id="223248" name="Text Box 16"/>
          <p:cNvSpPr txBox="1">
            <a:spLocks noChangeArrowheads="1"/>
          </p:cNvSpPr>
          <p:nvPr/>
        </p:nvSpPr>
        <p:spPr bwMode="auto">
          <a:xfrm>
            <a:off x="5364163" y="3644900"/>
            <a:ext cx="649287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>
                <a:latin typeface="Angsana New" pitchFamily="18" charset="-34"/>
                <a:cs typeface="Angsana New" pitchFamily="18" charset="-34"/>
              </a:rPr>
              <a:t>50</a:t>
            </a:r>
          </a:p>
          <a:p>
            <a:pPr>
              <a:spcBef>
                <a:spcPct val="50000"/>
              </a:spcBef>
            </a:pPr>
            <a:r>
              <a:rPr lang="th-TH" sz="2400">
                <a:solidFill>
                  <a:srgbClr val="CCFFCC"/>
                </a:solidFill>
                <a:latin typeface="Angsana New" pitchFamily="18" charset="-34"/>
                <a:cs typeface="Angsana New" pitchFamily="18" charset="-34"/>
              </a:rPr>
              <a:t>60</a:t>
            </a:r>
          </a:p>
          <a:p>
            <a:pPr>
              <a:spcBef>
                <a:spcPct val="50000"/>
              </a:spcBef>
            </a:pPr>
            <a:r>
              <a:rPr lang="th-TH" sz="2400">
                <a:latin typeface="Angsana New" pitchFamily="18" charset="-34"/>
                <a:cs typeface="Angsana New" pitchFamily="18" charset="-34"/>
              </a:rPr>
              <a:t>80</a:t>
            </a:r>
          </a:p>
          <a:p>
            <a:pPr>
              <a:spcBef>
                <a:spcPct val="50000"/>
              </a:spcBef>
            </a:pPr>
            <a:r>
              <a:rPr lang="th-TH" sz="2400">
                <a:solidFill>
                  <a:srgbClr val="00FF00"/>
                </a:solidFill>
                <a:latin typeface="Angsana New" pitchFamily="18" charset="-34"/>
                <a:cs typeface="Angsana New" pitchFamily="18" charset="-34"/>
              </a:rPr>
              <a:t>50</a:t>
            </a:r>
          </a:p>
        </p:txBody>
      </p:sp>
      <p:sp>
        <p:nvSpPr>
          <p:cNvPr id="34833" name="AutoShape 1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675688" y="0"/>
            <a:ext cx="468312" cy="404813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32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23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23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47" grpId="0"/>
      <p:bldP spid="223248" grpId="0"/>
    </p:bldLst>
  </p:timing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ngsana New"/>
      </a:majorFont>
      <a:minorFont>
        <a:latin typeface="Tahoma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9276</TotalTime>
  <Words>989</Words>
  <Application>Microsoft Office PowerPoint</Application>
  <PresentationFormat>นำเสนอทางหน้าจอ (4:3)</PresentationFormat>
  <Paragraphs>219</Paragraphs>
  <Slides>16</Slides>
  <Notes>0</Notes>
  <HiddenSlides>0</HiddenSlides>
  <MMClips>0</MMClips>
  <ScaleCrop>false</ScaleCrop>
  <HeadingPairs>
    <vt:vector size="6" baseType="variant">
      <vt:variant>
        <vt:lpstr>แบบอักษรที่ถูกใช้</vt:lpstr>
      </vt:variant>
      <vt:variant>
        <vt:i4>11</vt:i4>
      </vt:variant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16</vt:i4>
      </vt:variant>
    </vt:vector>
  </HeadingPairs>
  <TitlesOfParts>
    <vt:vector size="28" baseType="lpstr">
      <vt:lpstr>Tahoma</vt:lpstr>
      <vt:lpstr>KodchiangUPC</vt:lpstr>
      <vt:lpstr>Arial</vt:lpstr>
      <vt:lpstr>Angsana New</vt:lpstr>
      <vt:lpstr>Wingdings</vt:lpstr>
      <vt:lpstr>Cordia New</vt:lpstr>
      <vt:lpstr>Verdana</vt:lpstr>
      <vt:lpstr>Browallia New</vt:lpstr>
      <vt:lpstr>EucrosiaUPC</vt:lpstr>
      <vt:lpstr>FreesiaUPC</vt:lpstr>
      <vt:lpstr>Arial Unicode MS</vt:lpstr>
      <vt:lpstr>Ocean</vt:lpstr>
      <vt:lpstr>ภาพนิ่ง 1</vt:lpstr>
      <vt:lpstr>การทำเลที่ตั้งและการวางผัง</vt:lpstr>
      <vt:lpstr>ภาพนิ่ง 3</vt:lpstr>
      <vt:lpstr>การทำเลที่ตั้งและการวางผัง</vt:lpstr>
      <vt:lpstr>ปัจจัยในการเลือกทำเลที่ตั้ง</vt:lpstr>
      <vt:lpstr>ภาพนิ่ง 6</vt:lpstr>
      <vt:lpstr>ขั้นตอนการประเมินปัจจัยในการเลือกทำเลที่ตั้ง (โดยวิธีการให้ค่าคะแนน)</vt:lpstr>
      <vt:lpstr>ขั้นตอนการประเมินปัจจัยในการเลือกทำเลที่ตั้ง</vt:lpstr>
      <vt:lpstr>ขั้นตอนการประเมินปัจจัยในการเลือกทำเลที่ตั้ง</vt:lpstr>
      <vt:lpstr>ขั้นตอนการประเมินปัจจัยในการเลือกทำเลที่ตั้ง</vt:lpstr>
      <vt:lpstr>ขั้นตอนการประเมินปัจจัยในการเลือกทำเลที่ตั้ง</vt:lpstr>
      <vt:lpstr>ถามว่า ท่านจะเลือก Location ใดในการตั้งโรงงาน ?   (10 นาที)</vt:lpstr>
      <vt:lpstr>แบบฝึกหัดเรื่องการเลือกที่ตั้ง (2)</vt:lpstr>
      <vt:lpstr>แบบฝึกหัดเรื่องการเลือกที่ตั้ง (3)</vt:lpstr>
      <vt:lpstr>แบบฝึกหัดเรื่องการเลือกที่ตั้ง (4)</vt:lpstr>
      <vt:lpstr>แบบฝึกหัดเรื่องการเลือกที่ตั้ง (5)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6 การออกแบบผลิตภัณฑ์และการบริการ</dc:title>
  <dc:creator>Admin</dc:creator>
  <cp:lastModifiedBy>Admin</cp:lastModifiedBy>
  <cp:revision>88</cp:revision>
  <dcterms:created xsi:type="dcterms:W3CDTF">2005-05-18T04:31:56Z</dcterms:created>
  <dcterms:modified xsi:type="dcterms:W3CDTF">2011-12-18T08:21:45Z</dcterms:modified>
</cp:coreProperties>
</file>