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9" r:id="rId3"/>
    <p:sldId id="410" r:id="rId4"/>
    <p:sldId id="411" r:id="rId5"/>
    <p:sldId id="412" r:id="rId6"/>
    <p:sldId id="413" r:id="rId7"/>
    <p:sldId id="426" r:id="rId8"/>
    <p:sldId id="427" r:id="rId9"/>
    <p:sldId id="428" r:id="rId10"/>
    <p:sldId id="431" r:id="rId11"/>
    <p:sldId id="429" r:id="rId12"/>
    <p:sldId id="432" r:id="rId13"/>
    <p:sldId id="433" r:id="rId14"/>
    <p:sldId id="421" r:id="rId15"/>
    <p:sldId id="422" r:id="rId16"/>
    <p:sldId id="425" r:id="rId17"/>
    <p:sldId id="414" r:id="rId18"/>
    <p:sldId id="415" r:id="rId19"/>
    <p:sldId id="416" r:id="rId20"/>
    <p:sldId id="418" r:id="rId21"/>
    <p:sldId id="420" r:id="rId22"/>
  </p:sldIdLst>
  <p:sldSz cx="9144000" cy="6858000" type="screen4x3"/>
  <p:notesSz cx="7053263" cy="93091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อ.แม่" initials="จอดโหด" lastIdx="1" clrIdx="0">
    <p:extLst>
      <p:ext uri="{19B8F6BF-5375-455C-9EA6-DF929625EA0E}">
        <p15:presenceInfo xmlns:p15="http://schemas.microsoft.com/office/powerpoint/2012/main" userId="อ.แม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00CC"/>
    <a:srgbClr val="00FF00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83" d="100"/>
          <a:sy n="83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15494-66D4-4359-8BD2-71D6C63A0BA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B180EF5-926D-495B-A774-91B47EF172C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dirty="0">
              <a:latin typeface="TH Fah kwang" panose="02000506000000020004" pitchFamily="2" charset="-34"/>
              <a:cs typeface="TH Fah kwang" panose="02000506000000020004" pitchFamily="2" charset="-34"/>
            </a:rPr>
            <a:t>PLO 1 </a:t>
          </a:r>
          <a:r>
            <a:rPr lang="th-TH" sz="1800" dirty="0">
              <a:latin typeface="TH Fah kwang" panose="02000506000000020004" pitchFamily="2" charset="-34"/>
              <a:cs typeface="TH Fah kwang" panose="02000506000000020004" pitchFamily="2" charset="-34"/>
            </a:rPr>
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</a:r>
          <a:endParaRPr lang="en-US" sz="1800" dirty="0">
            <a:latin typeface="TH Fah kwang" panose="02000506000000020004" pitchFamily="2" charset="-34"/>
            <a:cs typeface="TH Fah kwang" panose="02000506000000020004" pitchFamily="2" charset="-34"/>
          </a:endParaRPr>
        </a:p>
        <a:p>
          <a:r>
            <a:rPr lang="en-US" sz="1800" dirty="0">
              <a:latin typeface="TH Fah kwang" panose="02000506000000020004" pitchFamily="2" charset="-34"/>
              <a:cs typeface="TH Fah kwang" panose="02000506000000020004" pitchFamily="2" charset="-34"/>
            </a:rPr>
            <a:t>PLO 4 </a:t>
          </a:r>
          <a:r>
            <a:rPr lang="th-TH" sz="1800" dirty="0">
              <a:latin typeface="TH Fah kwang" panose="02000506000000020004" pitchFamily="2" charset="-34"/>
              <a:cs typeface="TH Fah kwang" panose="02000506000000020004" pitchFamily="2" charset="-34"/>
            </a:rPr>
            <a:t>สร้างองค์ความรู้หรือนวัตกรรม (</a:t>
          </a:r>
          <a:r>
            <a:rPr lang="en-US" sz="1800" dirty="0">
              <a:latin typeface="TH Fah kwang" panose="02000506000000020004" pitchFamily="2" charset="-34"/>
              <a:cs typeface="TH Fah kwang" panose="02000506000000020004" pitchFamily="2" charset="-34"/>
            </a:rPr>
            <a:t>Innovation) </a:t>
          </a:r>
          <a:r>
            <a:rPr lang="th-TH" sz="1800" dirty="0">
              <a:latin typeface="TH Fah kwang" panose="02000506000000020004" pitchFamily="2" charset="-34"/>
              <a:cs typeface="TH Fah kwang" panose="02000506000000020004" pitchFamily="2" charset="-34"/>
            </a:rPr>
            <a:t>การเกษตรสมัยใหม่โดยคำนึงถึงจรรยาบรรณการวิจัย</a:t>
          </a:r>
          <a:endParaRPr lang="en-US" sz="1900" dirty="0">
            <a:latin typeface="TH Fah kwang" panose="02000506000000020004" pitchFamily="2" charset="-34"/>
            <a:cs typeface="TH Fah kwang" panose="02000506000000020004" pitchFamily="2" charset="-34"/>
          </a:endParaRPr>
        </a:p>
      </dgm:t>
    </dgm:pt>
    <dgm:pt modelId="{3F4DA66B-9D87-4E1C-9AF8-BFABE9017043}" type="parTrans" cxnId="{A3F800C2-1437-4B39-8B03-D0C40EC6D1A6}">
      <dgm:prSet/>
      <dgm:spPr/>
      <dgm:t>
        <a:bodyPr/>
        <a:lstStyle/>
        <a:p>
          <a:endParaRPr lang="en-US"/>
        </a:p>
      </dgm:t>
    </dgm:pt>
    <dgm:pt modelId="{8F716FA5-CF8C-4AC9-B846-CE06CC9B5124}" type="sibTrans" cxnId="{A3F800C2-1437-4B39-8B03-D0C40EC6D1A6}">
      <dgm:prSet/>
      <dgm:spPr/>
      <dgm:t>
        <a:bodyPr/>
        <a:lstStyle/>
        <a:p>
          <a:endParaRPr lang="en-US"/>
        </a:p>
      </dgm:t>
    </dgm:pt>
    <dgm:pt modelId="{459A129C-BC97-41D9-A67F-000788E452D9}">
      <dgm:prSet phldrT="[Text]"/>
      <dgm:spPr>
        <a:solidFill>
          <a:srgbClr val="00FF00"/>
        </a:solidFill>
      </dgm:spPr>
      <dgm:t>
        <a:bodyPr/>
        <a:lstStyle/>
        <a:p>
          <a:r>
            <a:rPr lang="en-US" dirty="0">
              <a:latin typeface="TH Fah kwang" panose="02000506000000020004" pitchFamily="2" charset="-34"/>
              <a:cs typeface="TH Fah kwang" panose="02000506000000020004" pitchFamily="2" charset="-34"/>
            </a:rPr>
            <a:t>PLO 1 </a:t>
          </a:r>
          <a:r>
            <a:rPr lang="th-TH" dirty="0">
              <a:latin typeface="TH Fah kwang" panose="02000506000000020004" pitchFamily="2" charset="-34"/>
              <a:cs typeface="TH Fah kwang" panose="02000506000000020004" pitchFamily="2" charset="-34"/>
            </a:rPr>
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</a:r>
          <a:endParaRPr lang="en-US" dirty="0">
            <a:latin typeface="TH Fah kwang" panose="02000506000000020004" pitchFamily="2" charset="-34"/>
            <a:cs typeface="TH Fah kwang" panose="02000506000000020004" pitchFamily="2" charset="-34"/>
          </a:endParaRPr>
        </a:p>
        <a:p>
          <a:r>
            <a:rPr lang="en-US" dirty="0">
              <a:latin typeface="TH Fah kwang" panose="02000506000000020004" pitchFamily="2" charset="-34"/>
              <a:cs typeface="TH Fah kwang" panose="02000506000000020004" pitchFamily="2" charset="-34"/>
            </a:rPr>
            <a:t>PLO 3 </a:t>
          </a:r>
          <a:r>
            <a:rPr lang="th-TH" dirty="0">
              <a:latin typeface="TH Fah kwang" panose="02000506000000020004" pitchFamily="2" charset="-34"/>
              <a:cs typeface="TH Fah kwang" panose="02000506000000020004" pitchFamily="2" charset="-34"/>
            </a:rPr>
            <a:t>บูรณาการข้ามศาสตร์เพื่อสร้างสรรค์ผลงานวิชาการด้านวิศวกรรมเกษตร</a:t>
          </a:r>
          <a:endParaRPr lang="en-US" dirty="0">
            <a:latin typeface="TH Fah kwang" panose="02000506000000020004" pitchFamily="2" charset="-34"/>
            <a:cs typeface="TH Fah kwang" panose="02000506000000020004" pitchFamily="2" charset="-34"/>
          </a:endParaRPr>
        </a:p>
      </dgm:t>
    </dgm:pt>
    <dgm:pt modelId="{3BBE06A2-A747-4082-BC67-D99F6CCEAB61}" type="parTrans" cxnId="{C55B0DFE-6B3E-4EF0-AAD6-CADD1EC155B8}">
      <dgm:prSet/>
      <dgm:spPr/>
      <dgm:t>
        <a:bodyPr/>
        <a:lstStyle/>
        <a:p>
          <a:endParaRPr lang="en-US"/>
        </a:p>
      </dgm:t>
    </dgm:pt>
    <dgm:pt modelId="{4193BBB8-EE7E-4DE1-96BB-4459ADEC9DB8}" type="sibTrans" cxnId="{C55B0DFE-6B3E-4EF0-AAD6-CADD1EC155B8}">
      <dgm:prSet/>
      <dgm:spPr/>
      <dgm:t>
        <a:bodyPr/>
        <a:lstStyle/>
        <a:p>
          <a:endParaRPr lang="en-US"/>
        </a:p>
      </dgm:t>
    </dgm:pt>
    <dgm:pt modelId="{8075A23F-4800-478F-874F-D6568CBB132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>
              <a:latin typeface="TH Fah kwang" panose="02000506000000020004" pitchFamily="2" charset="-34"/>
              <a:cs typeface="TH Fah kwang" panose="02000506000000020004" pitchFamily="2" charset="-34"/>
            </a:rPr>
            <a:t>PLO 1 </a:t>
          </a:r>
          <a:r>
            <a:rPr lang="th-TH" dirty="0">
              <a:latin typeface="TH Fah kwang" panose="02000506000000020004" pitchFamily="2" charset="-34"/>
              <a:cs typeface="TH Fah kwang" panose="02000506000000020004" pitchFamily="2" charset="-34"/>
            </a:rPr>
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</a:r>
          <a:endParaRPr lang="en-US" dirty="0">
            <a:latin typeface="TH Fah kwang" panose="02000506000000020004" pitchFamily="2" charset="-34"/>
            <a:cs typeface="TH Fah kwang" panose="02000506000000020004" pitchFamily="2" charset="-34"/>
          </a:endParaRPr>
        </a:p>
        <a:p>
          <a:r>
            <a:rPr lang="en-US" dirty="0">
              <a:latin typeface="TH Fah kwang" panose="02000506000000020004" pitchFamily="2" charset="-34"/>
              <a:cs typeface="TH Fah kwang" panose="02000506000000020004" pitchFamily="2" charset="-34"/>
            </a:rPr>
            <a:t>PLO 2 </a:t>
          </a:r>
          <a:r>
            <a:rPr lang="th-TH" dirty="0">
              <a:latin typeface="TH Fah kwang" panose="02000506000000020004" pitchFamily="2" charset="-34"/>
              <a:cs typeface="TH Fah kwang" panose="02000506000000020004" pitchFamily="2" charset="-34"/>
            </a:rPr>
            <a:t>ประยุกต์เพื่อหาวิธีการแก้ปัญหาหรือพัฒนางานด้านวิศวกรรมเกษตรได้อย่างเหมาะสม</a:t>
          </a:r>
          <a:endParaRPr lang="en-US" dirty="0">
            <a:latin typeface="TH Fah kwang" panose="02000506000000020004" pitchFamily="2" charset="-34"/>
            <a:cs typeface="TH Fah kwang" panose="02000506000000020004" pitchFamily="2" charset="-34"/>
          </a:endParaRPr>
        </a:p>
      </dgm:t>
    </dgm:pt>
    <dgm:pt modelId="{00E99D79-BC54-47F9-9144-463423A420CA}" type="parTrans" cxnId="{FD6C2DFF-AF49-467F-9E34-1FFA6E999636}">
      <dgm:prSet/>
      <dgm:spPr/>
      <dgm:t>
        <a:bodyPr/>
        <a:lstStyle/>
        <a:p>
          <a:endParaRPr lang="en-US"/>
        </a:p>
      </dgm:t>
    </dgm:pt>
    <dgm:pt modelId="{2CB153D8-9874-4574-8AA3-35371F44220B}" type="sibTrans" cxnId="{FD6C2DFF-AF49-467F-9E34-1FFA6E999636}">
      <dgm:prSet/>
      <dgm:spPr/>
      <dgm:t>
        <a:bodyPr/>
        <a:lstStyle/>
        <a:p>
          <a:endParaRPr lang="en-US"/>
        </a:p>
      </dgm:t>
    </dgm:pt>
    <dgm:pt modelId="{31617C4C-2EB6-493E-83E3-4D7050EC15AA}" type="pres">
      <dgm:prSet presAssocID="{04115494-66D4-4359-8BD2-71D6C63A0BA1}" presName="Name0" presStyleCnt="0">
        <dgm:presLayoutVars>
          <dgm:dir/>
          <dgm:animLvl val="lvl"/>
          <dgm:resizeHandles val="exact"/>
        </dgm:presLayoutVars>
      </dgm:prSet>
      <dgm:spPr/>
    </dgm:pt>
    <dgm:pt modelId="{2AE86EAA-0D05-477C-8375-49912C008880}" type="pres">
      <dgm:prSet presAssocID="{0B180EF5-926D-495B-A774-91B47EF172CA}" presName="Name8" presStyleCnt="0"/>
      <dgm:spPr/>
    </dgm:pt>
    <dgm:pt modelId="{EEFB1493-CB8F-4E46-86A2-A8CD2CC8A9E9}" type="pres">
      <dgm:prSet presAssocID="{0B180EF5-926D-495B-A774-91B47EF172CA}" presName="level" presStyleLbl="node1" presStyleIdx="0" presStyleCnt="3">
        <dgm:presLayoutVars>
          <dgm:chMax val="1"/>
          <dgm:bulletEnabled val="1"/>
        </dgm:presLayoutVars>
      </dgm:prSet>
      <dgm:spPr/>
    </dgm:pt>
    <dgm:pt modelId="{B0F985AA-C210-4864-9B51-83E2C1C78768}" type="pres">
      <dgm:prSet presAssocID="{0B180EF5-926D-495B-A774-91B47EF172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0BAC90-BB56-411B-8FAA-4623D8B3E506}" type="pres">
      <dgm:prSet presAssocID="{459A129C-BC97-41D9-A67F-000788E452D9}" presName="Name8" presStyleCnt="0"/>
      <dgm:spPr/>
    </dgm:pt>
    <dgm:pt modelId="{A79139E2-4418-4014-9D4F-C6568DD738EA}" type="pres">
      <dgm:prSet presAssocID="{459A129C-BC97-41D9-A67F-000788E452D9}" presName="level" presStyleLbl="node1" presStyleIdx="1" presStyleCnt="3">
        <dgm:presLayoutVars>
          <dgm:chMax val="1"/>
          <dgm:bulletEnabled val="1"/>
        </dgm:presLayoutVars>
      </dgm:prSet>
      <dgm:spPr/>
    </dgm:pt>
    <dgm:pt modelId="{C680CF0D-179C-4975-9E6A-10932A2EBDA3}" type="pres">
      <dgm:prSet presAssocID="{459A129C-BC97-41D9-A67F-000788E45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3CBD4C-473B-4C11-BF98-2407261ED4B1}" type="pres">
      <dgm:prSet presAssocID="{8075A23F-4800-478F-874F-D6568CBB1321}" presName="Name8" presStyleCnt="0"/>
      <dgm:spPr/>
    </dgm:pt>
    <dgm:pt modelId="{405BF807-82F8-4029-8563-B2AB42FD6C2A}" type="pres">
      <dgm:prSet presAssocID="{8075A23F-4800-478F-874F-D6568CBB1321}" presName="level" presStyleLbl="node1" presStyleIdx="2" presStyleCnt="3">
        <dgm:presLayoutVars>
          <dgm:chMax val="1"/>
          <dgm:bulletEnabled val="1"/>
        </dgm:presLayoutVars>
      </dgm:prSet>
      <dgm:spPr/>
    </dgm:pt>
    <dgm:pt modelId="{86B64229-1105-461A-B176-307E4A66D659}" type="pres">
      <dgm:prSet presAssocID="{8075A23F-4800-478F-874F-D6568CBB132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A22B302-50E0-4D76-8CA1-A7E8A60CA67D}" type="presOf" srcId="{8075A23F-4800-478F-874F-D6568CBB1321}" destId="{405BF807-82F8-4029-8563-B2AB42FD6C2A}" srcOrd="0" destOrd="0" presId="urn:microsoft.com/office/officeart/2005/8/layout/pyramid1"/>
    <dgm:cxn modelId="{F6A0E20A-3F1F-4FC2-880A-C87D00503531}" type="presOf" srcId="{459A129C-BC97-41D9-A67F-000788E452D9}" destId="{A79139E2-4418-4014-9D4F-C6568DD738EA}" srcOrd="0" destOrd="0" presId="urn:microsoft.com/office/officeart/2005/8/layout/pyramid1"/>
    <dgm:cxn modelId="{1B105C24-270F-400F-B7CF-664A8BD62925}" type="presOf" srcId="{0B180EF5-926D-495B-A774-91B47EF172CA}" destId="{EEFB1493-CB8F-4E46-86A2-A8CD2CC8A9E9}" srcOrd="0" destOrd="0" presId="urn:microsoft.com/office/officeart/2005/8/layout/pyramid1"/>
    <dgm:cxn modelId="{13CD9A5D-4128-49B5-ABF7-E0CC6448CFA9}" type="presOf" srcId="{04115494-66D4-4359-8BD2-71D6C63A0BA1}" destId="{31617C4C-2EB6-493E-83E3-4D7050EC15AA}" srcOrd="0" destOrd="0" presId="urn:microsoft.com/office/officeart/2005/8/layout/pyramid1"/>
    <dgm:cxn modelId="{3E6ED89B-5703-4FE1-B3D9-DC86A687232D}" type="presOf" srcId="{0B180EF5-926D-495B-A774-91B47EF172CA}" destId="{B0F985AA-C210-4864-9B51-83E2C1C78768}" srcOrd="1" destOrd="0" presId="urn:microsoft.com/office/officeart/2005/8/layout/pyramid1"/>
    <dgm:cxn modelId="{4F5EAB9D-7157-4457-9B38-E1D83A6C173B}" type="presOf" srcId="{8075A23F-4800-478F-874F-D6568CBB1321}" destId="{86B64229-1105-461A-B176-307E4A66D659}" srcOrd="1" destOrd="0" presId="urn:microsoft.com/office/officeart/2005/8/layout/pyramid1"/>
    <dgm:cxn modelId="{AC8FA8B4-B134-4DBD-AC2E-F34D4203EB56}" type="presOf" srcId="{459A129C-BC97-41D9-A67F-000788E452D9}" destId="{C680CF0D-179C-4975-9E6A-10932A2EBDA3}" srcOrd="1" destOrd="0" presId="urn:microsoft.com/office/officeart/2005/8/layout/pyramid1"/>
    <dgm:cxn modelId="{A3F800C2-1437-4B39-8B03-D0C40EC6D1A6}" srcId="{04115494-66D4-4359-8BD2-71D6C63A0BA1}" destId="{0B180EF5-926D-495B-A774-91B47EF172CA}" srcOrd="0" destOrd="0" parTransId="{3F4DA66B-9D87-4E1C-9AF8-BFABE9017043}" sibTransId="{8F716FA5-CF8C-4AC9-B846-CE06CC9B5124}"/>
    <dgm:cxn modelId="{C55B0DFE-6B3E-4EF0-AAD6-CADD1EC155B8}" srcId="{04115494-66D4-4359-8BD2-71D6C63A0BA1}" destId="{459A129C-BC97-41D9-A67F-000788E452D9}" srcOrd="1" destOrd="0" parTransId="{3BBE06A2-A747-4082-BC67-D99F6CCEAB61}" sibTransId="{4193BBB8-EE7E-4DE1-96BB-4459ADEC9DB8}"/>
    <dgm:cxn modelId="{FD6C2DFF-AF49-467F-9E34-1FFA6E999636}" srcId="{04115494-66D4-4359-8BD2-71D6C63A0BA1}" destId="{8075A23F-4800-478F-874F-D6568CBB1321}" srcOrd="2" destOrd="0" parTransId="{00E99D79-BC54-47F9-9144-463423A420CA}" sibTransId="{2CB153D8-9874-4574-8AA3-35371F44220B}"/>
    <dgm:cxn modelId="{1232D8F1-E217-40D4-8034-5AEE45665AD4}" type="presParOf" srcId="{31617C4C-2EB6-493E-83E3-4D7050EC15AA}" destId="{2AE86EAA-0D05-477C-8375-49912C008880}" srcOrd="0" destOrd="0" presId="urn:microsoft.com/office/officeart/2005/8/layout/pyramid1"/>
    <dgm:cxn modelId="{B0183AB0-C507-4051-818E-0A595E91FAD8}" type="presParOf" srcId="{2AE86EAA-0D05-477C-8375-49912C008880}" destId="{EEFB1493-CB8F-4E46-86A2-A8CD2CC8A9E9}" srcOrd="0" destOrd="0" presId="urn:microsoft.com/office/officeart/2005/8/layout/pyramid1"/>
    <dgm:cxn modelId="{B0CA74EA-4905-4C4C-AF92-BBE03FEA6B1C}" type="presParOf" srcId="{2AE86EAA-0D05-477C-8375-49912C008880}" destId="{B0F985AA-C210-4864-9B51-83E2C1C78768}" srcOrd="1" destOrd="0" presId="urn:microsoft.com/office/officeart/2005/8/layout/pyramid1"/>
    <dgm:cxn modelId="{36760B43-FB37-4982-BBEA-374C404BC30E}" type="presParOf" srcId="{31617C4C-2EB6-493E-83E3-4D7050EC15AA}" destId="{E60BAC90-BB56-411B-8FAA-4623D8B3E506}" srcOrd="1" destOrd="0" presId="urn:microsoft.com/office/officeart/2005/8/layout/pyramid1"/>
    <dgm:cxn modelId="{743248D3-9846-4B0A-B180-77A8C0A98AB3}" type="presParOf" srcId="{E60BAC90-BB56-411B-8FAA-4623D8B3E506}" destId="{A79139E2-4418-4014-9D4F-C6568DD738EA}" srcOrd="0" destOrd="0" presId="urn:microsoft.com/office/officeart/2005/8/layout/pyramid1"/>
    <dgm:cxn modelId="{5CEAF1A1-E634-4D52-AE7D-4DB285DC3D6D}" type="presParOf" srcId="{E60BAC90-BB56-411B-8FAA-4623D8B3E506}" destId="{C680CF0D-179C-4975-9E6A-10932A2EBDA3}" srcOrd="1" destOrd="0" presId="urn:microsoft.com/office/officeart/2005/8/layout/pyramid1"/>
    <dgm:cxn modelId="{5942CCF7-F32C-4947-B77F-29F27F948FEC}" type="presParOf" srcId="{31617C4C-2EB6-493E-83E3-4D7050EC15AA}" destId="{BC3CBD4C-473B-4C11-BF98-2407261ED4B1}" srcOrd="2" destOrd="0" presId="urn:microsoft.com/office/officeart/2005/8/layout/pyramid1"/>
    <dgm:cxn modelId="{F7159F8C-DBDA-4755-AA78-74DBEECE9BAD}" type="presParOf" srcId="{BC3CBD4C-473B-4C11-BF98-2407261ED4B1}" destId="{405BF807-82F8-4029-8563-B2AB42FD6C2A}" srcOrd="0" destOrd="0" presId="urn:microsoft.com/office/officeart/2005/8/layout/pyramid1"/>
    <dgm:cxn modelId="{58A52AB8-E119-4344-AFA7-0998313E1070}" type="presParOf" srcId="{BC3CBD4C-473B-4C11-BF98-2407261ED4B1}" destId="{86B64229-1105-461A-B176-307E4A66D6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1493-CB8F-4E46-86A2-A8CD2CC8A9E9}">
      <dsp:nvSpPr>
        <dsp:cNvPr id="0" name=""/>
        <dsp:cNvSpPr/>
      </dsp:nvSpPr>
      <dsp:spPr>
        <a:xfrm>
          <a:off x="3047999" y="0"/>
          <a:ext cx="3048000" cy="2008427"/>
        </a:xfrm>
        <a:prstGeom prst="trapezoid">
          <a:avLst>
            <a:gd name="adj" fmla="val 7588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PLO 1 </a:t>
          </a:r>
          <a:r>
            <a:rPr lang="th-TH" sz="18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</a:r>
          <a:endParaRPr lang="en-US" sz="1800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PLO 4 </a:t>
          </a:r>
          <a:r>
            <a:rPr lang="th-TH" sz="18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สร้างองค์ความรู้หรือนวัตกรรม (</a:t>
          </a:r>
          <a:r>
            <a:rPr lang="en-US" sz="18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Innovation) </a:t>
          </a:r>
          <a:r>
            <a:rPr lang="th-TH" sz="18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การเกษตรสมัยใหม่โดยคำนึงถึงจรรยาบรรณการวิจัย</a:t>
          </a:r>
          <a:endParaRPr lang="en-US" sz="1900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</dsp:txBody>
      <dsp:txXfrm>
        <a:off x="3047999" y="0"/>
        <a:ext cx="3048000" cy="2008427"/>
      </dsp:txXfrm>
    </dsp:sp>
    <dsp:sp modelId="{A79139E2-4418-4014-9D4F-C6568DD738EA}">
      <dsp:nvSpPr>
        <dsp:cNvPr id="0" name=""/>
        <dsp:cNvSpPr/>
      </dsp:nvSpPr>
      <dsp:spPr>
        <a:xfrm>
          <a:off x="1523999" y="2008427"/>
          <a:ext cx="6096000" cy="2008427"/>
        </a:xfrm>
        <a:prstGeom prst="trapezoid">
          <a:avLst>
            <a:gd name="adj" fmla="val 75880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PLO 1 </a:t>
          </a:r>
          <a:r>
            <a:rPr lang="th-TH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</a:r>
          <a:endParaRPr lang="en-US" sz="2500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PLO 3 </a:t>
          </a:r>
          <a:r>
            <a:rPr lang="th-TH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บูรณาการข้ามศาสตร์เพื่อสร้างสรรค์ผลงานวิชาการด้านวิศวกรรมเกษตร</a:t>
          </a:r>
          <a:endParaRPr lang="en-US" sz="2500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</dsp:txBody>
      <dsp:txXfrm>
        <a:off x="2590799" y="2008427"/>
        <a:ext cx="3962400" cy="2008427"/>
      </dsp:txXfrm>
    </dsp:sp>
    <dsp:sp modelId="{405BF807-82F8-4029-8563-B2AB42FD6C2A}">
      <dsp:nvSpPr>
        <dsp:cNvPr id="0" name=""/>
        <dsp:cNvSpPr/>
      </dsp:nvSpPr>
      <dsp:spPr>
        <a:xfrm>
          <a:off x="0" y="4016854"/>
          <a:ext cx="9144000" cy="2008427"/>
        </a:xfrm>
        <a:prstGeom prst="trapezoid">
          <a:avLst>
            <a:gd name="adj" fmla="val 7588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PLO 1 </a:t>
          </a:r>
          <a:r>
            <a:rPr lang="th-TH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</a:r>
          <a:endParaRPr lang="en-US" sz="2500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PLO 2 </a:t>
          </a:r>
          <a:r>
            <a:rPr lang="th-TH" sz="2500" kern="1200" dirty="0">
              <a:latin typeface="TH Fah kwang" panose="02000506000000020004" pitchFamily="2" charset="-34"/>
              <a:cs typeface="TH Fah kwang" panose="02000506000000020004" pitchFamily="2" charset="-34"/>
            </a:rPr>
            <a:t>ประยุกต์เพื่อหาวิธีการแก้ปัญหาหรือพัฒนางานด้านวิศวกรรมเกษตรได้อย่างเหมาะสม</a:t>
          </a:r>
          <a:endParaRPr lang="en-US" sz="2500" kern="1200" dirty="0">
            <a:latin typeface="TH Fah kwang" panose="02000506000000020004" pitchFamily="2" charset="-34"/>
            <a:cs typeface="TH Fah kwang" panose="02000506000000020004" pitchFamily="2" charset="-34"/>
          </a:endParaRPr>
        </a:p>
      </dsp:txBody>
      <dsp:txXfrm>
        <a:off x="1600199" y="4016854"/>
        <a:ext cx="5943600" cy="2008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6624" cy="464949"/>
          </a:xfrm>
          <a:prstGeom prst="rect">
            <a:avLst/>
          </a:prstGeom>
        </p:spPr>
        <p:txBody>
          <a:bodyPr vert="horz" lIns="96017" tIns="48009" rIns="96017" bIns="48009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95062" y="1"/>
            <a:ext cx="3056624" cy="464949"/>
          </a:xfrm>
          <a:prstGeom prst="rect">
            <a:avLst/>
          </a:prstGeom>
        </p:spPr>
        <p:txBody>
          <a:bodyPr vert="horz" lIns="96017" tIns="48009" rIns="96017" bIns="48009" rtlCol="0"/>
          <a:lstStyle>
            <a:lvl1pPr algn="r">
              <a:defRPr sz="1300"/>
            </a:lvl1pPr>
          </a:lstStyle>
          <a:p>
            <a:pPr>
              <a:defRPr/>
            </a:pPr>
            <a:fld id="{3806894D-652E-47ED-B34F-B765236803E1}" type="datetimeFigureOut">
              <a:rPr lang="th-TH"/>
              <a:pPr>
                <a:defRPr/>
              </a:pPr>
              <a:t>19/01/65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42707"/>
            <a:ext cx="3056624" cy="464949"/>
          </a:xfrm>
          <a:prstGeom prst="rect">
            <a:avLst/>
          </a:prstGeom>
        </p:spPr>
        <p:txBody>
          <a:bodyPr vert="horz" lIns="96017" tIns="48009" rIns="96017" bIns="4800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5062" y="8842707"/>
            <a:ext cx="3056624" cy="464949"/>
          </a:xfrm>
          <a:prstGeom prst="rect">
            <a:avLst/>
          </a:prstGeom>
        </p:spPr>
        <p:txBody>
          <a:bodyPr vert="horz" lIns="96017" tIns="48009" rIns="96017" bIns="48009" rtlCol="0" anchor="b"/>
          <a:lstStyle>
            <a:lvl1pPr algn="r">
              <a:defRPr sz="1300"/>
            </a:lvl1pPr>
          </a:lstStyle>
          <a:p>
            <a:pPr>
              <a:defRPr/>
            </a:pPr>
            <a:fld id="{2D8A053F-EC5F-4A34-B4C8-D3AA233B71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91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3F2E0-A20D-4CA7-A89D-7CF82E7D9F13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8A3B-3DD6-4F31-A4F7-2E2EBC2C5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55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38A3B-3DD6-4F31-A4F7-2E2EBC2C5C6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47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การนำความรู้ด้านต่าง ๆ มาหลอมรวมกัน เพื่อให้ได้เป็นสิ่งใหม่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38A3B-3DD6-4F31-A4F7-2E2EBC2C5C65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4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3Ab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7370" y="1558921"/>
            <a:ext cx="6672282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14674" y="2357430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3A08-B666-4C09-A5FA-27E513A9799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307B-4748-4CBD-BB87-5B04B81E3E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" name="Picture 7" descr="mjuppt_3Abg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12"/>
            <a:ext cx="8258204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5443-F5B2-4812-8A93-8CFC7E8524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1677-5B03-4A15-A87B-1882CFCD1CC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79EE-424D-41A9-A80E-F3944A28081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175C-19F3-4DA3-9C47-2E491ACAF1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B3E6-CA29-406F-A627-842E964699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DD68-5657-4CE0-A95A-64A7A85618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20C9-7349-4D37-8F85-496F88ABEE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7E609-EED9-4083-A020-6DE289904EC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&#3585;&#3634;&#3619;&#3611;&#3619;&#3633;&#3610;&#3611;&#3619;&#3640;&#3591;&#3627;&#3621;&#3633;&#3585;&#3626;&#3641;&#3605;&#3619;%20&#3611;%20&#3650;&#3607;%202564/&#3649;&#3610;&#3610;&#3626;&#3635;&#3619;&#3623;&#3592;&#3612;&#3641;&#3657;&#3617;&#3637;&#3626;&#3656;&#3623;&#3609;&#3652;&#3604;&#3657;&#3626;&#3656;&#3623;&#3609;&#3648;&#3626;&#3637;&#3618;/&#3585;&#3634;&#3619;&#3627;&#3634;&#3592;&#3640;&#3604;&#3619;&#3656;&#3623;&#3617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Learn%20and%20Share%20&#3585;&#3634;&#3619;&#3604;&#3635;&#3648;&#3609;&#3636;&#3609;&#3591;&#3634;&#3609;&#3627;&#3621;&#3633;&#3585;&#3626;&#3641;&#3605;&#3619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Learn%20and%20Share%20&#3585;&#3634;&#3619;&#3604;&#3635;&#3648;&#3609;&#3636;&#3609;&#3591;&#3634;&#3609;&#3627;&#3621;&#3633;&#3585;&#3626;&#3641;&#3605;&#3619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Learn%20and%20Share%20&#3585;&#3634;&#3619;&#3604;&#3635;&#3648;&#3609;&#3636;&#3609;&#3591;&#3634;&#3609;&#3627;&#3621;&#3633;&#3585;&#3626;&#3641;&#3605;&#3619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626;&#3611;.&#3629;&#3623;.&#3649;&#3609;&#3623;&#3611;&#3599;&#3636;&#3610;&#3633;&#3605;&#3636;&#3585;&#3634;&#3619;&#3614;&#3636;&#3592;&#3634;&#3619;&#3603;&#3634;&#3612;&#3621;&#3591;&#3634;&#3609;&#3607;&#3634;&#3591;&#3623;&#3636;&#3594;&#3634;&#3585;&#3634;&#3619;&#3586;&#3629;&#3591;&#3629;&#3634;&#3592;&#3634;&#3619;&#3618;&#3660;&#3612;&#3641;&#3657;&#3619;&#3633;&#3610;&#3612;&#3636;&#3604;&#3594;&#3629;&#3610;&#3627;&#3621;&#3633;&#3585;&#3626;&#3641;&#3605;&#3619;&#3649;&#3621;&#3632;&#3629;&#3634;&#3592;&#3634;&#3619;&#3618;&#3660;&#3611;&#3619;&#3632;&#3592;&#3635;&#3627;&#3621;&#3633;&#3585;&#3626;&#3641;&#3605;&#3619;.pdf" TargetMode="External"/><Relationship Id="rId2" Type="http://schemas.openxmlformats.org/officeDocument/2006/relationships/hyperlink" Target="&#3617;&#3605;&#3636;%20&#3585;&#3585;&#3604;&#3657;&#3634;&#3609;&#3623;&#3636;&#3594;&#3634;&#3585;&#3634;&#3619;%20-%20&#3649;&#3609;&#3623;&#3607;&#3634;&#3591;&#3585;&#3634;&#3619;&#3592;&#3633;&#3604;&#3607;&#3635;&#3648;&#3629;&#3585;&#3626;&#3634;&#3619;&#3648;&#3621;&#3656;&#3617;&#3619;&#3634;&#3618;&#3621;&#3632;&#3648;&#3629;&#3637;&#3618;&#3604;&#3627;&#3621;&#3633;&#3585;&#3626;&#3641;&#3605;&#3619;%20(&#3617;&#3588;&#3629;2)%20&#3648;&#3626;&#3609;&#3629;&#3605;&#3656;&#3629;&#3607;&#3637;&#3656;&#3611;&#3619;&#3632;&#3594;&#3640;&#3617;&#3588;&#3603;&#3632;&#3585;&#3619;&#3619;&#3617;&#3585;&#3634;&#3619;&#3594;&#3640;&#3604;&#3605;&#3656;&#3634;&#3591;%20&#3654;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2.44.139.57/checo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&#3585;&#3634;&#3619;&#3611;&#3619;&#3633;&#3610;&#3611;&#3619;&#3640;&#3591;&#3627;&#3621;&#3633;&#3585;&#3626;&#3641;&#3605;&#3619;%20&#3611;%20&#3650;&#3607;%202564/&#3649;&#3610;&#3610;&#3626;&#3635;&#3619;&#3623;&#3592;&#3612;&#3641;&#3657;&#3617;&#3637;&#3626;&#3656;&#3623;&#3609;&#3652;&#3604;&#3657;&#3626;&#3656;&#3623;&#3609;&#3648;&#3626;&#3637;&#3618;/&#3649;&#3610;&#3610;&#3615;&#3629;&#3619;&#3660;&#3617;&#3585;&#3634;&#3619;&#3626;&#3635;&#3619;&#3623;&#3592;&#3588;&#3640;&#3603;&#3621;&#3633;&#3585;&#3625;&#3603;&#3632;&#3586;&#3629;&#3591;&#3610;&#3633;&#3603;&#3601;&#3636;&#3605;&#3607;&#3637;&#3656;&#3605;&#3657;&#3629;&#3591;&#3585;&#3634;&#3619;-SPSS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&#3585;&#3634;&#3619;&#3611;&#3619;&#3633;&#3610;&#3611;&#3619;&#3640;&#3591;&#3627;&#3621;&#3633;&#3585;&#3626;&#3641;&#3605;&#3619;%20&#3611;%20&#3650;&#3607;%202564/&#3649;&#3610;&#3610;&#3626;&#3635;&#3619;&#3623;&#3592;&#3612;&#3641;&#3657;&#3617;&#3637;&#3626;&#3656;&#3623;&#3609;&#3652;&#3604;&#3657;&#3626;&#3656;&#3623;&#3609;&#3648;&#3626;&#3637;&#3618;/&#3619;&#3634;&#3618;&#3591;&#3634;&#3609;&#3612;&#3621;&#3585;&#3634;&#3619;&#3626;&#3635;&#3619;&#3623;&#3592;&#3588;&#3640;&#3603;&#3621;&#3633;&#3585;&#3625;&#3603;&#3632;&#3586;&#3629;&#3591;&#3610;&#3633;&#3603;&#3601;&#3636;&#3605;&#3607;&#3637;&#3656;&#3614;&#3638;&#3591;&#3611;&#3619;&#3632;&#3626;&#3591;&#3588;&#3660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620688"/>
            <a:ext cx="8892480" cy="2664296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Learn &amp; Share </a:t>
            </a: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การดำเนินงานหลักสูตร</a:t>
            </a:r>
            <a:br>
              <a:rPr lang="en-US" b="1" dirty="0">
                <a:effectLst/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4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หลักสูตรวิศวกรรมศาสตรมหาบัณฑิต </a:t>
            </a:r>
            <a:br>
              <a:rPr lang="en-US" sz="4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4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สาขาวิชาวิศวกรรมเกษตร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6315308"/>
            <a:ext cx="633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P NaipolTemplate" pitchFamily="2" charset="0"/>
                <a:ea typeface="Verdana" pitchFamily="34" charset="0"/>
                <a:cs typeface="NP NaipolTemplate" pitchFamily="2" charset="0"/>
              </a:rPr>
              <a:t>คณะวิศวกรรมและอุตสาหกรรมเกษตร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7678" y="3310753"/>
            <a:ext cx="5516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รองศาสตราจารย์ ดร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. </a:t>
            </a:r>
            <a:r>
              <a:rPr lang="th-TH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สุเนตร สืบค้า</a:t>
            </a:r>
          </a:p>
          <a:p>
            <a:pPr algn="r"/>
            <a:r>
              <a:rPr lang="th-TH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ประธานอาจารย์ผู้รับผิดชอบหลักสูตรฯ </a:t>
            </a:r>
          </a:p>
          <a:p>
            <a:pPr algn="r"/>
            <a:r>
              <a:rPr lang="th-TH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คณะวิศวกรรมและอุตสาหกรรรมเกษตร</a:t>
            </a:r>
          </a:p>
          <a:p>
            <a:pPr algn="r"/>
            <a:r>
              <a:rPr lang="th-TH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มหาวิทยาลัยแม่โจ้</a:t>
            </a:r>
          </a:p>
          <a:p>
            <a:pPr algn="r"/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Tel: 086-922-6391 email: sunate@mju.ac.th</a:t>
            </a:r>
            <a:endParaRPr lang="th-TH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endParaRPr lang="th-TH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596" y="18901"/>
            <a:ext cx="8258204" cy="1143000"/>
          </a:xfrm>
        </p:spPr>
        <p:txBody>
          <a:bodyPr/>
          <a:lstStyle/>
          <a:p>
            <a:pPr algn="l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การแปลผลคะแนนความพึงพอใจ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1052736"/>
            <a:ext cx="8258204" cy="4757758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แปลผลคะแนนระดับความพึงพอใจตามเกณฑ์ของจอห์น ดับบลิว เบสท์ ดังนี้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1.00 – 1.49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หมายถึงระดับความพึงพอใจน้อยที่สุด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1.50 – 2.49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หมายถึงระดับความพึงพอใจน้อย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2.50 – 3.49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หมายถึงระดับความพึงพอใจปานกลาง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3.50 – 4.49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หมายถึงระดับความพึงพอใจมาก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4.50 – 5.00 </a:t>
            </a:r>
            <a:r>
              <a:rPr lang="th-TH" b="1" dirty="0">
                <a:solidFill>
                  <a:srgbClr val="7030A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หมายถึงระดับความพึงพอใจมากที่สุด</a:t>
            </a:r>
            <a:endParaRPr lang="en-US" b="1" dirty="0">
              <a:solidFill>
                <a:srgbClr val="7030A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อ้างอิง</a:t>
            </a:r>
            <a:r>
              <a:rPr lang="en-US" sz="2400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2400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วิภาวรรณ สิงห์พริ้ง อังสนา จั่นแดง ทัศนีย์ ตันติพิศาลกุล และ ภุชงค์ แพรขาว.  (2552).  ความพึงพอใจของนักศึกษาที่มีต่อรูปแบบการจัดการศึกษาของคณะวิทยาศาสตร์ มหาวิทยาลัยเทคโนโลยีพระจอมเกล้าธนบุรี.  </a:t>
            </a:r>
            <a:r>
              <a:rPr lang="th-TH" sz="2400" i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</a:t>
            </a:r>
            <a:r>
              <a:rPr lang="en-US" sz="2400" i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2400" i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วิจัยและพัฒนา มจธ.</a:t>
            </a:r>
            <a:r>
              <a:rPr lang="th-TH" sz="2400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32(2-3): 285-301.</a:t>
            </a:r>
            <a:endParaRPr lang="en-US" sz="2400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0" indent="0">
              <a:buNone/>
            </a:pP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endParaRPr 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D6E1677-5B03-4A15-A87B-1882CFCD1CC6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51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การกำหนดความสำคัญของกลุ่มผู้มีส่วนได้ส่วนเสีย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กลุ่มหลัก 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(60-70%)</a:t>
            </a:r>
            <a:endParaRPr 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สมาคมวิชาชีพที่เกี่ยวข้อง</a:t>
            </a:r>
            <a:r>
              <a:rPr lang="en-US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(</a:t>
            </a:r>
            <a:r>
              <a:rPr lang="th-TH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แขนงของวิศวกรรมเกษตร</a:t>
            </a:r>
            <a:r>
              <a:rPr lang="en-US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มหาวิทยาลัย</a:t>
            </a:r>
            <a:r>
              <a:rPr lang="en-US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(Mission &amp; Visons)</a:t>
            </a:r>
            <a:endParaRPr lang="th-TH" b="1" dirty="0">
              <a:solidFill>
                <a:srgbClr val="0000FF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ผู้ใช้บัณฑิต</a:t>
            </a:r>
          </a:p>
          <a:p>
            <a:pPr marL="536575" lvl="1" indent="0">
              <a:buNone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2.1 สถานประกอบการ</a:t>
            </a:r>
          </a:p>
          <a:p>
            <a:pPr marL="536575" lvl="1" indent="0">
              <a:buNone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2.2 สถานบันที่รับบัณฑิตเรียนต่อในระดับที่สูงขึ้น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กลุ่มสนับสนุน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 (30-40%)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อาจารย์ประจำหลักสูตร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ศิษย์เก่า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ศิษย์ปัจจุบัน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234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การหาสเปกร่วมที่ผู้มีส่วนได้ส่วนเสียทุกกลุ่มมีร่วมกัน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..\การปรับปรุงหลักสูตร ป โท 2564\แบบสำรวจผู้มีส่วนได้ส่วนเสีย\การหาจุดร่วม.</a:t>
            </a:r>
            <a:r>
              <a:rPr lang="en-US" dirty="0" err="1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docx</a:t>
            </a:r>
            <a:endParaRPr 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Sunate Surbkar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D6E1677-5B03-4A15-A87B-1882CFCD1CC6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936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88640"/>
          <a:ext cx="8568952" cy="64188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379246699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11069782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PLO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</a:tabLs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Sub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-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PLOs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61979475"/>
                  </a:ext>
                </a:extLst>
              </a:tr>
              <a:tr h="9261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PLO 1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1.1)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มีการวางแผนงาน การแก้ปัญหา การตัดสินใจ ตลอดจนการบริหารจัดการให้บรรลุผลสำเร็จตามเป้าหมายที่กำหนดไว้</a:t>
                      </a:r>
                      <a:endParaRPr lang="en-US" sz="2000" dirty="0">
                        <a:effectLst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1.2)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มีการบูรณาการระหว่างการคิด ทักษะการปฏิบัติงาน และทัศนคติค่านิยมที่ดี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4175174271"/>
                  </a:ext>
                </a:extLst>
              </a:tr>
              <a:tr h="370475"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PLO 2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ประยุกต์เพื่อหาวิธีการแก้ปัญหาหรือพัฒนางานด้านวิศวกรรมเกษตรได้อย่างเหมาะสม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2.1)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มีความรู้พื้นฐานและทักษะเพียงพอต่อการปฏิบัติงาน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963954557"/>
                  </a:ext>
                </a:extLst>
              </a:tr>
              <a:tr h="5557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2.2)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ใช้ความรู้ทางทฤษฎีและทักษะการปฏิบัติที่เกี่ยวข้องในการค้นคว้าและเสนอแนวทางในการแก้ปัญหา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3700385183"/>
                  </a:ext>
                </a:extLst>
              </a:tr>
              <a:tr h="370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2.3)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บริหารจัดการแหล่งความรู้เพื่อนำมาใช้แก้ปัญหาทางวิชาการได้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2467691994"/>
                  </a:ext>
                </a:extLst>
              </a:tr>
              <a:tr h="370475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PLO 3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บูรณาการข้ามศาสตร์เพื่อสร้างสรรค์ผลงานวิชาการด้านวิศวกรรมเกษตร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3.1)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บูรณาการความรู้และประสบการณ์ เพื่อให้เกิดสิ่งใหม่หรือแนวคิดใหม่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2806887056"/>
                  </a:ext>
                </a:extLst>
              </a:tr>
              <a:tr h="55571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3.2)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ทำงานข้ามศาสตร์เพื่อความรุ่งโรจน์ทางวิชาการ เพื่อความเจริญรุ่งเรืองวัฒนาของศาสตร์ทางวิศวกรรมเกษตร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2068823894"/>
                  </a:ext>
                </a:extLst>
              </a:tr>
              <a:tr h="370475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PLO 4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สร้างองค์ความรู้หรือนวัตกรรม (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Innovation) 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การเกษตรสมัยใหม่โดยคำนึงถึงจรรยาบรรณการวิจัย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22170" algn="ctr"/>
                        </a:tabLs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4.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1) ทำวิจัยด้านวิศวกรรมเกษตรและประยุกต์ใช้ความรู้ในการแก้ไขปัญหาทางวิชาชีพ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792346915"/>
                  </a:ext>
                </a:extLst>
              </a:tr>
              <a:tr h="370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n-cs"/>
                        </a:rPr>
                        <a:t>4</a:t>
                      </a:r>
                      <a:r>
                        <a:rPr lang="th-TH" sz="2000" dirty="0">
                          <a:effectLst/>
                          <a:cs typeface="+mn-cs"/>
                        </a:rPr>
                        <a:t>.2) สร้างนวัตกรรมด้านวิศวกรรมเกษตรที่สามารถนำไปใช้งานได้จริง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059" marR="44059" marT="0" marB="0"/>
                </a:tc>
                <a:extLst>
                  <a:ext uri="{0D108BD9-81ED-4DB2-BD59-A6C34878D82A}">
                    <a16:rowId xmlns:a16="http://schemas.microsoft.com/office/drawing/2014/main" val="25367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5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335092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PLOs</a:t>
            </a:r>
            <a:endParaRPr lang="th-TH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44" y="692696"/>
          <a:ext cx="9144000" cy="602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02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1052736"/>
            <a:ext cx="7296112" cy="437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08320" y="344850"/>
            <a:ext cx="4992072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PLO 4 </a:t>
            </a:r>
            <a:r>
              <a:rPr lang="th-TH" sz="40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สร้างนวัตกรรม</a:t>
            </a:r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dirty="0">
                <a:ln w="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องค์ความรู้</a:t>
            </a:r>
            <a:endParaRPr lang="th-TH" sz="4000" dirty="0">
              <a:ln w="0">
                <a:solidFill>
                  <a:srgbClr val="FFFF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4222" y="4540326"/>
            <a:ext cx="3666388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PLO 3 </a:t>
            </a:r>
            <a:r>
              <a:rPr lang="th-TH" sz="3600" dirty="0">
                <a:ln w="0">
                  <a:solidFill>
                    <a:srgbClr val="00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บูรณาการข้ามศาสตร์</a:t>
            </a:r>
            <a:endParaRPr lang="th-TH" sz="3600" dirty="0">
              <a:ln w="0">
                <a:solidFill>
                  <a:srgbClr val="00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0508" y="5589240"/>
            <a:ext cx="2212465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PLO 2 </a:t>
            </a:r>
            <a:r>
              <a:rPr lang="th-TH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ประยุกต์</a:t>
            </a:r>
            <a:endParaRPr lang="th-TH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5227" y="2420888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}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48624" y="2974886"/>
            <a:ext cx="3852694" cy="15654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2"/>
          </p:cNvCxnSpPr>
          <p:nvPr/>
        </p:nvCxnSpPr>
        <p:spPr>
          <a:xfrm flipV="1">
            <a:off x="3131840" y="1052736"/>
            <a:ext cx="347251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15227" y="3757606"/>
            <a:ext cx="2364885" cy="18316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5423" y="98629"/>
            <a:ext cx="3462679" cy="954107"/>
          </a:xfrm>
          <a:prstGeom prst="rect">
            <a:avLst/>
          </a:prstGeom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Bloom's Taxonomy: </a:t>
            </a:r>
          </a:p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Cognitive Domain</a:t>
            </a:r>
            <a:endParaRPr lang="th-TH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303" y="5583055"/>
            <a:ext cx="4310795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PLO 1</a:t>
            </a:r>
            <a:r>
              <a:rPr lang="th-TH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วิเคราะห์และสังเคราะห์ข้อมูล</a:t>
            </a:r>
            <a:endParaRPr lang="th-TH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907704" y="2276872"/>
            <a:ext cx="432048" cy="148073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71600" y="3017239"/>
            <a:ext cx="1085162" cy="2565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37" y="66195"/>
            <a:ext cx="8258204" cy="1143000"/>
          </a:xfrm>
        </p:spPr>
        <p:txBody>
          <a:bodyPr/>
          <a:lstStyle/>
          <a:p>
            <a:pPr algn="l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YLOs</a:t>
            </a:r>
            <a:endParaRPr lang="th-TH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26" y="5586417"/>
            <a:ext cx="9025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เชื่อมโยงไปสู่การวางรายวิชาในแต่ละเทอม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58579"/>
              </p:ext>
            </p:extLst>
          </p:nvPr>
        </p:nvGraphicFramePr>
        <p:xfrm>
          <a:off x="118726" y="1052736"/>
          <a:ext cx="9025274" cy="4533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432">
                  <a:extLst>
                    <a:ext uri="{9D8B030D-6E8A-4147-A177-3AD203B41FA5}">
                      <a16:colId xmlns:a16="http://schemas.microsoft.com/office/drawing/2014/main" val="1053510670"/>
                    </a:ext>
                  </a:extLst>
                </a:gridCol>
                <a:gridCol w="8111842">
                  <a:extLst>
                    <a:ext uri="{9D8B030D-6E8A-4147-A177-3AD203B41FA5}">
                      <a16:colId xmlns:a16="http://schemas.microsoft.com/office/drawing/2014/main" val="1747812000"/>
                    </a:ext>
                  </a:extLst>
                </a:gridCol>
              </a:tblGrid>
              <a:tr h="45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ชั้นปีที่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01878" marR="101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</a:rPr>
                        <a:t>รายละเอียด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01878" marR="101878" marT="0" marB="0"/>
                </a:tc>
                <a:extLst>
                  <a:ext uri="{0D108BD9-81ED-4DB2-BD59-A6C34878D82A}">
                    <a16:rowId xmlns:a16="http://schemas.microsoft.com/office/drawing/2014/main" val="300238768"/>
                  </a:ext>
                </a:extLst>
              </a:tr>
              <a:tr h="1813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01878" marR="101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PLO 1: </a:t>
                      </a:r>
                      <a:r>
                        <a:rPr lang="th-TH" sz="2400" dirty="0">
                          <a:effectLst/>
                        </a:rPr>
            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            </a:r>
                      <a:endParaRPr lang="en-US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PLO 2: </a:t>
                      </a:r>
                      <a:r>
                        <a:rPr lang="th-TH" sz="2400" dirty="0">
                          <a:effectLst/>
                        </a:rPr>
                        <a:t>ประยุกต์เพื่อหาวิธีการแก้ปัญหาหรือพัฒนางานด้านวิศวกรรมเกษตรได้อย่างเหมาะสม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01878" marR="101878" marT="0" marB="0"/>
                </a:tc>
                <a:extLst>
                  <a:ext uri="{0D108BD9-81ED-4DB2-BD59-A6C34878D82A}">
                    <a16:rowId xmlns:a16="http://schemas.microsoft.com/office/drawing/2014/main" val="332440648"/>
                  </a:ext>
                </a:extLst>
              </a:tr>
              <a:tr h="226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01878" marR="101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PLO 1: </a:t>
                      </a:r>
                      <a:r>
                        <a:rPr lang="th-TH" sz="2400" dirty="0">
                          <a:effectLst/>
                        </a:rPr>
                        <a:t>มีความสามารถและทักษะในการคิดวิเคราะห์และสังเคราะห์ข้อมูลอย่างเป็นระบบในเชิงตรรกะเหตุผล</a:t>
                      </a:r>
                      <a:endParaRPr lang="en-US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PLO 3: </a:t>
                      </a:r>
                      <a:r>
                        <a:rPr lang="th-TH" sz="2400" dirty="0">
                          <a:effectLst/>
                        </a:rPr>
                        <a:t>บูรณาการข้ามศาสตร์เพื่อสร้างสรรค์ผลงานวิชาการด้านวิศวกรรมเกษตร</a:t>
                      </a:r>
                      <a:endParaRPr lang="en-US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PLO 4: </a:t>
                      </a:r>
                      <a:r>
                        <a:rPr lang="th-TH" sz="2400" dirty="0">
                          <a:effectLst/>
                        </a:rPr>
                        <a:t>สร้างองค์ความรู้หรือนวัตกรรม (</a:t>
                      </a:r>
                      <a:r>
                        <a:rPr lang="en-US" sz="2400" dirty="0">
                          <a:effectLst/>
                        </a:rPr>
                        <a:t>Innovation) </a:t>
                      </a:r>
                      <a:r>
                        <a:rPr lang="th-TH" sz="2400" dirty="0">
                          <a:effectLst/>
                        </a:rPr>
                        <a:t>การเกษตรสมัยใหม่โดยคำนึงถึงจรรยาบรรณการวิจัย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101878" marR="101878" marT="0" marB="0"/>
                </a:tc>
                <a:extLst>
                  <a:ext uri="{0D108BD9-81ED-4DB2-BD59-A6C34878D82A}">
                    <a16:rowId xmlns:a16="http://schemas.microsoft.com/office/drawing/2014/main" val="280188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6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กระบวนการออกแบบหลักสูตรแบบ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Backward Curriculum Design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Learn and Share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การดำเนินงานหลักสูตร.</a:t>
            </a:r>
            <a:r>
              <a:rPr lang="en-US" dirty="0" err="1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docx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855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02220" cy="1143000"/>
          </a:xfrm>
        </p:spPr>
        <p:txBody>
          <a:bodyPr/>
          <a:lstStyle/>
          <a:p>
            <a:pPr algn="l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กระบวนการออกแบบการจัด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การเรียนการสอนเพื่อให้ผู้เรียนมีผลสัมฤทธิ์ตาม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PLOs</a:t>
            </a:r>
            <a:endParaRPr lang="en-US" sz="32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Learn and Share </a:t>
            </a:r>
            <a:r>
              <a:rPr lang="th-TH" dirty="0">
                <a:hlinkClick r:id="rId2" action="ppaction://hlinkfile"/>
              </a:rPr>
              <a:t>การดำเนินงานหลักสูตร.</a:t>
            </a:r>
            <a:r>
              <a:rPr lang="en-US" dirty="0" err="1">
                <a:hlinkClick r:id="rId2" action="ppaction://hlinkfile"/>
              </a:rPr>
              <a:t>docx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232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การวัดและประเมินผลผู้เรียนตาม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PLOs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Learn and Share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การดำเนินงานหลักสูตร.</a:t>
            </a:r>
            <a:r>
              <a:rPr lang="en-US" dirty="0" err="1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docx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53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หัวข้อการนำเสนอ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ความเป็นมาของหลักสูตร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กระบวนการกำหนดผู้มีส่วนได้ส่วนเสียและ </a:t>
            </a:r>
            <a:r>
              <a:rPr lang="en-US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PLO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กระบวนการออกแบบหลักสูตรแบบ </a:t>
            </a:r>
            <a:r>
              <a:rPr lang="en-US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Backward Curriculum Design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กระบวนการออกแบบการจัดการเรียนการสอนเพื่อให้ผู้เรียนมีผลสัมฤทธิ์ตาม </a:t>
            </a:r>
            <a:r>
              <a:rPr lang="en-US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PLOs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การวัดและประเมินผลผู้เรียนตาม </a:t>
            </a:r>
            <a:r>
              <a:rPr lang="en-US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PLOs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บทส่งท้าย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207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บทส่งท้าย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ไฟล์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PDF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แนวทางการจัดทำเอกสารเล่มรายละเอียดหลักสูตร (มคอ.2) เสนอต่อที่ประชุมคณะกรรมการชุดต่าง ๆ</a:t>
            </a:r>
            <a:endParaRPr 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3" action="ppaction://hlinkfile"/>
              </a:rPr>
              <a:t>ไฟล์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3" action="ppaction://hlinkfile"/>
              </a:rPr>
              <a:t>PDF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3" action="ppaction://hlinkfile"/>
              </a:rPr>
              <a:t> สป.อว.แจ้งแนวปฏิบัติในการพิจารณาผลงานทางวิชาการของอาจารย์ผู้รับผิดชอบหลักสูตรและอาจารย์ประจำหลักสูตรระดับอุดมศึกษา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  <a:hlinkClick r:id="rId4"/>
              </a:rPr>
              <a:t>CHECO Online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076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ive Thanks | Sunshine's Reflections Blo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572000" cy="4572000"/>
          </a:xfrm>
          <a:prstGeom prst="rect">
            <a:avLst/>
          </a:prstGeom>
        </p:spPr>
      </p:pic>
      <p:pic>
        <p:nvPicPr>
          <p:cNvPr id="7" name="Picture 6" descr="Sometimes warnings come - Journey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8570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6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ความเป็นมาของหลักสูตร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วิศวกรรมศาสตรมหาบัณฑิต สาขาวิศวกรรมเกษตร หลักสูตรใหม่ พ.ศ. 2559</a:t>
            </a:r>
          </a:p>
          <a:p>
            <a:pPr lvl="1"/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เปิดรับนักศึกษาครั้งแรกปีการศึกษา 2560</a:t>
            </a:r>
          </a:p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วิศวกรรมศาสตรมหาบัณฑิต สาขาวิศวกรรมเกษตร หลักสูตรปรับปรุง พ.ศ. 2564</a:t>
            </a:r>
          </a:p>
          <a:p>
            <a:pPr lvl="1"/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เปิดรับนักศึกษาหลักสูตรนี้ปีการศึกษา 2564</a:t>
            </a:r>
          </a:p>
          <a:p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984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38E89CA-B18B-477C-9AA6-751B03BB1EBE}"/>
              </a:ext>
            </a:extLst>
          </p:cNvPr>
          <p:cNvSpPr txBox="1">
            <a:spLocks/>
          </p:cNvSpPr>
          <p:nvPr/>
        </p:nvSpPr>
        <p:spPr bwMode="auto">
          <a:xfrm>
            <a:off x="179512" y="620688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l" eaLnBrk="1" hangingPunct="1">
              <a:defRPr/>
            </a:pPr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สถิติการรับนักศึกษา หลักสูตร วศ</a:t>
            </a:r>
            <a:r>
              <a:rPr lang="en-US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.</a:t>
            </a:r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ม</a:t>
            </a:r>
            <a:r>
              <a:rPr lang="en-US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. </a:t>
            </a:r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สาขาวิศวกรรมเกษตร </a:t>
            </a:r>
            <a:r>
              <a:rPr lang="th-TH" sz="36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(เฉพาะแผน ก.2</a:t>
            </a:r>
            <a:r>
              <a:rPr lang="en-US" sz="36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99453"/>
              </p:ext>
            </p:extLst>
          </p:nvPr>
        </p:nvGraphicFramePr>
        <p:xfrm>
          <a:off x="338189" y="1700808"/>
          <a:ext cx="8395614" cy="447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269">
                  <a:extLst>
                    <a:ext uri="{9D8B030D-6E8A-4147-A177-3AD203B41FA5}">
                      <a16:colId xmlns:a16="http://schemas.microsoft.com/office/drawing/2014/main" val="2026453936"/>
                    </a:ext>
                  </a:extLst>
                </a:gridCol>
              </a:tblGrid>
              <a:tr h="496681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จำนวนนักศึกษา</a:t>
                      </a:r>
                      <a:endParaRPr lang="en-US" sz="3200" b="1" i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ปีการศึกษา</a:t>
                      </a:r>
                      <a:endParaRPr lang="en-US" sz="3200" b="1" i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US" sz="3200" b="1" i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6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r>
                        <a:rPr lang="en-US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r>
                        <a:rPr lang="en-US" sz="32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  <a:endParaRPr lang="en-US" sz="3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r>
                        <a:rPr lang="en-US" sz="32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</a:t>
                      </a:r>
                      <a:endParaRPr lang="en-US" sz="3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r>
                        <a:rPr lang="en-US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2564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1</a:t>
                      </a:r>
                      <a:endParaRPr lang="en-US" sz="3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4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3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3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3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32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ชั้นปีที่ 5</a:t>
                      </a:r>
                      <a:endParaRPr lang="th-TH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16676"/>
                  </a:ext>
                </a:extLst>
              </a:tr>
              <a:tr h="496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80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ความถี่ของแหล่งที่มาของนักศึกษาแรกเข้า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297736"/>
              </p:ext>
            </p:extLst>
          </p:nvPr>
        </p:nvGraphicFramePr>
        <p:xfrm>
          <a:off x="467544" y="1412776"/>
          <a:ext cx="825817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86024749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307328764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713387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ที่มาของนักศึกษาแรกเข้า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91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ศิษย์เก่า วิศวกรรมเกษตร ป</a:t>
                      </a:r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</a:t>
                      </a:r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ตรี</a:t>
                      </a:r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</a:t>
                      </a:r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</a:t>
                      </a:r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แม่โจ้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20</a:t>
                      </a:r>
                      <a:endParaRPr lang="th-TH" sz="36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87</a:t>
                      </a:r>
                      <a:endParaRPr lang="th-TH" sz="36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1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จากที่อื่นๆ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</a:t>
                      </a:r>
                      <a:endParaRPr lang="th-TH" sz="36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13</a:t>
                      </a:r>
                      <a:endParaRPr lang="th-TH" sz="36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37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23</a:t>
                      </a:r>
                      <a:endParaRPr lang="th-TH" sz="36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th-TH" sz="3600" b="1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92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58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598376"/>
            <a:ext cx="6706119" cy="61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716016" cy="1772816"/>
          </a:xfrm>
        </p:spPr>
        <p:txBody>
          <a:bodyPr/>
          <a:lstStyle/>
          <a:p>
            <a:pPr algn="l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กระบวนการกำหนดผู้มีส่วนส่วนเสีย</a:t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PLO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302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ผู้มีส่วนได้ส่วนเสีย </a:t>
            </a:r>
            <a:r>
              <a:rPr lang="en-US" sz="4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(Stakeholders)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มหาวิทยาลัย</a:t>
            </a:r>
            <a:r>
              <a:rPr lang="en-US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(Mission &amp; Visons)</a:t>
            </a:r>
            <a:endParaRPr lang="th-TH" b="1" dirty="0">
              <a:solidFill>
                <a:srgbClr val="0000FF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สมาคมวิชาชีพที่เกี่ยวข้อง</a:t>
            </a:r>
            <a:r>
              <a:rPr lang="en-US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(</a:t>
            </a:r>
            <a:r>
              <a:rPr lang="th-TH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แขนงของวิศวกรรมเกษตร</a:t>
            </a:r>
            <a:r>
              <a:rPr lang="en-US" b="1" dirty="0">
                <a:solidFill>
                  <a:srgbClr val="0000F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ผู้ใช้บัณฑิต</a:t>
            </a:r>
          </a:p>
          <a:p>
            <a:pPr marL="536575" lvl="1" indent="0">
              <a:buNone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2.1 สถานประกอบการ</a:t>
            </a:r>
          </a:p>
          <a:p>
            <a:pPr marL="536575" lvl="1" indent="0">
              <a:buNone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2.2 สถานบันที่รับบัณฑิตเรียนต่อในระดับที่สูงขึ้น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อาจารย์ประจำหลักสูตร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ศิษย์เก่า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ศิษย์ปัจจุบัน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250202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แบบสำรวจคุณลักษณะของบัณฑิตที่พึงประสงค์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..\การปรับปรุงหลักสูตร ป โท 2564\แบบสำรวจผู้มีส่วนได้ส่วนเสีย\แบบฟอร์มการสำรวจคุณลักษณะของบัณฑิตที่ต้องการ-</a:t>
            </a:r>
            <a:r>
              <a:rPr lang="en-US" b="1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SPSS.docx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598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รายงานผลการสำรวจคุณลักษณะของบัณฑิตที่พึงประสงค์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..\การปรับปรุงหลักสูตร ป โท 2564\แบบสำรวจผู้มีส่วนได้ส่วนเสีย\รายงานผลการสำรวจคุณลักษณะของบัณฑิตที่พึงประสงค์.</a:t>
            </a:r>
            <a:r>
              <a:rPr lang="en-US" b="1" dirty="0" err="1">
                <a:latin typeface="TH Fah kwang" panose="02000506000000020004" pitchFamily="2" charset="-34"/>
                <a:cs typeface="TH Fah kwang" panose="02000506000000020004" pitchFamily="2" charset="-34"/>
                <a:hlinkClick r:id="rId2" action="ppaction://hlinkfile"/>
              </a:rPr>
              <a:t>docx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437632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1181</Words>
  <Application>Microsoft Office PowerPoint</Application>
  <PresentationFormat>On-screen Show (4:3)</PresentationFormat>
  <Paragraphs>168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NP NaipolTemplate</vt:lpstr>
      <vt:lpstr>TH Fah kwang</vt:lpstr>
      <vt:lpstr>TH SarabunPSK</vt:lpstr>
      <vt:lpstr>Wingdings</vt:lpstr>
      <vt:lpstr>ชุดรูปแบบของ Office</vt:lpstr>
      <vt:lpstr>Learn &amp; Share การดำเนินงานหลักสูตร หลักสูตรวิศวกรรมศาสตรมหาบัณฑิต  สาขาวิชาวิศวกรรมเกษตร</vt:lpstr>
      <vt:lpstr>หัวข้อการนำเสนอ</vt:lpstr>
      <vt:lpstr>ความเป็นมาของหลักสูตร</vt:lpstr>
      <vt:lpstr>PowerPoint Presentation</vt:lpstr>
      <vt:lpstr>ความถี่ของแหล่งที่มาของนักศึกษาแรกเข้า</vt:lpstr>
      <vt:lpstr>กระบวนการกำหนดผู้มีส่วนส่วนเสีย และ PLO</vt:lpstr>
      <vt:lpstr>ผู้มีส่วนได้ส่วนเสีย (Stakeholders)</vt:lpstr>
      <vt:lpstr>แบบสำรวจคุณลักษณะของบัณฑิตที่พึงประสงค์</vt:lpstr>
      <vt:lpstr>รายงานผลการสำรวจคุณลักษณะของบัณฑิตที่พึงประสงค์</vt:lpstr>
      <vt:lpstr>การแปลผลคะแนนความพึงพอใจ</vt:lpstr>
      <vt:lpstr>การกำหนดความสำคัญของกลุ่มผู้มีส่วนได้ส่วนเสีย</vt:lpstr>
      <vt:lpstr>การหาสเปกร่วมที่ผู้มีส่วนได้ส่วนเสียทุกกลุ่มมีร่วมกัน</vt:lpstr>
      <vt:lpstr>PowerPoint Presentation</vt:lpstr>
      <vt:lpstr>PLOs</vt:lpstr>
      <vt:lpstr>PowerPoint Presentation</vt:lpstr>
      <vt:lpstr>YLOs</vt:lpstr>
      <vt:lpstr>กระบวนการออกแบบหลักสูตรแบบ Backward Curriculum Design</vt:lpstr>
      <vt:lpstr>กระบวนการออกแบบการจัด การเรียนการสอนเพื่อให้ผู้เรียนมีผลสัมฤทธิ์ตาม PLOs</vt:lpstr>
      <vt:lpstr>การวัดและประเมินผลผู้เรียนตาม PLOs</vt:lpstr>
      <vt:lpstr>บทส่งท้าย</vt:lpstr>
      <vt:lpstr>PowerPoint Presentation</vt:lpstr>
    </vt:vector>
  </TitlesOfParts>
  <Company>CMRU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Nittaya Jaikanta</cp:lastModifiedBy>
  <cp:revision>315</cp:revision>
  <cp:lastPrinted>2020-10-20T08:09:16Z</cp:lastPrinted>
  <dcterms:created xsi:type="dcterms:W3CDTF">2010-02-05T02:07:16Z</dcterms:created>
  <dcterms:modified xsi:type="dcterms:W3CDTF">2022-01-19T08:17:39Z</dcterms:modified>
</cp:coreProperties>
</file>