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4" r:id="rId2"/>
    <p:sldId id="275" r:id="rId3"/>
    <p:sldId id="257" r:id="rId4"/>
    <p:sldId id="256" r:id="rId5"/>
    <p:sldId id="273" r:id="rId6"/>
    <p:sldId id="276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B7"/>
    <a:srgbClr val="EDC9C9"/>
    <a:srgbClr val="CC9EFE"/>
    <a:srgbClr val="EFAEFC"/>
    <a:srgbClr val="F4F44A"/>
    <a:srgbClr val="9FFFCA"/>
    <a:srgbClr val="ACF4CB"/>
    <a:srgbClr val="B7E7CD"/>
    <a:srgbClr val="CDC1DB"/>
    <a:srgbClr val="B6FF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6492" autoAdjust="0"/>
  </p:normalViewPr>
  <p:slideViewPr>
    <p:cSldViewPr>
      <p:cViewPr varScale="1">
        <p:scale>
          <a:sx n="95" d="100"/>
          <a:sy n="95" d="100"/>
        </p:scale>
        <p:origin x="19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ngsana New" panose="02020603050405020304" pitchFamily="18" charset="-34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ngsana New" panose="02020603050405020304" pitchFamily="18" charset="-34"/>
              </a:defRPr>
            </a:lvl1pPr>
          </a:lstStyle>
          <a:p>
            <a:fld id="{479FEF38-24CA-444D-8E5D-5C6061C6B495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ngsana New" panose="02020603050405020304" pitchFamily="18" charset="-34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ngsana New" panose="02020603050405020304" pitchFamily="18" charset="-34"/>
              </a:defRPr>
            </a:lvl1pPr>
          </a:lstStyle>
          <a:p>
            <a:fld id="{0BEC1035-22C6-4F8A-960B-5C00BC661B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885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ngsana New" panose="02020603050405020304" pitchFamily="18" charset="-34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21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9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1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68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9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5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6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5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4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F9B37-4FC8-4EEB-BE2F-2081A1907109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CCAFD-1043-42B6-864E-C32A387FD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62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ngsana New" panose="02020603050405020304" pitchFamily="18" charset="-34"/>
              </a:defRPr>
            </a:lvl1pPr>
          </a:lstStyle>
          <a:p>
            <a:fld id="{8D2F9B37-4FC8-4EEB-BE2F-2081A1907109}" type="datetimeFigureOut">
              <a:rPr lang="en-US" smtClean="0"/>
              <a:pPr/>
              <a:t>11/5/2020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ngsana New" panose="02020603050405020304" pitchFamily="18" charset="-34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ngsana New" panose="02020603050405020304" pitchFamily="18" charset="-34"/>
              </a:defRPr>
            </a:lvl1pPr>
          </a:lstStyle>
          <a:p>
            <a:fld id="{7B8CCAFD-1043-42B6-864E-C32A387FD4D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839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Angsana New" panose="02020603050405020304" pitchFamily="18" charset="-34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ngsana New" panose="02020603050405020304" pitchFamily="18" charset="-34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Angsana New" panose="02020603050405020304" pitchFamily="18" charset="-34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ngsana New" panose="02020603050405020304" pitchFamily="18" charset="-34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ngsana New" panose="02020603050405020304" pitchFamily="18" charset="-34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ngsana New" panose="02020603050405020304" pitchFamily="18" charset="-34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dirty="0"/>
              <a:t>AUN-QA Version 4.0 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9200" y="1676400"/>
            <a:ext cx="7620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ngsana New" panose="02020603050405020304" pitchFamily="18" charset="-34"/>
              </a:rPr>
              <a:t>1. Expected Learning Outcomes</a:t>
            </a:r>
          </a:p>
          <a:p>
            <a:r>
              <a:rPr lang="en-US" sz="4000" b="1" dirty="0">
                <a:solidFill>
                  <a:srgbClr val="0070C0"/>
                </a:solidFill>
                <a:latin typeface="Angsana New" panose="02020603050405020304" pitchFamily="18" charset="-34"/>
              </a:rPr>
              <a:t>2. </a:t>
            </a:r>
            <a:r>
              <a:rPr lang="en-US" sz="4000" b="1" dirty="0" err="1">
                <a:solidFill>
                  <a:srgbClr val="0070C0"/>
                </a:solidFill>
                <a:latin typeface="Angsana New" panose="02020603050405020304" pitchFamily="18" charset="-34"/>
              </a:rPr>
              <a:t>Programme</a:t>
            </a:r>
            <a:r>
              <a:rPr lang="en-US" sz="4000" b="1" dirty="0">
                <a:solidFill>
                  <a:srgbClr val="0070C0"/>
                </a:solidFill>
                <a:latin typeface="Angsana New" panose="02020603050405020304" pitchFamily="18" charset="-34"/>
              </a:rPr>
              <a:t> Structure and Content </a:t>
            </a:r>
            <a:r>
              <a:rPr lang="en-US" sz="4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(2+3)</a:t>
            </a:r>
          </a:p>
          <a:p>
            <a:r>
              <a:rPr lang="en-US" sz="4000" b="1" dirty="0">
                <a:solidFill>
                  <a:srgbClr val="0070C0"/>
                </a:solidFill>
                <a:latin typeface="Angsana New" panose="02020603050405020304" pitchFamily="18" charset="-34"/>
              </a:rPr>
              <a:t>3. Teaching and Learning Approach</a:t>
            </a:r>
          </a:p>
          <a:p>
            <a:r>
              <a:rPr lang="en-US" sz="4000" b="1" dirty="0">
                <a:solidFill>
                  <a:srgbClr val="0070C0"/>
                </a:solidFill>
                <a:latin typeface="Angsana New" panose="02020603050405020304" pitchFamily="18" charset="-34"/>
              </a:rPr>
              <a:t>4. Student Assessment</a:t>
            </a:r>
          </a:p>
          <a:p>
            <a:r>
              <a:rPr lang="en-US" sz="4000" b="1" dirty="0">
                <a:solidFill>
                  <a:srgbClr val="0070C0"/>
                </a:solidFill>
                <a:latin typeface="Angsana New" panose="02020603050405020304" pitchFamily="18" charset="-34"/>
              </a:rPr>
              <a:t>5. Academic Staff </a:t>
            </a:r>
            <a:r>
              <a:rPr lang="en-US" sz="4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(6+7)</a:t>
            </a:r>
          </a:p>
          <a:p>
            <a:r>
              <a:rPr lang="en-US" sz="4000" b="1" dirty="0">
                <a:solidFill>
                  <a:srgbClr val="0070C0"/>
                </a:solidFill>
                <a:latin typeface="Angsana New" panose="02020603050405020304" pitchFamily="18" charset="-34"/>
              </a:rPr>
              <a:t>6. Student Support Services</a:t>
            </a:r>
          </a:p>
          <a:p>
            <a:r>
              <a:rPr lang="en-US" sz="4000" b="1" dirty="0">
                <a:solidFill>
                  <a:srgbClr val="0070C0"/>
                </a:solidFill>
                <a:latin typeface="Angsana New" panose="02020603050405020304" pitchFamily="18" charset="-34"/>
              </a:rPr>
              <a:t>7. Facilities and Infrastructure</a:t>
            </a:r>
          </a:p>
          <a:p>
            <a:r>
              <a:rPr lang="en-US" sz="4000" b="1" dirty="0">
                <a:solidFill>
                  <a:srgbClr val="0070C0"/>
                </a:solidFill>
                <a:latin typeface="Angsana New" panose="02020603050405020304" pitchFamily="18" charset="-34"/>
              </a:rPr>
              <a:t>8. Output and Outcomes.</a:t>
            </a:r>
          </a:p>
        </p:txBody>
      </p:sp>
      <p:cxnSp>
        <p:nvCxnSpPr>
          <p:cNvPr id="3" name="Curved Connector 2"/>
          <p:cNvCxnSpPr>
            <a:cxnSpLocks/>
          </p:cNvCxnSpPr>
          <p:nvPr/>
        </p:nvCxnSpPr>
        <p:spPr>
          <a:xfrm rot="5400000">
            <a:off x="-752789" y="3459381"/>
            <a:ext cx="3200400" cy="12700"/>
          </a:xfrm>
          <a:prstGeom prst="curvedConnector3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90211" y="1219200"/>
            <a:ext cx="990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ngsana New" panose="02020603050405020304" pitchFamily="18" charset="-34"/>
              </a:rPr>
              <a:t>(10)</a:t>
            </a:r>
          </a:p>
        </p:txBody>
      </p:sp>
    </p:spTree>
    <p:extLst>
      <p:ext uri="{BB962C8B-B14F-4D97-AF65-F5344CB8AC3E}">
        <p14:creationId xmlns:p14="http://schemas.microsoft.com/office/powerpoint/2010/main" val="182673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853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h-TH" sz="53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การเขียนในส่วนของ </a:t>
            </a:r>
            <a:r>
              <a:rPr lang="en-US" sz="73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Approach </a:t>
            </a:r>
            <a:endParaRPr lang="en-US" sz="73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057656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3413" indent="-573088">
              <a:buFont typeface="Arial" panose="020B0604020202020204" pitchFamily="34" charset="0"/>
              <a:buChar char="•"/>
            </a:pP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เห็นขั้นตอนสำคัญของกระบวนการ ซึ่งสามารถทำให้ได้</a:t>
            </a:r>
            <a:b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ผลลัพธ์ตามที่กำหนดหรือไม่ </a:t>
            </a:r>
          </a:p>
          <a:p>
            <a:pPr marL="633413" indent="-573088">
              <a:buFont typeface="Arial" panose="020B0604020202020204" pitchFamily="34" charset="0"/>
              <a:buChar char="•"/>
            </a:pP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กระบวนการหรือขั้นตอน แสดงให้เห็นผู้รับผิดชอบดำเนินการ ผู้เกี่ยวข้องที่ร่วมในกระบวนการชัดเจนหรือไม่ </a:t>
            </a:r>
          </a:p>
          <a:p>
            <a:pPr marL="633413" indent="-573088">
              <a:buFont typeface="Arial" panose="020B0604020202020204" pitchFamily="34" charset="0"/>
              <a:buChar char="•"/>
            </a:pP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เห็น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Time Frame 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หรือกำหนดเวลาในการดำเนินการใน</a:t>
            </a:r>
            <a:b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แต่ละขั้นตอนหรือไม่ </a:t>
            </a:r>
          </a:p>
          <a:p>
            <a:pPr marL="633413" indent="-573088">
              <a:buFont typeface="Arial" panose="020B0604020202020204" pitchFamily="34" charset="0"/>
              <a:buChar char="•"/>
            </a:pP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เห็นถึง </a:t>
            </a: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Input 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ซึ่งประกอบด้วยปัจจัย ทรัพยากร และ   สารสนเทศที่สำคัญ </a:t>
            </a:r>
          </a:p>
          <a:p>
            <a:pPr marL="633413" indent="-573088">
              <a:buFont typeface="Arial" panose="020B0604020202020204" pitchFamily="34" charset="0"/>
              <a:buChar char="•"/>
            </a:pP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็นถึงการกำหนดผลลัพธ์และการนำผลลัพธ์ไปใช้ในองค์กรและมีตัวชีวัดผลลัพธ์ที่สำคัญของกระบวนการหรือไม่ </a:t>
            </a:r>
          </a:p>
        </p:txBody>
      </p:sp>
    </p:spTree>
    <p:extLst>
      <p:ext uri="{BB962C8B-B14F-4D97-AF65-F5344CB8AC3E}">
        <p14:creationId xmlns:p14="http://schemas.microsoft.com/office/powerpoint/2010/main" val="1717712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6"/>
          <p:cNvSpPr/>
          <p:nvPr/>
        </p:nvSpPr>
        <p:spPr>
          <a:xfrm>
            <a:off x="152400" y="1371600"/>
            <a:ext cx="8829675" cy="48958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9800" y="152400"/>
            <a:ext cx="529183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Systematic Approach</a:t>
            </a:r>
          </a:p>
        </p:txBody>
      </p:sp>
    </p:spTree>
    <p:extLst>
      <p:ext uri="{BB962C8B-B14F-4D97-AF65-F5344CB8AC3E}">
        <p14:creationId xmlns:p14="http://schemas.microsoft.com/office/powerpoint/2010/main" val="2878534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/>
          <p:nvPr/>
        </p:nvSpPr>
        <p:spPr>
          <a:xfrm>
            <a:off x="990600" y="685800"/>
            <a:ext cx="7010400" cy="55631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43374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</a:t>
            </a:r>
            <a:r>
              <a:rPr lang="en-US" sz="60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LI</a:t>
            </a:r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1600" y="1524000"/>
            <a:ext cx="69342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Deployment</a:t>
            </a:r>
            <a:r>
              <a:rPr lang="en-US" sz="4400" b="1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4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อธิบายการปฏิบัติ</a:t>
            </a:r>
          </a:p>
          <a:p>
            <a:pPr algn="ctr"/>
            <a:r>
              <a:rPr lang="th-TH" sz="44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ที่มีความทั่วถึงและทุกระดับ </a:t>
            </a:r>
          </a:p>
          <a:p>
            <a:pPr algn="ctr"/>
            <a:r>
              <a:rPr lang="th-TH" sz="44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ของหน่วยงานที่เกี่ยวข้อง </a:t>
            </a:r>
          </a:p>
          <a:p>
            <a:pPr algn="ctr"/>
            <a:r>
              <a:rPr lang="th-TH" sz="44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มีหลักฐานบ่งถึงการนาไปปฏิบัติในหน่วยอื่นขององค์กรด้วย </a:t>
            </a:r>
            <a:endParaRPr lang="th-TH" sz="4400" dirty="0">
              <a:solidFill>
                <a:srgbClr val="1F487C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(breadth and depth) </a:t>
            </a:r>
            <a:endParaRPr lang="en-US" sz="44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57234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3152"/>
            <a:ext cx="8229600" cy="1143000"/>
          </a:xfrm>
        </p:spPr>
        <p:txBody>
          <a:bodyPr>
            <a:normAutofit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การเขียนในส่วนของ </a:t>
            </a:r>
            <a:r>
              <a:rPr lang="en-US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Deploy </a:t>
            </a:r>
            <a:endParaRPr lang="en-US" sz="48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762000"/>
            <a:ext cx="8001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endParaRPr lang="en-US" sz="1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1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Arial" panose="020B0604020202020204" pitchFamily="34" charset="0"/>
              <a:buChar char="•"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มีการอธิบายให้เห็นถึงผลลัพธ์ที่ได้จากกระบวนการ เพื่อใช้ผลลัพธ์เป็นตัวบอกว่ามีการนำกระบวนการไปทำจริง และยังคงทำอยู่อย่างต่อเนื่องจนถึงปัจจุบัน </a:t>
            </a:r>
          </a:p>
          <a:p>
            <a:pPr marL="457200" indent="-457200" algn="thaiDist">
              <a:buFont typeface="Arial" panose="020B0604020202020204" pitchFamily="34" charset="0"/>
              <a:buChar char="•"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พยายามดูในเรื่องกำรจัดสรรทรัพยากร และการสนับสนุนการทำงานของกระบวนการในทุกด้านเพื่อให้กระบวนการบรรลุผล </a:t>
            </a:r>
          </a:p>
          <a:p>
            <a:pPr marL="457200" indent="-457200" algn="thaiDist">
              <a:buFont typeface="Arial" panose="020B0604020202020204" pitchFamily="34" charset="0"/>
              <a:buChar char="•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Deploy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ผ่านช่องทางที่เป็นทางการ เช่น การประชุม เอกสาร คู่มือปฏิบัติงาน </a:t>
            </a:r>
          </a:p>
          <a:p>
            <a:pPr marL="457200" indent="-457200" algn="thaiDist">
              <a:buFont typeface="Arial" panose="020B0604020202020204" pitchFamily="34" charset="0"/>
              <a:buChar char="•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Deploy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ผ่านไปยังหน่วยงานที่เกี่ยวข้องโดยมีกำรจัดทำแผนปฏิบัติการรองรับ </a:t>
            </a:r>
          </a:p>
          <a:p>
            <a:pPr marL="457200" indent="-457200" algn="thaiDist">
              <a:buFont typeface="Arial" panose="020B0604020202020204" pitchFamily="34" charset="0"/>
              <a:buChar char="•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Deploy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ผ่านการถ่ายทอดตัวชี้วัดผลการดำเนินงานไปยังหน่วยงานหรือบุคคล ตามลำดับชั้น ครอบคลุม ทั่วถึง </a:t>
            </a:r>
          </a:p>
        </p:txBody>
      </p:sp>
    </p:spTree>
    <p:extLst>
      <p:ext uri="{BB962C8B-B14F-4D97-AF65-F5344CB8AC3E}">
        <p14:creationId xmlns:p14="http://schemas.microsoft.com/office/powerpoint/2010/main" val="4138601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AD</a:t>
            </a:r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</a:t>
            </a:r>
            <a:r>
              <a:rPr lang="en-US" sz="60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7700" y="1676400"/>
            <a:ext cx="7848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200" dirty="0">
              <a:solidFill>
                <a:srgbClr val="00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Learning </a:t>
            </a: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อธิบายความรู้ ทักษะใหม่ที่ได้จากการประเมิน การศึกษา ทดลอง และนวัตกรรม </a:t>
            </a:r>
            <a:endParaRPr lang="en-US" sz="4000" b="1" dirty="0">
              <a:solidFill>
                <a:srgbClr val="1F487C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มีวงจรการพัฒนาที่เป็นระบบและใช้ข้อเท็จจริง </a:t>
            </a:r>
            <a:b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มีการแลกเปลี่ยนเรียนรู้ มีการเทียบเคียง และ</a:t>
            </a:r>
            <a:endParaRPr lang="en-US" sz="4000" b="1" dirty="0">
              <a:solidFill>
                <a:srgbClr val="1F487C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ฝังตัวอยู่ในกระบวนการทำงาน </a:t>
            </a:r>
            <a:endParaRPr lang="th-TH" sz="4000" dirty="0">
              <a:solidFill>
                <a:srgbClr val="1F487C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(PDCA + innovation + sharing) </a:t>
            </a:r>
            <a:endParaRPr lang="en-US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07379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3152"/>
            <a:ext cx="8229600" cy="1143000"/>
          </a:xfrm>
        </p:spPr>
        <p:txBody>
          <a:bodyPr>
            <a:normAutofit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การเขียนในส่วนของ </a:t>
            </a:r>
            <a:r>
              <a:rPr lang="en-US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Learning </a:t>
            </a:r>
            <a:endParaRPr lang="en-US" sz="48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073" y="1184332"/>
            <a:ext cx="845820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มีการประเมินผล ทบทวนกระบวนการกับผลการดำเนินการในอดีต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 </a:t>
            </a:r>
            <a:r>
              <a:rPr lang="en-US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Cycle of Improvement </a:t>
            </a:r>
            <a:r>
              <a:rPr lang="th-TH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มีการระบุกรอบเวลาการปรับปรุง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มีการเปรียบเทียบผลการดาเนินการกับคู่แข่ง </a:t>
            </a:r>
            <a:endParaRPr lang="en-US" sz="35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มีการศึกษาจาก </a:t>
            </a:r>
            <a:r>
              <a:rPr lang="en-US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Best Practice </a:t>
            </a:r>
            <a:r>
              <a:rPr lang="th-TH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เพื่อนามาพิจารณาปรับปรุงกระบวนการ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มีผู้รับผิดชอบดาเนินการ และมีรอบระยะเวลาดาเนินการชัดเจน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ทำให้เกิดแนวปฏิบัติที่ดี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เกิดการเรียนรู้ระดับองค์กร แบ่งปันความรู้ สู่การเกิดนวัตกรรมกระบวนการ </a:t>
            </a:r>
          </a:p>
        </p:txBody>
      </p:sp>
    </p:spTree>
    <p:extLst>
      <p:ext uri="{BB962C8B-B14F-4D97-AF65-F5344CB8AC3E}">
        <p14:creationId xmlns:p14="http://schemas.microsoft.com/office/powerpoint/2010/main" val="2984023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ADL</a:t>
            </a:r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52500" y="1219200"/>
            <a:ext cx="7239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200" dirty="0">
              <a:solidFill>
                <a:srgbClr val="00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Integration</a:t>
            </a:r>
            <a:r>
              <a:rPr lang="en-US" sz="4000" b="1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อธิบายถึงความ</a:t>
            </a:r>
            <a:r>
              <a:rPr lang="th-TH" sz="4000" b="1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สอดคล้อง</a:t>
            </a:r>
          </a:p>
          <a:p>
            <a:pPr algn="ctr"/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ของแผน กระบวนการ ข่าวสาร การจัดสรรงบประมาณ การปฏิบัติการ ผลลัพธ์ และ</a:t>
            </a:r>
            <a:b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การวิเคราะห์ที่ช่วยให้องค์กรบรรลุเป้าหมาย และ</a:t>
            </a:r>
            <a:b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มีการประสานกันของ</a:t>
            </a:r>
            <a:r>
              <a:rPr lang="th-TH" sz="4000" b="1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หลายหน่วยงาน </a:t>
            </a:r>
            <a:br>
              <a:rPr lang="th-TH" sz="4000" b="1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รวมถึงการเกี่ยวเนื่องกับเกณฑ์ข้ออื่นด้วย </a:t>
            </a:r>
            <a:endParaRPr lang="th-TH" sz="4000" dirty="0">
              <a:solidFill>
                <a:srgbClr val="1F487C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(alignment &amp; integration + organizational needs in OP &amp; other process) </a:t>
            </a:r>
            <a:endParaRPr lang="en-US" sz="36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07611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3152"/>
            <a:ext cx="8229600" cy="1143000"/>
          </a:xfrm>
        </p:spPr>
        <p:txBody>
          <a:bodyPr>
            <a:normAutofit/>
          </a:bodyPr>
          <a:lstStyle/>
          <a:p>
            <a:r>
              <a:rPr lang="th-TH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การเขียนในส่วนของ </a:t>
            </a:r>
            <a:r>
              <a:rPr lang="en-US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Integration </a:t>
            </a:r>
            <a:endParaRPr lang="en-US" sz="48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7700" y="994910"/>
            <a:ext cx="769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1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143000"/>
            <a:ext cx="7924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84682" y="1149699"/>
            <a:ext cx="767943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6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ประเด็นที่ 1 ดูจาก </a:t>
            </a:r>
            <a:r>
              <a:rPr lang="en-US" sz="36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Input </a:t>
            </a:r>
            <a:r>
              <a:rPr lang="th-TH" sz="36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ของกระบวนการ </a:t>
            </a:r>
            <a:b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กระบวนการที่พิจารณาอยู่นั้นคือกระบวนการอะไร </a:t>
            </a:r>
            <a:b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องค์กรมีความจำเป็นต้องใช้ปัจจัยนำเข้า (</a:t>
            </a:r>
            <a:r>
              <a:rPr lang="en-US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Input) </a:t>
            </a:r>
            <a: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ของกระบวนการที่สำคัญอะไรบ้าง (ความต้องการพื้นฐานขององค์กร) และปัจจัยนำเข้าเหล่านั้นนำมาจากไหน (เชื่อมกับ</a:t>
            </a:r>
            <a:r>
              <a:rPr lang="th-TH" sz="32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โครงร่างองค์กร หรือ </a:t>
            </a:r>
            <a:r>
              <a:rPr lang="en-US" sz="32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OP </a:t>
            </a:r>
            <a: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และกระบวนการของ </a:t>
            </a:r>
            <a:r>
              <a:rPr lang="en-US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Criteria  </a:t>
            </a:r>
            <a: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อื่นๆ ตั้งแต่ 1 ถึง 8 ขึ้นอยู่กับว่า ปัจจัยนำเข้ำเหล่านั้นมาจาก </a:t>
            </a:r>
            <a:r>
              <a:rPr lang="en-US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Output </a:t>
            </a:r>
            <a: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ของกระบวนการไหน)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6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ประเด็นที่ 2 คือการบูรณาการของ </a:t>
            </a:r>
            <a:r>
              <a:rPr lang="en-US" sz="36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Output </a:t>
            </a:r>
            <a:b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2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การนำเอาผลลัพธ์ไปใช้ให้เป็นประโยชน์กับกระบวนการอื่นๆ และในที่สุดจะไปส่งผลกับองค์กร</a:t>
            </a:r>
            <a:r>
              <a:rPr lang="en-US" sz="3200" b="1" dirty="0">
                <a:solidFill>
                  <a:srgbClr val="FFFFF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b="1" dirty="0">
                <a:solidFill>
                  <a:srgbClr val="FFFFF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ฯญ</a:t>
            </a:r>
            <a:endParaRPr lang="en-US" sz="3200" b="1" dirty="0"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01261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" y="457200"/>
            <a:ext cx="9220200" cy="1143000"/>
          </a:xfrm>
        </p:spPr>
        <p:txBody>
          <a:bodyPr>
            <a:noAutofit/>
          </a:bodyPr>
          <a:lstStyle/>
          <a:p>
            <a:r>
              <a:rPr lang="th-TH" sz="3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สรุป</a:t>
            </a:r>
            <a:r>
              <a:rPr lang="th-TH" sz="3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การเขียนรายงานในส่วน </a:t>
            </a:r>
            <a:r>
              <a:rPr lang="en-US" sz="3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Process </a:t>
            </a:r>
            <a:r>
              <a:rPr lang="th-TH" sz="3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ที่ดีต้องแสดงให้เห็นว่า </a:t>
            </a:r>
            <a:br>
              <a:rPr lang="th-TH" sz="380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en-US" sz="3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3494" y="1580388"/>
            <a:ext cx="81854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มีแนวทางอย่างเป็นระบบ – </a:t>
            </a:r>
            <a:r>
              <a:rPr 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Systematic Approach </a:t>
            </a:r>
            <a:endParaRPr lang="th-TH" sz="4000" b="1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มีการนำไปใช้อย่างทั่วถึง - </a:t>
            </a:r>
            <a:r>
              <a:rPr 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Effective Deployment </a:t>
            </a:r>
            <a:endParaRPr lang="en-US" sz="40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มีการวัดผลและนำผลกลับมาใช้ในการปรับปรุง - </a:t>
            </a:r>
            <a:r>
              <a:rPr 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Learning </a:t>
            </a:r>
            <a:endParaRPr lang="th-TH" sz="4000" b="1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มีการสอดรับกับกระบวนการอื่นๆภายในองค์กร – </a:t>
            </a:r>
            <a:r>
              <a:rPr lang="en-US" sz="4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Integration </a:t>
            </a:r>
            <a:endParaRPr lang="th-TH" sz="4000" b="1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h-TH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เขียนเท่าที่...ทำ...เน้นที่ระดับ </a:t>
            </a:r>
            <a:r>
              <a:rPr lang="en-US" sz="40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Overall Requirement</a:t>
            </a:r>
            <a:endParaRPr lang="th-TH" sz="4000" dirty="0">
              <a:solidFill>
                <a:srgbClr val="1F487C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2922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838200"/>
            <a:ext cx="7924800" cy="50554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8200" y="2209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ngsana New" panose="02020603050405020304" pitchFamily="18" charset="-34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4600" y="144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ngsana New" panose="02020603050405020304" pitchFamily="18" charset="-34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43400" y="144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ngsana New" panose="02020603050405020304" pitchFamily="18" charset="-34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9800" y="1447799"/>
            <a:ext cx="30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ngsana New" panose="02020603050405020304" pitchFamily="18" charset="-34"/>
              </a:rPr>
              <a:t>41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600" y="3612012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ngsana New" panose="02020603050405020304" pitchFamily="18" charset="-34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3400" y="3636396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ngsana New" panose="02020603050405020304" pitchFamily="18" charset="-34"/>
              </a:rP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0" y="3624573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ngsana New" panose="02020603050405020304" pitchFamily="18" charset="-34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21480" y="4767402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ngsana New" panose="02020603050405020304" pitchFamily="18" charset="-34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566900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52400" y="4876800"/>
            <a:ext cx="4398041" cy="1752599"/>
          </a:xfrm>
          <a:prstGeom prst="roundRect">
            <a:avLst>
              <a:gd name="adj" fmla="val 0"/>
            </a:avLst>
          </a:prstGeom>
          <a:solidFill>
            <a:srgbClr val="FFB7B7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484532" y="4856587"/>
            <a:ext cx="4398041" cy="1752599"/>
          </a:xfrm>
          <a:prstGeom prst="roundRect">
            <a:avLst>
              <a:gd name="adj" fmla="val 0"/>
            </a:avLst>
          </a:prstGeom>
          <a:solidFill>
            <a:srgbClr val="FFB7B7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6000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762000"/>
            <a:ext cx="1764792" cy="4114800"/>
          </a:xfrm>
          <a:prstGeom prst="roundRect">
            <a:avLst>
              <a:gd name="adj" fmla="val 0"/>
            </a:avLst>
          </a:prstGeom>
          <a:solidFill>
            <a:srgbClr val="F4F44A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917192" y="762000"/>
            <a:ext cx="1764792" cy="2057400"/>
          </a:xfrm>
          <a:prstGeom prst="roundRect">
            <a:avLst>
              <a:gd name="adj" fmla="val 0"/>
            </a:avLst>
          </a:prstGeom>
          <a:solidFill>
            <a:srgbClr val="F4F44A"/>
          </a:solidFill>
          <a:ln w="19050"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917192" y="2819400"/>
            <a:ext cx="1764792" cy="2057400"/>
          </a:xfrm>
          <a:prstGeom prst="roundRect">
            <a:avLst>
              <a:gd name="adj" fmla="val 0"/>
            </a:avLst>
          </a:prstGeom>
          <a:solidFill>
            <a:srgbClr val="F4F44A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654106" y="762000"/>
            <a:ext cx="1764792" cy="4114800"/>
          </a:xfrm>
          <a:prstGeom prst="roundRect">
            <a:avLst>
              <a:gd name="adj" fmla="val 0"/>
            </a:avLst>
          </a:prstGeom>
          <a:solidFill>
            <a:srgbClr val="CC9EFE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418898" y="762000"/>
            <a:ext cx="1764792" cy="2057400"/>
          </a:xfrm>
          <a:prstGeom prst="roundRect">
            <a:avLst>
              <a:gd name="adj" fmla="val 0"/>
            </a:avLst>
          </a:prstGeom>
          <a:solidFill>
            <a:srgbClr val="CC9EFE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418898" y="2819400"/>
            <a:ext cx="1764792" cy="2057400"/>
          </a:xfrm>
          <a:prstGeom prst="roundRect">
            <a:avLst>
              <a:gd name="adj" fmla="val 0"/>
            </a:avLst>
          </a:prstGeom>
          <a:solidFill>
            <a:srgbClr val="CC9EFE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6000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183690" y="762000"/>
            <a:ext cx="1764792" cy="4114800"/>
          </a:xfrm>
          <a:prstGeom prst="roundRect">
            <a:avLst>
              <a:gd name="adj" fmla="val 0"/>
            </a:avLst>
          </a:prstGeom>
          <a:solidFill>
            <a:srgbClr val="CC9EFE"/>
          </a:soli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2400" y="762000"/>
            <a:ext cx="8796082" cy="5867400"/>
          </a:xfrm>
          <a:prstGeom prst="roundRect">
            <a:avLst>
              <a:gd name="adj" fmla="val 0"/>
            </a:avLst>
          </a:prstGeom>
          <a:noFill/>
          <a:ln w="3810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112713">
              <a:buFont typeface="Arial" pitchFamily="34" charset="0"/>
              <a:buChar char="•"/>
            </a:pPr>
            <a:endParaRPr lang="en-US" sz="2000" dirty="0">
              <a:latin typeface="Angsana New" panose="02020603050405020304" pitchFamily="18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9313" y="132738"/>
            <a:ext cx="43492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</a:rPr>
              <a:t>AUN-QA model Canvas Version 4.0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73848" y="2481632"/>
            <a:ext cx="262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82226" y="2557790"/>
            <a:ext cx="262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116741" y="1054479"/>
            <a:ext cx="262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999116" y="3378033"/>
            <a:ext cx="262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66096" y="1441225"/>
            <a:ext cx="262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41352" y="3780801"/>
            <a:ext cx="262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49395" y="3746323"/>
            <a:ext cx="262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189415" y="4937990"/>
            <a:ext cx="2626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</a:rPr>
              <a:t>8</a:t>
            </a:r>
          </a:p>
        </p:txBody>
      </p:sp>
      <p:sp>
        <p:nvSpPr>
          <p:cNvPr id="7" name="Rectangle 6"/>
          <p:cNvSpPr/>
          <p:nvPr/>
        </p:nvSpPr>
        <p:spPr>
          <a:xfrm>
            <a:off x="5228539" y="2046077"/>
            <a:ext cx="2117631" cy="13665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10109" y="1767170"/>
            <a:ext cx="5754490" cy="976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>
                <a:solidFill>
                  <a:schemeClr val="tx1"/>
                </a:solidFill>
                <a:latin typeface="Angsana New" panose="02020603050405020304" pitchFamily="18" charset="-34"/>
              </a:rPr>
              <a:t>Programme</a:t>
            </a:r>
            <a:endParaRPr lang="en-US" sz="9600" dirty="0">
              <a:solidFill>
                <a:schemeClr val="tx1"/>
              </a:solidFill>
              <a:latin typeface="Angsana New" panose="02020603050405020304" pitchFamily="18" charset="-34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-1010318" y="2577989"/>
            <a:ext cx="5754490" cy="976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tx1"/>
                </a:solidFill>
                <a:latin typeface="Angsana New" panose="02020603050405020304" pitchFamily="18" charset="-34"/>
              </a:rPr>
              <a:t>Resources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607287" y="5653712"/>
            <a:ext cx="5754490" cy="976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solidFill>
                  <a:schemeClr val="tx1"/>
                </a:solidFill>
                <a:latin typeface="Angsana New" panose="02020603050405020304" pitchFamily="18" charset="-34"/>
              </a:rPr>
              <a:t>Results</a:t>
            </a:r>
          </a:p>
        </p:txBody>
      </p:sp>
      <p:sp>
        <p:nvSpPr>
          <p:cNvPr id="2" name="Heart 1"/>
          <p:cNvSpPr/>
          <p:nvPr/>
        </p:nvSpPr>
        <p:spPr>
          <a:xfrm>
            <a:off x="4038600" y="1054479"/>
            <a:ext cx="914400" cy="736221"/>
          </a:xfrm>
          <a:prstGeom prst="hear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ngsana New" panose="02020603050405020304" pitchFamily="18" charset="-34"/>
            </a:endParaRPr>
          </a:p>
        </p:txBody>
      </p:sp>
      <p:sp>
        <p:nvSpPr>
          <p:cNvPr id="26" name="Heart 25"/>
          <p:cNvSpPr/>
          <p:nvPr/>
        </p:nvSpPr>
        <p:spPr>
          <a:xfrm>
            <a:off x="4079302" y="3766513"/>
            <a:ext cx="914400" cy="736221"/>
          </a:xfrm>
          <a:prstGeom prst="hear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8699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52400" y="4876800"/>
            <a:ext cx="4398041" cy="1752599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b="1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484532" y="4856587"/>
            <a:ext cx="4398041" cy="1752599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b="1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762000"/>
            <a:ext cx="1764792" cy="41148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917192" y="762000"/>
            <a:ext cx="1764792" cy="2057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917192" y="2819400"/>
            <a:ext cx="1764792" cy="2057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b="1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654106" y="762000"/>
            <a:ext cx="1764792" cy="41148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418898" y="762000"/>
            <a:ext cx="1764792" cy="2057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b="1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418898" y="2819400"/>
            <a:ext cx="1764792" cy="2057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b="1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183690" y="762000"/>
            <a:ext cx="1764792" cy="41148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2400" y="762000"/>
            <a:ext cx="8796082" cy="5867400"/>
          </a:xfrm>
          <a:prstGeom prst="roundRect">
            <a:avLst>
              <a:gd name="adj" fmla="val 0"/>
            </a:avLst>
          </a:prstGeom>
          <a:noFill/>
          <a:ln w="3810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85750" indent="-112713">
              <a:buFont typeface="Arial" pitchFamily="34" charset="0"/>
              <a:buChar char="•"/>
            </a:pPr>
            <a:endParaRPr lang="en-US" sz="2400" b="1" dirty="0">
              <a:latin typeface="Angsana New" panose="02020603050405020304" pitchFamily="18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9313" y="132738"/>
            <a:ext cx="3829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</a:rPr>
              <a:t>AUN-QA model Canvas Version 4.0</a:t>
            </a:r>
          </a:p>
        </p:txBody>
      </p:sp>
      <p:sp>
        <p:nvSpPr>
          <p:cNvPr id="20" name="Rectangle 19"/>
          <p:cNvSpPr/>
          <p:nvPr/>
        </p:nvSpPr>
        <p:spPr>
          <a:xfrm rot="-60000">
            <a:off x="2041343" y="1199413"/>
            <a:ext cx="1371430" cy="996185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Academic Staff</a:t>
            </a:r>
          </a:p>
        </p:txBody>
      </p:sp>
      <p:sp>
        <p:nvSpPr>
          <p:cNvPr id="27" name="Rectangle 19"/>
          <p:cNvSpPr/>
          <p:nvPr/>
        </p:nvSpPr>
        <p:spPr>
          <a:xfrm rot="-60000">
            <a:off x="3864725" y="2566427"/>
            <a:ext cx="1371430" cy="2121461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0">
                <a:srgbClr val="CDC1DB"/>
              </a:gs>
              <a:gs pos="27000">
                <a:srgbClr val="CC9EFE"/>
              </a:gs>
              <a:gs pos="76000">
                <a:srgbClr val="CC9EFE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Expected Learning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Outcomes</a:t>
            </a:r>
          </a:p>
        </p:txBody>
      </p:sp>
      <p:sp>
        <p:nvSpPr>
          <p:cNvPr id="28" name="Rectangle 19"/>
          <p:cNvSpPr/>
          <p:nvPr/>
        </p:nvSpPr>
        <p:spPr>
          <a:xfrm rot="-60000">
            <a:off x="3755022" y="1031592"/>
            <a:ext cx="1539800" cy="1126733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0">
                <a:srgbClr val="CDC1DB"/>
              </a:gs>
              <a:gs pos="27000">
                <a:srgbClr val="CC9EFE"/>
              </a:gs>
              <a:gs pos="76000">
                <a:srgbClr val="CC9EFE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Stakeholder Needs</a:t>
            </a:r>
          </a:p>
        </p:txBody>
      </p:sp>
      <p:sp>
        <p:nvSpPr>
          <p:cNvPr id="30" name="Rectangle 19"/>
          <p:cNvSpPr/>
          <p:nvPr/>
        </p:nvSpPr>
        <p:spPr>
          <a:xfrm rot="-60000">
            <a:off x="1208885" y="5242895"/>
            <a:ext cx="1371430" cy="996185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30000">
                <a:srgbClr val="FFB7B7"/>
              </a:gs>
              <a:gs pos="0">
                <a:srgbClr val="EDC9C9"/>
              </a:gs>
              <a:gs pos="100000">
                <a:srgbClr val="FFB7B7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Output</a:t>
            </a:r>
          </a:p>
        </p:txBody>
      </p:sp>
      <p:sp>
        <p:nvSpPr>
          <p:cNvPr id="35" name="Rectangle 19"/>
          <p:cNvSpPr/>
          <p:nvPr/>
        </p:nvSpPr>
        <p:spPr>
          <a:xfrm rot="-60000">
            <a:off x="7351412" y="1620959"/>
            <a:ext cx="1429348" cy="1525098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0">
                <a:srgbClr val="CDC1DB"/>
              </a:gs>
              <a:gs pos="27000">
                <a:srgbClr val="CC9EFE"/>
              </a:gs>
              <a:gs pos="76000">
                <a:srgbClr val="CC9EFE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Programme</a:t>
            </a:r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Structure and Content</a:t>
            </a:r>
          </a:p>
        </p:txBody>
      </p:sp>
      <p:sp>
        <p:nvSpPr>
          <p:cNvPr id="36" name="Rectangle 19"/>
          <p:cNvSpPr/>
          <p:nvPr/>
        </p:nvSpPr>
        <p:spPr>
          <a:xfrm rot="-60000">
            <a:off x="5596684" y="1018586"/>
            <a:ext cx="1429348" cy="1502043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0">
                <a:srgbClr val="CDC1DB"/>
              </a:gs>
              <a:gs pos="27000">
                <a:srgbClr val="CC9EFE"/>
              </a:gs>
              <a:gs pos="76000">
                <a:srgbClr val="CC9EFE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Teaching and Learning Approach</a:t>
            </a:r>
          </a:p>
        </p:txBody>
      </p:sp>
      <p:sp>
        <p:nvSpPr>
          <p:cNvPr id="37" name="Rectangle 19"/>
          <p:cNvSpPr/>
          <p:nvPr/>
        </p:nvSpPr>
        <p:spPr>
          <a:xfrm rot="-60000">
            <a:off x="5600098" y="3057939"/>
            <a:ext cx="1476613" cy="1579498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0">
                <a:srgbClr val="CDC1DB"/>
              </a:gs>
              <a:gs pos="27000">
                <a:srgbClr val="CC9EFE"/>
              </a:gs>
              <a:gs pos="76000">
                <a:srgbClr val="CC9EFE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Student Assessment</a:t>
            </a:r>
          </a:p>
        </p:txBody>
      </p:sp>
      <p:sp>
        <p:nvSpPr>
          <p:cNvPr id="2" name="Down Arrow 1"/>
          <p:cNvSpPr/>
          <p:nvPr/>
        </p:nvSpPr>
        <p:spPr>
          <a:xfrm>
            <a:off x="4297411" y="2250704"/>
            <a:ext cx="457200" cy="269809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Angsana New" panose="02020603050405020304" pitchFamily="18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196" y="2094235"/>
            <a:ext cx="262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ngsana New" panose="02020603050405020304" pitchFamily="18" charset="-34"/>
              </a:rPr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00060" y="3295715"/>
            <a:ext cx="262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ngsana New" panose="02020603050405020304" pitchFamily="18" charset="-34"/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171121" y="2315569"/>
            <a:ext cx="262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ngsana New" panose="02020603050405020304" pitchFamily="18" charset="-34"/>
              </a:rPr>
              <a:t>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180031" y="4388592"/>
            <a:ext cx="262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ngsana New" panose="02020603050405020304" pitchFamily="18" charset="-34"/>
              </a:rPr>
              <a:t>4</a:t>
            </a:r>
          </a:p>
        </p:txBody>
      </p:sp>
      <p:sp>
        <p:nvSpPr>
          <p:cNvPr id="10" name="Right Arrow 9"/>
          <p:cNvSpPr/>
          <p:nvPr/>
        </p:nvSpPr>
        <p:spPr>
          <a:xfrm rot="19588262">
            <a:off x="5304215" y="2332939"/>
            <a:ext cx="275372" cy="38402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Angsana New" panose="02020603050405020304" pitchFamily="18" charset="-34"/>
            </a:endParaRPr>
          </a:p>
        </p:txBody>
      </p:sp>
      <p:sp>
        <p:nvSpPr>
          <p:cNvPr id="41" name="Right Arrow 40"/>
          <p:cNvSpPr/>
          <p:nvPr/>
        </p:nvSpPr>
        <p:spPr>
          <a:xfrm rot="5400000">
            <a:off x="6245451" y="2690035"/>
            <a:ext cx="275372" cy="40621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Angsana New" panose="02020603050405020304" pitchFamily="18" charset="-34"/>
            </a:endParaRPr>
          </a:p>
        </p:txBody>
      </p:sp>
      <p:sp>
        <p:nvSpPr>
          <p:cNvPr id="42" name="Right Arrow 41"/>
          <p:cNvSpPr/>
          <p:nvPr/>
        </p:nvSpPr>
        <p:spPr>
          <a:xfrm rot="10800000">
            <a:off x="5264376" y="3434908"/>
            <a:ext cx="275372" cy="38402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Angsana New" panose="02020603050405020304" pitchFamily="18" charset="-34"/>
            </a:endParaRPr>
          </a:p>
        </p:txBody>
      </p:sp>
      <p:sp>
        <p:nvSpPr>
          <p:cNvPr id="43" name="Rectangle 19"/>
          <p:cNvSpPr/>
          <p:nvPr/>
        </p:nvSpPr>
        <p:spPr>
          <a:xfrm rot="-60000">
            <a:off x="2042125" y="3197607"/>
            <a:ext cx="1371430" cy="996185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Student Support Services</a:t>
            </a:r>
          </a:p>
        </p:txBody>
      </p:sp>
      <p:sp>
        <p:nvSpPr>
          <p:cNvPr id="44" name="Rectangle 19"/>
          <p:cNvSpPr/>
          <p:nvPr/>
        </p:nvSpPr>
        <p:spPr>
          <a:xfrm rot="-60000">
            <a:off x="214872" y="2019941"/>
            <a:ext cx="1618962" cy="1471027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Facilities and Infrastructure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22995" y="2235262"/>
            <a:ext cx="262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ngsana New" panose="02020603050405020304" pitchFamily="18" charset="-34"/>
              </a:rPr>
              <a:t>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588904" y="4279632"/>
            <a:ext cx="262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ngsana New" panose="02020603050405020304" pitchFamily="18" charset="-34"/>
              </a:rPr>
              <a:t>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49395" y="3746323"/>
            <a:ext cx="262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ngsana New" panose="02020603050405020304" pitchFamily="18" charset="-34"/>
              </a:rPr>
              <a:t>7</a:t>
            </a:r>
          </a:p>
        </p:txBody>
      </p:sp>
      <p:sp>
        <p:nvSpPr>
          <p:cNvPr id="48" name="Rectangle 19"/>
          <p:cNvSpPr/>
          <p:nvPr/>
        </p:nvSpPr>
        <p:spPr>
          <a:xfrm rot="-60000">
            <a:off x="5724123" y="5255007"/>
            <a:ext cx="1371430" cy="996185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30000">
                <a:srgbClr val="FFB7B7"/>
              </a:gs>
              <a:gs pos="0">
                <a:srgbClr val="EDC9C9"/>
              </a:gs>
              <a:gs pos="100000">
                <a:srgbClr val="FFB7B7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45720" rIns="45720" bIns="45720"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Outcome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485927" y="5444532"/>
            <a:ext cx="262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ngsana New" panose="02020603050405020304" pitchFamily="18" charset="-34"/>
              </a:rPr>
              <a:t>8</a:t>
            </a:r>
          </a:p>
        </p:txBody>
      </p:sp>
      <p:sp>
        <p:nvSpPr>
          <p:cNvPr id="21" name="Down Arrow 20"/>
          <p:cNvSpPr/>
          <p:nvPr/>
        </p:nvSpPr>
        <p:spPr>
          <a:xfrm>
            <a:off x="1796342" y="4861490"/>
            <a:ext cx="555078" cy="23777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Angsana New" panose="02020603050405020304" pitchFamily="18" charset="-34"/>
            </a:endParaRPr>
          </a:p>
        </p:txBody>
      </p:sp>
      <p:sp>
        <p:nvSpPr>
          <p:cNvPr id="50" name="Down Arrow 49"/>
          <p:cNvSpPr/>
          <p:nvPr/>
        </p:nvSpPr>
        <p:spPr>
          <a:xfrm>
            <a:off x="6142813" y="4862243"/>
            <a:ext cx="555078" cy="23777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Angsana New" panose="02020603050405020304" pitchFamily="18" charset="-34"/>
            </a:endParaRPr>
          </a:p>
        </p:txBody>
      </p:sp>
      <p:sp>
        <p:nvSpPr>
          <p:cNvPr id="51" name="Right Arrow 50"/>
          <p:cNvSpPr/>
          <p:nvPr/>
        </p:nvSpPr>
        <p:spPr>
          <a:xfrm>
            <a:off x="3503513" y="3421718"/>
            <a:ext cx="346734" cy="397217"/>
          </a:xfrm>
          <a:prstGeom prst="rightArrow">
            <a:avLst/>
          </a:prstGeom>
          <a:solidFill>
            <a:srgbClr val="9FFFCA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Angsana New" panose="02020603050405020304" pitchFamily="18" charset="-34"/>
            </a:endParaRPr>
          </a:p>
        </p:txBody>
      </p:sp>
      <p:sp>
        <p:nvSpPr>
          <p:cNvPr id="52" name="Right Arrow 51"/>
          <p:cNvSpPr/>
          <p:nvPr/>
        </p:nvSpPr>
        <p:spPr>
          <a:xfrm rot="2106328">
            <a:off x="3482255" y="2380567"/>
            <a:ext cx="346734" cy="397217"/>
          </a:xfrm>
          <a:prstGeom prst="rightArrow">
            <a:avLst/>
          </a:prstGeom>
          <a:solidFill>
            <a:srgbClr val="B7E7CD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Angsana New" panose="02020603050405020304" pitchFamily="18" charset="-34"/>
            </a:endParaRPr>
          </a:p>
        </p:txBody>
      </p:sp>
      <p:sp>
        <p:nvSpPr>
          <p:cNvPr id="53" name="Right Arrow 52"/>
          <p:cNvSpPr/>
          <p:nvPr/>
        </p:nvSpPr>
        <p:spPr>
          <a:xfrm rot="724854">
            <a:off x="1961119" y="2668851"/>
            <a:ext cx="1823262" cy="397217"/>
          </a:xfrm>
          <a:prstGeom prst="rightArrow">
            <a:avLst/>
          </a:prstGeom>
          <a:solidFill>
            <a:srgbClr val="ACF4CB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latin typeface="Angsana New" panose="02020603050405020304" pitchFamily="18" charset="-34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4550440" y="4114800"/>
            <a:ext cx="15483" cy="619002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550440" y="4715131"/>
            <a:ext cx="3630110" cy="4949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8180550" y="3252468"/>
            <a:ext cx="0" cy="14626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8180550" y="1187521"/>
            <a:ext cx="0" cy="42108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H="1">
            <a:off x="7039031" y="1187521"/>
            <a:ext cx="114151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1403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143000"/>
            <a:ext cx="8197076" cy="27432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76400" y="32849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ngsana New" panose="02020603050405020304" pitchFamily="18" charset="-34"/>
              </a:rPr>
              <a:t>Design Thinking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4114800"/>
            <a:ext cx="15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ngsana New" panose="02020603050405020304" pitchFamily="18" charset="-34"/>
              </a:rPr>
              <a:t>1. Stakeholder Need &amp; Requirement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41148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ngsana New" panose="02020603050405020304" pitchFamily="18" charset="-34"/>
              </a:rPr>
              <a:t>2. Perfect Graduate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88308" y="4114800"/>
            <a:ext cx="152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ngsana New" panose="02020603050405020304" pitchFamily="18" charset="-34"/>
              </a:rPr>
              <a:t>3. Program Learning Outcome</a:t>
            </a:r>
          </a:p>
          <a:p>
            <a:pPr algn="ctr"/>
            <a:r>
              <a:rPr lang="en-US" sz="2400" b="1" dirty="0">
                <a:latin typeface="Angsana New" panose="02020603050405020304" pitchFamily="18" charset="-34"/>
              </a:rPr>
              <a:t>(PLO)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88308" y="5543729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ngsana New" panose="02020603050405020304" pitchFamily="18" charset="-34"/>
              </a:rPr>
              <a:t>4. PLO Breakdown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42788" y="4118294"/>
            <a:ext cx="14676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ngsana New" panose="02020603050405020304" pitchFamily="18" charset="-34"/>
              </a:rPr>
              <a:t>5. Curriculum Mapping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42788" y="5543728"/>
            <a:ext cx="15438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ngsana New" panose="02020603050405020304" pitchFamily="18" charset="-34"/>
              </a:rPr>
              <a:t>6. Constructive Alignment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6600" y="4114800"/>
            <a:ext cx="14676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ngsana New" panose="02020603050405020304" pitchFamily="18" charset="-34"/>
              </a:rPr>
              <a:t>7. Outcome Verification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514600" y="3886200"/>
            <a:ext cx="0" cy="25146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10000" y="3886200"/>
            <a:ext cx="0" cy="25146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497068" y="3780830"/>
            <a:ext cx="0" cy="25146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970776" y="3891713"/>
            <a:ext cx="0" cy="25146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244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2221188"/>
              </p:ext>
            </p:extLst>
          </p:nvPr>
        </p:nvGraphicFramePr>
        <p:xfrm>
          <a:off x="0" y="-152398"/>
          <a:ext cx="9144001" cy="701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76">
                  <a:extLst>
                    <a:ext uri="{9D8B030D-6E8A-4147-A177-3AD203B41FA5}">
                      <a16:colId xmlns:a16="http://schemas.microsoft.com/office/drawing/2014/main" val="1497109094"/>
                    </a:ext>
                  </a:extLst>
                </a:gridCol>
                <a:gridCol w="2986215">
                  <a:extLst>
                    <a:ext uri="{9D8B030D-6E8A-4147-A177-3AD203B41FA5}">
                      <a16:colId xmlns:a16="http://schemas.microsoft.com/office/drawing/2014/main" val="3350875103"/>
                    </a:ext>
                  </a:extLst>
                </a:gridCol>
                <a:gridCol w="5387256">
                  <a:extLst>
                    <a:ext uri="{9D8B030D-6E8A-4147-A177-3AD203B41FA5}">
                      <a16:colId xmlns:a16="http://schemas.microsoft.com/office/drawing/2014/main" val="282119252"/>
                    </a:ext>
                  </a:extLst>
                </a:gridCol>
                <a:gridCol w="93254">
                  <a:extLst>
                    <a:ext uri="{9D8B030D-6E8A-4147-A177-3AD203B41FA5}">
                      <a16:colId xmlns:a16="http://schemas.microsoft.com/office/drawing/2014/main" val="1766038912"/>
                    </a:ext>
                  </a:extLst>
                </a:gridCol>
              </a:tblGrid>
              <a:tr h="28041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Criteria</a:t>
                      </a: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934166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3670" algn="ctr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	C.1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ผลและกระบวนการรับสมัครและคัดเลือกผู้เรียน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896946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C.1.1</a:t>
                      </a:r>
                      <a:endParaRPr lang="en-US" sz="24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ข้อมูล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ที่เกี่ยวข้องในการกำหนด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คุณสมบัติ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และ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จำนวน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รับที่เหมาะสม</a:t>
                      </a:r>
                      <a:endParaRPr lang="en-US" sz="24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02870910"/>
                  </a:ext>
                </a:extLst>
              </a:tr>
              <a:tr h="8412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C.1.2</a:t>
                      </a:r>
                      <a:endParaRPr lang="en-US" sz="24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กำกับติดตามและประเมินผล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การรับสมัครและคัดเลือกผู้เรียน และใช้ผลการ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ประเมิน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ในการ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ปรับปรุง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เพื่อให้ได้ผู้เรียนที่มี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คุณสมบัติ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และ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จำนวน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ตามต้องการ</a:t>
                      </a:r>
                      <a:endParaRPr lang="en-US" sz="24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4366839"/>
                  </a:ext>
                </a:extLst>
              </a:tr>
              <a:tr h="8412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C.2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ผลและกระบวนการจัดการศึกษาของแต่ละ</a:t>
                      </a:r>
                      <a:r>
                        <a:rPr lang="th-TH" sz="2400" b="1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หลักสูตร</a:t>
                      </a: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ต่อผลการเรียนรู้ </a:t>
                      </a:r>
                      <a:r>
                        <a:rPr lang="en-US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(Learning Outcomes) </a:t>
                      </a: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และความต้องการจำเป็นของผู้มีส่วนได้ส่วนเสีย</a:t>
                      </a:r>
                      <a:endParaRPr lang="en-US" sz="2400" b="1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630592"/>
                  </a:ext>
                </a:extLst>
              </a:tr>
              <a:tr h="8412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C.2.1</a:t>
                      </a:r>
                      <a:endParaRPr lang="en-US" sz="24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กำกับติดตามและประเมินผล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การจัดการศึกษาของแต่ละหลักสูตรให้บรรลุ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คุณลักษณะพึงประสงค์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ของบัณฑิต และ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ผลการเรียนรู้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1366763"/>
                  </a:ext>
                </a:extLst>
              </a:tr>
              <a:tr h="8412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C.2.2</a:t>
                      </a:r>
                      <a:endParaRPr lang="en-US" sz="24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กำกับติดตามและประเมินผล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การจัดการศึกษาของแต่ละหลักสูตร ให้ตอบสนอง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ความต้องการและจำเป็นของผู้มีส่วนได้ส่วนเสีย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32254347"/>
                  </a:ext>
                </a:extLst>
              </a:tr>
              <a:tr h="12618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C.2.3</a:t>
                      </a:r>
                      <a:endParaRPr lang="en-US" sz="24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</a:t>
                      </a:r>
                      <a:r>
                        <a:rPr lang="th-TH" sz="2400" b="1" dirty="0">
                          <a:solidFill>
                            <a:srgbClr val="0070C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การกำกับดูแล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กระบวนการวัด และประเมินผลผู้เรียน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ให้สอดคล้องกับผล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การเรียนรู้คาดหวัง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หรือคุณสมบัติที่พึงประสงค์ของผู้เรียน เพื่อทำให้มั่นใจว่ากระบวนการวัดและผลจากการประเมินผู้เรียนนั้นมี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ความถูกต้อง เชื่อถือได้และเป็นธรรม 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en-US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ensure validity, reliability and fairness)</a:t>
                      </a:r>
                    </a:p>
                  </a:txBody>
                  <a:tcPr marL="55420" marR="5542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160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73891560"/>
                  </a:ext>
                </a:extLst>
              </a:tr>
              <a:tr h="12618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C.2.4</a:t>
                      </a:r>
                      <a:endParaRPr lang="en-US" sz="24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กำกับติดตามและประเมินผล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ของกระบวนการสนับสนุนการเรียนรู้ของนักศึกษา งานให้คำแนะนำและบริการนักศึกษา (</a:t>
                      </a:r>
                      <a:r>
                        <a:rPr lang="en-US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student supports / services / advices) </a:t>
                      </a:r>
                      <a:r>
                        <a:rPr lang="th-TH" sz="24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เพื่อให้นักศึกษามี</a:t>
                      </a:r>
                      <a:r>
                        <a:rPr lang="th-TH" sz="24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คุณสมบัติที่พึงประสงค์ตามผลการเรียนรู้และศักยภาพทางอาชีพ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55420" marR="55420" marT="0" marB="0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6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1600" dirty="0">
                        <a:solidFill>
                          <a:srgbClr val="00000A"/>
                        </a:solidFill>
                        <a:effectLst/>
                        <a:latin typeface="Angsana New" panose="02020603050405020304" pitchFamily="18" charset="-34"/>
                        <a:ea typeface="SimSun" panose="02010600030101010101" pitchFamily="2" charset="-122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4026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189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AD</a:t>
            </a:r>
            <a:r>
              <a:rPr lang="en-US" sz="96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r>
              <a:rPr lang="en-US" sz="48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pproach</a:t>
            </a:r>
            <a:r>
              <a:rPr lang="en-US" sz="36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th-TH" sz="36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แนวทาง) </a:t>
            </a:r>
            <a:r>
              <a:rPr lang="th-TH" sz="36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endParaRPr lang="en-US" sz="3600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32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เป็นระบบ </a:t>
            </a:r>
            <a:r>
              <a:rPr lang="th-TH" sz="32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มีขั้นตอน </a:t>
            </a:r>
          </a:p>
          <a:p>
            <a:pPr marL="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ผู้รับผิดชอบชัดเจน </a:t>
            </a:r>
          </a:p>
          <a:p>
            <a:pPr marL="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ทำซ้ำได้ และมีตัวชี้วัด 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32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มีประสิทธิผล </a:t>
            </a:r>
            <a:r>
              <a:rPr lang="th-TH" sz="32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ผลลัพธ์ได้</a:t>
            </a:r>
          </a:p>
          <a:p>
            <a:pPr marL="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ตามเป้าหมาย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1536"/>
            <a:ext cx="4038600" cy="4525963"/>
          </a:xfrm>
        </p:spPr>
        <p:txBody>
          <a:bodyPr/>
          <a:lstStyle/>
          <a:p>
            <a:r>
              <a:rPr lang="en-US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</a:t>
            </a:r>
            <a:r>
              <a:rPr lang="en-US" sz="48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eployment</a:t>
            </a:r>
            <a:r>
              <a:rPr lang="en-US" sz="36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th-TH" sz="36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การนำไปปฏิบัติ) :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การนำแนวทางไปปฏิบัติอย่างทั่วถึงและจริงจัง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75040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AD</a:t>
            </a:r>
            <a:r>
              <a:rPr lang="en-US" sz="96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</a:t>
            </a:r>
            <a:r>
              <a:rPr lang="en-US" sz="48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earning </a:t>
            </a:r>
            <a:r>
              <a:rPr lang="en-US" sz="36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6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การเรียนรู้)</a:t>
            </a:r>
            <a:r>
              <a:rPr lang="th-TH" sz="48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</a:t>
            </a:r>
            <a:r>
              <a:rPr lang="th-TH" sz="4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การประเมินกระบวนการ</a:t>
            </a:r>
          </a:p>
          <a:p>
            <a:pPr marL="0" indent="0">
              <a:buNone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อย่างเป็นระบบ </a:t>
            </a:r>
          </a:p>
          <a:p>
            <a:pPr marL="0" indent="0">
              <a:buNone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การปรับปรุง และ</a:t>
            </a:r>
          </a:p>
          <a:p>
            <a:pPr marL="0" indent="0">
              <a:buNone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นวัตกรรมกระบวนการและ</a:t>
            </a:r>
          </a:p>
          <a:p>
            <a:pPr marL="0" indent="0">
              <a:buNone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แลกเปลี่ยนเรียนรู้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1536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48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ntegration</a:t>
            </a:r>
            <a:r>
              <a:rPr lang="en-US" sz="32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200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การบูรณาการ):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ความสอดคล้องกับ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ความต้องการขององค์กร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pPr marL="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ความสอดคล้องและกลมกลืนกับ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แผนงาน กระบวนการ และผลลัพธ์</a:t>
            </a:r>
            <a:endParaRPr lang="en-US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5550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r>
              <a:rPr lang="en-US" sz="60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DLI</a:t>
            </a:r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524000"/>
            <a:ext cx="7848600" cy="5391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lvl="0" algn="ctr">
              <a:lnSpc>
                <a:spcPts val="4800"/>
              </a:lnSpc>
              <a:spcBef>
                <a:spcPts val="55"/>
              </a:spcBef>
              <a:tabLst>
                <a:tab pos="1746885" algn="l"/>
                <a:tab pos="4266565" algn="l"/>
              </a:tabLst>
            </a:pPr>
            <a:r>
              <a:rPr lang="en-US" sz="4800" b="1" spc="-25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Approac</a:t>
            </a:r>
            <a:r>
              <a:rPr lang="en-US" sz="4800" b="1" spc="-2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</a:t>
            </a:r>
            <a:r>
              <a:rPr lang="en-US" sz="4800" b="1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อง</a:t>
            </a:r>
            <a:r>
              <a:rPr lang="th-TH" sz="4800" b="1" spc="-23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</a:t>
            </a:r>
            <a:r>
              <a:rPr lang="th-TH" sz="4800" b="1" spc="16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์</a:t>
            </a:r>
            <a:r>
              <a:rPr lang="th-TH" sz="4800" b="1" spc="-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กรใ</a:t>
            </a:r>
            <a:r>
              <a:rPr lang="th-TH" sz="4800" b="1" spc="-229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</a:t>
            </a:r>
            <a:r>
              <a:rPr lang="th-TH" sz="4800" b="1" spc="17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้</a:t>
            </a:r>
            <a:r>
              <a:rPr lang="th-TH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</a:t>
            </a:r>
            <a:r>
              <a:rPr lang="th-TH" sz="4800" b="1" spc="-3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ธี</a:t>
            </a:r>
            <a:r>
              <a:rPr lang="th-TH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</a:t>
            </a:r>
            <a:r>
              <a:rPr lang="th-TH" sz="4800" b="1" spc="-467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</a:t>
            </a:r>
            <a:r>
              <a:rPr lang="th-TH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800" b="1" spc="-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methods)</a:t>
            </a:r>
            <a:r>
              <a:rPr lang="en-US" sz="4800" b="1" spc="18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br>
              <a:rPr lang="th-TH" sz="4800" b="1" spc="18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4800" b="1" spc="-17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</a:t>
            </a:r>
            <a:r>
              <a:rPr lang="th-TH" sz="4800" b="1" spc="10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ี่</a:t>
            </a:r>
            <a:r>
              <a:rPr lang="th-TH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</a:t>
            </a:r>
            <a:r>
              <a:rPr lang="th-TH" sz="4800" b="1" spc="-57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</a:t>
            </a:r>
            <a:r>
              <a:rPr lang="th-TH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็</a:t>
            </a:r>
            <a:r>
              <a:rPr lang="th-TH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 ระบบ</a:t>
            </a:r>
            <a:r>
              <a:rPr lang="th-TH" sz="4800" b="1" spc="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800" b="1" spc="-20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systemati</a:t>
            </a:r>
            <a:r>
              <a:rPr lang="en-US" sz="4800" b="1" spc="-15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en-US" sz="4800" b="1" spc="15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(order</a:t>
            </a:r>
            <a:r>
              <a:rPr lang="en-US" sz="4800" b="1" spc="-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</a:t>
            </a:r>
            <a:r>
              <a:rPr lang="en-US" sz="4800" b="1" spc="-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d,</a:t>
            </a:r>
            <a:r>
              <a:rPr lang="en-US" sz="4800" b="1" spc="-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en-US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epeatable</a:t>
            </a:r>
            <a:r>
              <a:rPr lang="en-US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,</a:t>
            </a:r>
            <a:r>
              <a:rPr lang="en-US" sz="4800" b="1" spc="2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spc="-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use</a:t>
            </a:r>
            <a:r>
              <a:rPr lang="en-US" sz="4800" b="1" spc="-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spc="-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of</a:t>
            </a:r>
            <a:r>
              <a:rPr lang="en-US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data</a:t>
            </a:r>
            <a:r>
              <a:rPr lang="en-US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&amp;</a:t>
            </a:r>
            <a:r>
              <a:rPr lang="en-US" sz="4800" b="1" spc="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informat</a:t>
            </a:r>
            <a:r>
              <a:rPr lang="en-US" sz="4800" b="1" spc="-2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4800" b="1" spc="-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on)</a:t>
            </a:r>
            <a:r>
              <a:rPr lang="en-US" sz="4800" b="1" spc="5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เหมาะสม</a:t>
            </a:r>
            <a:r>
              <a:rPr lang="th-TH" sz="4800" b="1" spc="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appropriate)</a:t>
            </a:r>
            <a:r>
              <a:rPr lang="en-US" sz="4800" b="1" spc="5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spc="-3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</a:t>
            </a:r>
            <a:r>
              <a:rPr lang="th-TH" sz="4800" b="1" spc="-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ประสิทธิผ</a:t>
            </a:r>
            <a:r>
              <a:rPr lang="th-TH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</a:t>
            </a:r>
            <a:r>
              <a:rPr lang="th-TH" sz="4800" b="1" spc="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800" b="1" spc="-20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effectivenes</a:t>
            </a:r>
            <a:r>
              <a:rPr lang="en-US" sz="4800" b="1" spc="-15" dirty="0">
                <a:solidFill>
                  <a:srgbClr val="6F2F9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</a:t>
            </a:r>
            <a:r>
              <a:rPr lang="en-US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sz="4800" b="1" spc="2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spc="-1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</a:t>
            </a:r>
            <a:r>
              <a:rPr lang="th-TH" sz="4800" b="1" spc="-56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</a:t>
            </a:r>
            <a:r>
              <a:rPr lang="th-TH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็</a:t>
            </a:r>
            <a:r>
              <a:rPr lang="th-TH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นกระบวนการ</a:t>
            </a:r>
            <a:r>
              <a:rPr lang="th-TH" sz="4800" b="1" spc="-2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</a:t>
            </a:r>
            <a:r>
              <a:rPr lang="th-TH" sz="4800" b="1" spc="-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ำ</a:t>
            </a:r>
            <a:r>
              <a:rPr lang="th-TH" sz="4800" b="1" spc="-3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คั</a:t>
            </a:r>
            <a:r>
              <a:rPr lang="th-TH" sz="4800" b="1" spc="-254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ญ</a:t>
            </a:r>
            <a:r>
              <a:rPr lang="th-TH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 </a:t>
            </a:r>
            <a:br>
              <a:rPr lang="th-TH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4800" b="1" spc="-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800" b="1" spc="-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ke</a:t>
            </a:r>
            <a:r>
              <a:rPr lang="en-US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y </a:t>
            </a:r>
            <a:r>
              <a:rPr lang="en-US" sz="4800" b="1" spc="-1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org</a:t>
            </a:r>
            <a:r>
              <a:rPr lang="en-US" sz="4800" b="1" spc="-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anizationa</a:t>
            </a:r>
            <a:r>
              <a:rPr lang="en-US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</a:t>
            </a:r>
            <a:r>
              <a:rPr lang="en-US" sz="4800" b="1" spc="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process)</a:t>
            </a:r>
            <a:r>
              <a:rPr lang="en-US" sz="4800" b="1" spc="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br>
              <a:rPr lang="th-TH" sz="4800" b="1" spc="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และไ</a:t>
            </a:r>
            <a:r>
              <a:rPr lang="th-TH" sz="4800" b="1" spc="-2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</a:t>
            </a:r>
            <a:r>
              <a:rPr lang="th-TH" sz="4800" b="1" spc="16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่</a:t>
            </a:r>
            <a:r>
              <a:rPr lang="th-TH" sz="4800" b="1" spc="-4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</a:t>
            </a:r>
            <a:r>
              <a:rPr lang="th-TH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ี</a:t>
            </a:r>
            <a:r>
              <a:rPr lang="th-TH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ช่องโห</a:t>
            </a:r>
            <a:r>
              <a:rPr lang="th-TH" sz="4800" b="1" spc="-225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</a:t>
            </a:r>
            <a:r>
              <a:rPr lang="th-TH" sz="4800" b="1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่</a:t>
            </a:r>
            <a:r>
              <a:rPr lang="th-TH" sz="4800" b="1" spc="18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800" b="1" spc="-20" dirty="0">
                <a:solidFill>
                  <a:srgbClr val="1F487C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GAP)</a:t>
            </a:r>
            <a:endParaRPr lang="en-US" sz="4800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R="414655" lvl="0" algn="ctr">
              <a:spcBef>
                <a:spcPts val="960"/>
              </a:spcBef>
            </a:pPr>
            <a:r>
              <a:rPr lang="en-US" sz="4800" b="1" spc="-5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(effec</a:t>
            </a:r>
            <a:r>
              <a:rPr lang="en-US" sz="4800" b="1" spc="-15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</a:t>
            </a:r>
            <a:r>
              <a:rPr lang="en-US" sz="4800" b="1" spc="-5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iv</a:t>
            </a:r>
            <a:r>
              <a:rPr lang="en-US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</a:t>
            </a:r>
            <a:r>
              <a:rPr lang="en-US" sz="4800" b="1" spc="35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800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+</a:t>
            </a:r>
            <a:r>
              <a:rPr lang="en-US" sz="4800" b="1" spc="-5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systema</a:t>
            </a:r>
            <a:r>
              <a:rPr lang="en-US" sz="4800" b="1" spc="-15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</a:t>
            </a:r>
            <a:r>
              <a:rPr lang="en-US" sz="4800" b="1" spc="-5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ic)</a:t>
            </a:r>
            <a:endParaRPr lang="en-US" sz="48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620893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8.0&quot;&gt;&lt;object type=&quot;1&quot; unique_id=&quot;10001&quot;&gt;&lt;object type=&quot;2&quot; unique_id=&quot;32252&quot;&gt;&lt;object type=&quot;3&quot; unique_id=&quot;32253&quot;&gt;&lt;property id=&quot;20148&quot; value=&quot;5&quot;/&gt;&lt;property id=&quot;20300&quot; value=&quot;Slide 1&quot;/&gt;&lt;property id=&quot;20307&quot; value=&quot;256&quot;/&gt;&lt;/object&gt;&lt;object type=&quot;3&quot; unique_id=&quot;32267&quot;&gt;&lt;property id=&quot;20148&quot; value=&quot;5&quot;/&gt;&lt;property id=&quot;20300&quot; value=&quot;Slide 2&quot;/&gt;&lt;property id=&quot;20307&quot; value=&quot;258&quot;/&gt;&lt;/object&gt;&lt;/object&gt;&lt;object type=&quot;8&quot; unique_id=&quot;3225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1150</Words>
  <Application>Microsoft Office PowerPoint</Application>
  <PresentationFormat>นำเสนอทางหน้าจอ (4:3)</PresentationFormat>
  <Paragraphs>153</Paragraphs>
  <Slides>19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19</vt:i4>
      </vt:variant>
    </vt:vector>
  </HeadingPairs>
  <TitlesOfParts>
    <vt:vector size="23" baseType="lpstr">
      <vt:lpstr>Angsana New</vt:lpstr>
      <vt:lpstr>Arial</vt:lpstr>
      <vt:lpstr>Wingdings</vt:lpstr>
      <vt:lpstr>Office Theme</vt:lpstr>
      <vt:lpstr>AUN-QA Version 4.0 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ADLI</vt:lpstr>
      <vt:lpstr>ADLI</vt:lpstr>
      <vt:lpstr>ADLI</vt:lpstr>
      <vt:lpstr>การเขียนในส่วนของ Approach </vt:lpstr>
      <vt:lpstr>งานนำเสนอ PowerPoint</vt:lpstr>
      <vt:lpstr>งานนำเสนอ PowerPoint</vt:lpstr>
      <vt:lpstr>ADLI</vt:lpstr>
      <vt:lpstr>การเขียนในส่วนของ Deploy </vt:lpstr>
      <vt:lpstr>ADLI</vt:lpstr>
      <vt:lpstr>การเขียนในส่วนของ Learning </vt:lpstr>
      <vt:lpstr>ADLI</vt:lpstr>
      <vt:lpstr>การเขียนในส่วนของ Integration </vt:lpstr>
      <vt:lpstr>สรุป การเขียนรายงานในส่วน Process ที่ดีต้องแสดงให้เห็นว่า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 Aminul Islam</dc:creator>
  <cp:lastModifiedBy>จุดารัตน์ ชิดทอง</cp:lastModifiedBy>
  <cp:revision>132</cp:revision>
  <dcterms:created xsi:type="dcterms:W3CDTF">2013-01-06T22:45:06Z</dcterms:created>
  <dcterms:modified xsi:type="dcterms:W3CDTF">2020-11-05T04:52:23Z</dcterms:modified>
</cp:coreProperties>
</file>