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780" r:id="rId4"/>
    <p:sldId id="258" r:id="rId5"/>
    <p:sldId id="260" r:id="rId6"/>
    <p:sldId id="781" r:id="rId7"/>
    <p:sldId id="777" r:id="rId8"/>
    <p:sldId id="778" r:id="rId9"/>
    <p:sldId id="774" r:id="rId10"/>
    <p:sldId id="779" r:id="rId11"/>
    <p:sldId id="784" r:id="rId12"/>
    <p:sldId id="773" r:id="rId13"/>
    <p:sldId id="768" r:id="rId14"/>
    <p:sldId id="769" r:id="rId15"/>
    <p:sldId id="770" r:id="rId16"/>
    <p:sldId id="771" r:id="rId17"/>
    <p:sldId id="772" r:id="rId18"/>
    <p:sldId id="262" r:id="rId19"/>
    <p:sldId id="761" r:id="rId20"/>
    <p:sldId id="762" r:id="rId21"/>
    <p:sldId id="763" r:id="rId22"/>
    <p:sldId id="764" r:id="rId23"/>
    <p:sldId id="765" r:id="rId24"/>
    <p:sldId id="766" r:id="rId25"/>
    <p:sldId id="757" r:id="rId26"/>
    <p:sldId id="759" r:id="rId27"/>
    <p:sldId id="760" r:id="rId28"/>
    <p:sldId id="775" r:id="rId29"/>
    <p:sldId id="776" r:id="rId30"/>
    <p:sldId id="754" r:id="rId31"/>
    <p:sldId id="270" r:id="rId32"/>
    <p:sldId id="727" r:id="rId33"/>
    <p:sldId id="272" r:id="rId34"/>
    <p:sldId id="271" r:id="rId35"/>
    <p:sldId id="273" r:id="rId36"/>
    <p:sldId id="274" r:id="rId37"/>
    <p:sldId id="736" r:id="rId38"/>
    <p:sldId id="275" r:id="rId39"/>
    <p:sldId id="276" r:id="rId40"/>
    <p:sldId id="782" r:id="rId41"/>
    <p:sldId id="728" r:id="rId42"/>
    <p:sldId id="730" r:id="rId43"/>
    <p:sldId id="731" r:id="rId44"/>
    <p:sldId id="732" r:id="rId45"/>
    <p:sldId id="733" r:id="rId46"/>
    <p:sldId id="734" r:id="rId47"/>
    <p:sldId id="735" r:id="rId48"/>
    <p:sldId id="783" r:id="rId49"/>
    <p:sldId id="729" r:id="rId50"/>
    <p:sldId id="738" r:id="rId51"/>
    <p:sldId id="739" r:id="rId52"/>
    <p:sldId id="740" r:id="rId53"/>
    <p:sldId id="788" r:id="rId54"/>
    <p:sldId id="789" r:id="rId55"/>
    <p:sldId id="790" r:id="rId56"/>
    <p:sldId id="741" r:id="rId57"/>
    <p:sldId id="785" r:id="rId58"/>
    <p:sldId id="786" r:id="rId59"/>
    <p:sldId id="742" r:id="rId60"/>
    <p:sldId id="743" r:id="rId61"/>
    <p:sldId id="787" r:id="rId62"/>
    <p:sldId id="744" r:id="rId63"/>
    <p:sldId id="745" r:id="rId64"/>
    <p:sldId id="748" r:id="rId65"/>
    <p:sldId id="749" r:id="rId66"/>
    <p:sldId id="750" r:id="rId67"/>
    <p:sldId id="746" r:id="rId68"/>
    <p:sldId id="755" r:id="rId69"/>
    <p:sldId id="753" r:id="rId70"/>
    <p:sldId id="267" r:id="rId71"/>
  </p:sldIdLst>
  <p:sldSz cx="18288000" cy="10287000"/>
  <p:notesSz cx="6858000" cy="9144000"/>
  <p:embeddedFontLst>
    <p:embeddedFont>
      <p:font typeface="Angsana New" panose="02020603050405020304" pitchFamily="18" charset="-34"/>
      <p:regular r:id="rId73"/>
      <p:bold r:id="rId74"/>
      <p:italic r:id="rId75"/>
      <p:boldItalic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Cordia New" panose="020B0304020202020204" pitchFamily="34" charset="-34"/>
      <p:regular r:id="rId81"/>
      <p:bold r:id="rId82"/>
      <p:italic r:id="rId83"/>
      <p:boldItalic r:id="rId84"/>
    </p:embeddedFont>
    <p:embeddedFont>
      <p:font typeface="Montserrat Classic Bold" panose="020B0604020202020204" charset="0"/>
      <p:regular r:id="rId85"/>
    </p:embeddedFont>
    <p:embeddedFont>
      <p:font typeface="Wingdings 2" panose="05020102010507070707" pitchFamily="18" charset="2"/>
      <p:regular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A47"/>
    <a:srgbClr val="80D12A"/>
    <a:srgbClr val="4DBF38"/>
    <a:srgbClr val="000000"/>
    <a:srgbClr val="FCD5B5"/>
    <a:srgbClr val="DDD9C4"/>
    <a:srgbClr val="66A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8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2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10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FB6F2-944B-4044-BA60-E4160414DF5A}" type="datetimeFigureOut">
              <a:rPr lang="th-TH" smtClean="0"/>
              <a:t>05/03/67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0F521-0938-44DE-9D53-C78A1555A1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913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0F521-0938-44DE-9D53-C78A1555A1B6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60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100000">
            <a:off x="14292673" y="5499825"/>
            <a:ext cx="4879847" cy="7758941"/>
          </a:xfrm>
          <a:custGeom>
            <a:avLst/>
            <a:gdLst/>
            <a:ahLst/>
            <a:cxnLst/>
            <a:rect l="l" t="t" r="r" b="b"/>
            <a:pathLst>
              <a:path w="4879847" h="15755995">
                <a:moveTo>
                  <a:pt x="0" y="0"/>
                </a:moveTo>
                <a:lnTo>
                  <a:pt x="4879847" y="0"/>
                </a:lnTo>
                <a:lnTo>
                  <a:pt x="4879847" y="15755996"/>
                </a:lnTo>
                <a:lnTo>
                  <a:pt x="0" y="157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b="-5299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800000">
            <a:off x="8992690" y="1539949"/>
            <a:ext cx="9336114" cy="9336114"/>
          </a:xfrm>
          <a:custGeom>
            <a:avLst/>
            <a:gdLst/>
            <a:ahLst/>
            <a:cxnLst/>
            <a:rect l="l" t="t" r="r" b="b"/>
            <a:pathLst>
              <a:path w="9336114" h="9336114">
                <a:moveTo>
                  <a:pt x="0" y="0"/>
                </a:moveTo>
                <a:lnTo>
                  <a:pt x="9336113" y="0"/>
                </a:lnTo>
                <a:lnTo>
                  <a:pt x="9336113" y="9336114"/>
                </a:lnTo>
                <a:lnTo>
                  <a:pt x="0" y="9336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 rot="2700000">
            <a:off x="-6661" y="-2043263"/>
            <a:ext cx="2336254" cy="6049889"/>
          </a:xfrm>
          <a:custGeom>
            <a:avLst/>
            <a:gdLst/>
            <a:ahLst/>
            <a:cxnLst/>
            <a:rect l="l" t="t" r="r" b="b"/>
            <a:pathLst>
              <a:path w="2336254" h="7543272">
                <a:moveTo>
                  <a:pt x="0" y="0"/>
                </a:moveTo>
                <a:lnTo>
                  <a:pt x="2336254" y="0"/>
                </a:lnTo>
                <a:lnTo>
                  <a:pt x="2336254" y="7543273"/>
                </a:lnTo>
                <a:lnTo>
                  <a:pt x="0" y="754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b="-5299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5400000">
            <a:off x="-434583" y="-7892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972758" y="7454921"/>
            <a:ext cx="540836" cy="534936"/>
          </a:xfrm>
          <a:custGeom>
            <a:avLst/>
            <a:gdLst/>
            <a:ahLst/>
            <a:cxnLst/>
            <a:rect l="l" t="t" r="r" b="b"/>
            <a:pathLst>
              <a:path w="540836" h="534936">
                <a:moveTo>
                  <a:pt x="0" y="0"/>
                </a:moveTo>
                <a:lnTo>
                  <a:pt x="540836" y="0"/>
                </a:lnTo>
                <a:lnTo>
                  <a:pt x="540836" y="534936"/>
                </a:lnTo>
                <a:lnTo>
                  <a:pt x="0" y="5349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1C6682E-4346-B8A6-FB3A-1C16326365B4}"/>
              </a:ext>
            </a:extLst>
          </p:cNvPr>
          <p:cNvSpPr txBox="1">
            <a:spLocks/>
          </p:cNvSpPr>
          <p:nvPr/>
        </p:nvSpPr>
        <p:spPr>
          <a:xfrm>
            <a:off x="1500269" y="2297143"/>
            <a:ext cx="14568887" cy="250035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การบริหารจัดการความเสี่ยง</a:t>
            </a:r>
            <a:b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มหาวิทยาลัยแม่โจ้</a:t>
            </a:r>
            <a:br>
              <a:rPr lang="th-TH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en-US" sz="9600" b="1" dirty="0">
              <a:solidFill>
                <a:schemeClr val="tx1">
                  <a:lumMod val="95000"/>
                  <a:lumOff val="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B41EA59-EFFB-D1CD-1CC6-EDDEA26B55F3}"/>
              </a:ext>
            </a:extLst>
          </p:cNvPr>
          <p:cNvSpPr txBox="1">
            <a:spLocks/>
          </p:cNvSpPr>
          <p:nvPr/>
        </p:nvSpPr>
        <p:spPr>
          <a:xfrm>
            <a:off x="914400" y="9105900"/>
            <a:ext cx="7696200" cy="73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  มีนาคม  2567</a:t>
            </a:r>
          </a:p>
          <a:p>
            <a: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ห้องประชุม 304 คณะเศรษฐศาสตร์ มหาวิทยาลัยแม่โจ้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7A54AE-2B38-40BF-94E8-546402763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63"/>
            <a:ext cx="18287999" cy="102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11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7BCF60-E9E1-48F8-B5F3-B4E21554E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2" y="0"/>
            <a:ext cx="18294383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55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E3758871-B549-4AE1-83C7-B207096C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43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23CF53-5131-44D0-A8D5-E60418A15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469" y="13162"/>
            <a:ext cx="9131531" cy="10287000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9F7C62F-D5C2-4FA4-AB22-26D071BD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08"/>
            <a:ext cx="914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939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C5C62F15-07E7-4CCE-A4F4-318B3D2A3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F92A4D04-B452-4C72-83C1-E22B2F04A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914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674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07FE6411-1984-4056-AC6B-63019510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17CF3285-06BD-40A7-81EE-615B8037F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914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475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116BCB8A-006C-469A-8331-19878E7F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22" y="-9005"/>
            <a:ext cx="940862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">
            <a:extLst>
              <a:ext uri="{FF2B5EF4-FFF2-40B4-BE49-F238E27FC236}">
                <a16:creationId xmlns:a16="http://schemas.microsoft.com/office/drawing/2014/main" id="{07D81EC8-B908-4608-8036-098D575B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-9005"/>
            <a:ext cx="8915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457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88821B65-FD39-4923-BC18-498D09146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">
            <a:extLst>
              <a:ext uri="{FF2B5EF4-FFF2-40B4-BE49-F238E27FC236}">
                <a16:creationId xmlns:a16="http://schemas.microsoft.com/office/drawing/2014/main" id="{62237D99-9884-4E99-A2F4-7A86041DB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8839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547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2280917" cy="10287000"/>
            <a:chOff x="0" y="0"/>
            <a:chExt cx="617987" cy="27871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7987" cy="2787141"/>
            </a:xfrm>
            <a:custGeom>
              <a:avLst/>
              <a:gdLst/>
              <a:ahLst/>
              <a:cxnLst/>
              <a:rect l="l" t="t" r="r" b="b"/>
              <a:pathLst>
                <a:path w="617987" h="2787141">
                  <a:moveTo>
                    <a:pt x="0" y="0"/>
                  </a:moveTo>
                  <a:lnTo>
                    <a:pt x="617987" y="0"/>
                  </a:lnTo>
                  <a:lnTo>
                    <a:pt x="617987" y="2787141"/>
                  </a:lnTo>
                  <a:lnTo>
                    <a:pt x="0" y="2787141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17987" cy="2834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62158" y="7412001"/>
            <a:ext cx="772673" cy="77267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w="38100" cap="sq">
              <a:solidFill>
                <a:srgbClr val="052A47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0458" y="935743"/>
            <a:ext cx="12248420" cy="8322557"/>
            <a:chOff x="0" y="0"/>
            <a:chExt cx="1023149" cy="6952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23149" cy="695210"/>
            </a:xfrm>
            <a:custGeom>
              <a:avLst/>
              <a:gdLst/>
              <a:ahLst/>
              <a:cxnLst/>
              <a:rect l="l" t="t" r="r" b="b"/>
              <a:pathLst>
                <a:path w="1023149" h="695210">
                  <a:moveTo>
                    <a:pt x="819949" y="0"/>
                  </a:moveTo>
                  <a:lnTo>
                    <a:pt x="0" y="0"/>
                  </a:lnTo>
                  <a:lnTo>
                    <a:pt x="0" y="695210"/>
                  </a:lnTo>
                  <a:lnTo>
                    <a:pt x="819949" y="695210"/>
                  </a:lnTo>
                  <a:lnTo>
                    <a:pt x="1023149" y="347605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08849" cy="742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431651-8728-7E63-6E15-29B66F4AAA22}"/>
              </a:ext>
            </a:extLst>
          </p:cNvPr>
          <p:cNvGrpSpPr/>
          <p:nvPr/>
        </p:nvGrpSpPr>
        <p:grpSpPr>
          <a:xfrm>
            <a:off x="0" y="4218583"/>
            <a:ext cx="3467870" cy="1788951"/>
            <a:chOff x="-218831" y="3392110"/>
            <a:chExt cx="3467870" cy="1788951"/>
          </a:xfrm>
        </p:grpSpPr>
        <p:grpSp>
          <p:nvGrpSpPr>
            <p:cNvPr id="14" name="Group 14"/>
            <p:cNvGrpSpPr/>
            <p:nvPr/>
          </p:nvGrpSpPr>
          <p:grpSpPr>
            <a:xfrm>
              <a:off x="2807149" y="3392110"/>
              <a:ext cx="441890" cy="1367718"/>
              <a:chOff x="0" y="0"/>
              <a:chExt cx="847440" cy="262296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47471" cy="2622931"/>
              </a:xfrm>
              <a:custGeom>
                <a:avLst/>
                <a:gdLst/>
                <a:ahLst/>
                <a:cxnLst/>
                <a:rect l="l" t="t" r="r" b="b"/>
                <a:pathLst>
                  <a:path w="847471" h="2622931">
                    <a:moveTo>
                      <a:pt x="243205" y="2622931"/>
                    </a:moveTo>
                    <a:lnTo>
                      <a:pt x="0" y="2622931"/>
                    </a:lnTo>
                    <a:lnTo>
                      <a:pt x="596646" y="1315339"/>
                    </a:lnTo>
                    <a:lnTo>
                      <a:pt x="0" y="0"/>
                    </a:lnTo>
                    <a:lnTo>
                      <a:pt x="243205" y="0"/>
                    </a:lnTo>
                    <a:lnTo>
                      <a:pt x="847471" y="1315339"/>
                    </a:lnTo>
                    <a:lnTo>
                      <a:pt x="243205" y="2622931"/>
                    </a:lnTo>
                    <a:close/>
                  </a:path>
                </a:pathLst>
              </a:custGeom>
              <a:solidFill>
                <a:srgbClr val="80D12A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-218831" y="3392110"/>
              <a:ext cx="3241082" cy="1367718"/>
              <a:chOff x="0" y="0"/>
              <a:chExt cx="1838524" cy="77584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38524" cy="775847"/>
              </a:xfrm>
              <a:custGeom>
                <a:avLst/>
                <a:gdLst/>
                <a:ahLst/>
                <a:cxnLst/>
                <a:rect l="l" t="t" r="r" b="b"/>
                <a:pathLst>
                  <a:path w="1838524" h="775847">
                    <a:moveTo>
                      <a:pt x="1635324" y="0"/>
                    </a:moveTo>
                    <a:lnTo>
                      <a:pt x="0" y="0"/>
                    </a:lnTo>
                    <a:lnTo>
                      <a:pt x="0" y="775847"/>
                    </a:lnTo>
                    <a:lnTo>
                      <a:pt x="1635324" y="775847"/>
                    </a:lnTo>
                    <a:lnTo>
                      <a:pt x="1838524" y="387923"/>
                    </a:lnTo>
                    <a:lnTo>
                      <a:pt x="1635324" y="0"/>
                    </a:lnTo>
                    <a:close/>
                  </a:path>
                </a:pathLst>
              </a:custGeom>
              <a:solidFill>
                <a:srgbClr val="4DBF38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1724224" cy="823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40739" y="3392110"/>
              <a:ext cx="1872263" cy="178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619"/>
                </a:lnSpc>
                <a:spcBef>
                  <a:spcPct val="0"/>
                </a:spcBef>
              </a:pPr>
              <a:r>
                <a:rPr lang="en-US" sz="15000" b="1" spc="405" dirty="0">
                  <a:solidFill>
                    <a:srgbClr val="FFFFFF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02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8B70BAC-2296-2094-5BC3-935F596E28AC}"/>
              </a:ext>
            </a:extLst>
          </p:cNvPr>
          <p:cNvSpPr/>
          <p:nvPr/>
        </p:nvSpPr>
        <p:spPr>
          <a:xfrm>
            <a:off x="4180044" y="5298802"/>
            <a:ext cx="8142936" cy="1467292"/>
          </a:xfrm>
          <a:prstGeom prst="roundRect">
            <a:avLst/>
          </a:prstGeom>
          <a:noFill/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8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การบริหารจัดการความเสี่ยง การควบคุมภายใน และตรวจสอบภายใน</a:t>
            </a:r>
            <a:endParaRPr lang="en-US" sz="80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8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A675ED3-E84A-E6C1-AC52-D2AB879500F4}"/>
              </a:ext>
            </a:extLst>
          </p:cNvPr>
          <p:cNvSpPr/>
          <p:nvPr/>
        </p:nvSpPr>
        <p:spPr>
          <a:xfrm>
            <a:off x="4197361" y="5971873"/>
            <a:ext cx="6298081" cy="1467292"/>
          </a:xfrm>
          <a:prstGeom prst="roundRect">
            <a:avLst/>
          </a:prstGeom>
          <a:noFill/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318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2D557D-10CB-4F3D-A23A-FFBCAE875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6" y="0"/>
            <a:ext cx="18372666" cy="1033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66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231041">
            <a:off x="13934631" y="-2322878"/>
            <a:ext cx="3889773" cy="12559257"/>
          </a:xfrm>
          <a:custGeom>
            <a:avLst/>
            <a:gdLst/>
            <a:ahLst/>
            <a:cxnLst/>
            <a:rect l="l" t="t" r="r" b="b"/>
            <a:pathLst>
              <a:path w="3889773" h="12559257">
                <a:moveTo>
                  <a:pt x="0" y="0"/>
                </a:moveTo>
                <a:lnTo>
                  <a:pt x="3889773" y="0"/>
                </a:lnTo>
                <a:lnTo>
                  <a:pt x="3889773" y="12559257"/>
                </a:lnTo>
                <a:lnTo>
                  <a:pt x="0" y="1255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25794" t="-40822" b="-52994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 rot="-2468074">
            <a:off x="15123895" y="4882637"/>
            <a:ext cx="8739806" cy="5324588"/>
            <a:chOff x="0" y="0"/>
            <a:chExt cx="2301842" cy="14023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1842" cy="1402361"/>
            </a:xfrm>
            <a:custGeom>
              <a:avLst/>
              <a:gdLst/>
              <a:ahLst/>
              <a:cxnLst/>
              <a:rect l="l" t="t" r="r" b="b"/>
              <a:pathLst>
                <a:path w="2301842" h="1402361">
                  <a:moveTo>
                    <a:pt x="0" y="0"/>
                  </a:moveTo>
                  <a:lnTo>
                    <a:pt x="2301842" y="0"/>
                  </a:lnTo>
                  <a:lnTo>
                    <a:pt x="2301842" y="1402361"/>
                  </a:lnTo>
                  <a:lnTo>
                    <a:pt x="0" y="1402361"/>
                  </a:lnTo>
                  <a:close/>
                </a:path>
              </a:pathLst>
            </a:custGeom>
            <a:solidFill>
              <a:srgbClr val="052A47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01842" cy="14499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2468074">
            <a:off x="16638040" y="6369777"/>
            <a:ext cx="4609127" cy="4873542"/>
            <a:chOff x="0" y="0"/>
            <a:chExt cx="1213926" cy="12835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3926" cy="1283567"/>
            </a:xfrm>
            <a:custGeom>
              <a:avLst/>
              <a:gdLst/>
              <a:ahLst/>
              <a:cxnLst/>
              <a:rect l="l" t="t" r="r" b="b"/>
              <a:pathLst>
                <a:path w="1213926" h="1283567">
                  <a:moveTo>
                    <a:pt x="0" y="0"/>
                  </a:moveTo>
                  <a:lnTo>
                    <a:pt x="1213926" y="0"/>
                  </a:lnTo>
                  <a:lnTo>
                    <a:pt x="1213926" y="1283567"/>
                  </a:lnTo>
                  <a:lnTo>
                    <a:pt x="0" y="12835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80D12A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13926" cy="133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977613" y="0"/>
            <a:ext cx="7310387" cy="8224186"/>
            <a:chOff x="0" y="0"/>
            <a:chExt cx="5370413" cy="60417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5"/>
              <a:stretch>
                <a:fillRect l="-37040" r="-3704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-3688142" y="6845658"/>
            <a:ext cx="6882684" cy="6882684"/>
          </a:xfrm>
          <a:custGeom>
            <a:avLst/>
            <a:gdLst/>
            <a:ahLst/>
            <a:cxnLst/>
            <a:rect l="l" t="t" r="r" b="b"/>
            <a:pathLst>
              <a:path w="6882684" h="6882684">
                <a:moveTo>
                  <a:pt x="0" y="0"/>
                </a:moveTo>
                <a:lnTo>
                  <a:pt x="6882684" y="0"/>
                </a:lnTo>
                <a:lnTo>
                  <a:pt x="6882684" y="6882684"/>
                </a:lnTo>
                <a:lnTo>
                  <a:pt x="0" y="6882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h-TH"/>
          </a:p>
        </p:txBody>
      </p:sp>
      <p:sp>
        <p:nvSpPr>
          <p:cNvPr id="14" name="TextBox 14"/>
          <p:cNvSpPr txBox="1"/>
          <p:nvPr/>
        </p:nvSpPr>
        <p:spPr>
          <a:xfrm>
            <a:off x="1049484" y="976239"/>
            <a:ext cx="5503715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97"/>
              </a:lnSpc>
              <a:spcBef>
                <a:spcPct val="0"/>
              </a:spcBef>
            </a:pPr>
            <a:r>
              <a:rPr lang="en-US" sz="9600" u="none" strike="noStrike" spc="254" dirty="0">
                <a:solidFill>
                  <a:srgbClr val="2A2E3A"/>
                </a:solidFill>
                <a:latin typeface="Montserrat Classic Bold"/>
              </a:rPr>
              <a:t>Agenda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459E50-5BD7-482C-A46D-6FC4F7B4B2CB}"/>
              </a:ext>
            </a:extLst>
          </p:cNvPr>
          <p:cNvSpPr/>
          <p:nvPr/>
        </p:nvSpPr>
        <p:spPr>
          <a:xfrm>
            <a:off x="3313494" y="6743189"/>
            <a:ext cx="10288536" cy="1467292"/>
          </a:xfrm>
          <a:prstGeom prst="rect">
            <a:avLst/>
          </a:prstGeom>
          <a:noFill/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th-TH" sz="6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การบริหารจัดการความเสี่ยง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th-TH" sz="6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การบริหารจัดการความเสี่ยง การควบคุมภายในและตรวจสอบภายใน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th-TH" sz="6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แนวทางการดำเนินงานการบริหารจัดการความเสี่ยงมหาวิทยาลัยแม่โจ้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th-TH" sz="6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กระบวนการบริหารความเสี่ยง (8 ขั้นตอน) มหาวิทยาลัยแม่โจ้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th-TH" sz="6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การบริหารความเสี่ยงกับการประกันคุณภาพ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th-TH" sz="60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th-TH" sz="60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2057400" lvl="3" indent="-685800">
              <a:buFont typeface="Wingdings" panose="05000000000000000000" pitchFamily="2" charset="2"/>
              <a:buChar char="Ø"/>
            </a:pPr>
            <a:endParaRPr lang="en-US" sz="60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900FB-104F-48D6-B8B6-80F5ABF00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10287000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D36E4C5-CD11-4D29-A542-26D99F362315}"/>
              </a:ext>
            </a:extLst>
          </p:cNvPr>
          <p:cNvSpPr txBox="1">
            <a:spLocks/>
          </p:cNvSpPr>
          <p:nvPr/>
        </p:nvSpPr>
        <p:spPr>
          <a:xfrm>
            <a:off x="11125200" y="1028700"/>
            <a:ext cx="6400800" cy="75819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5400" b="1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คือสิ่งที่ยังไม่เกิดขึ้น ไม่แน่นอน เป็นเพียงการคาดการณ์ที่อาจจะเกิดขึ้นในอนาคต สามารถส่งผลได้ทั้งในเชิงบวกและเชิงลบต่อวัตถุประสงค์และเป้าหมายขององค์กร ดังนั้นองค์กรควรกำหนดมาตรการป้องกันโอกาสเกิดและลดผลกระทบ เพื่อควบคุม/จัดการกับความเสี่ยงให้อยู่ในระดับที่ยอมรับได้</a:t>
            </a:r>
            <a:endParaRPr lang="th-TH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87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elezo ya picha hayapo.">
            <a:extLst>
              <a:ext uri="{FF2B5EF4-FFF2-40B4-BE49-F238E27FC236}">
                <a16:creationId xmlns:a16="http://schemas.microsoft.com/office/drawing/2014/main" id="{D764053C-4983-4F8B-ACFA-916054D6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721F20F6-6B7E-450B-94B1-52361FAB3D5B}"/>
              </a:ext>
            </a:extLst>
          </p:cNvPr>
          <p:cNvSpPr txBox="1">
            <a:spLocks/>
          </p:cNvSpPr>
          <p:nvPr/>
        </p:nvSpPr>
        <p:spPr>
          <a:xfrm>
            <a:off x="11049000" y="1143000"/>
            <a:ext cx="6705600" cy="9144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54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คือสิ่งที่เกิดขึ้น รับรู้ และเห็นได้ชัดเจนแน่นอนตั้งแต่อดีต และยังคงเป็นอุปสรรคต่อการดำเนินงานในปัจจุบัน ส่งผลให้งานขาดประสิทธิภาพ เกิดความเสียหายหรือความสูญเสียแก่องค์กร จึงจำเป็นต้องมีมาตรการแก้ไขและปรับปรุง เพื่อควบคุม/จัดการกับปัญหาที่เกิดขึ้น</a:t>
            </a:r>
          </a:p>
          <a:p>
            <a:pPr marL="0" indent="0">
              <a:buFont typeface="Arial" pitchFamily="34" charset="0"/>
              <a:buNone/>
            </a:pPr>
            <a:endParaRPr lang="th-TH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44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elezo ya picha hayapo.">
            <a:extLst>
              <a:ext uri="{FF2B5EF4-FFF2-40B4-BE49-F238E27FC236}">
                <a16:creationId xmlns:a16="http://schemas.microsoft.com/office/drawing/2014/main" id="{F391B70C-27D3-4F41-AFDA-E4B75056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209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elezo ya picha hayapo.">
            <a:extLst>
              <a:ext uri="{FF2B5EF4-FFF2-40B4-BE49-F238E27FC236}">
                <a16:creationId xmlns:a16="http://schemas.microsoft.com/office/drawing/2014/main" id="{1AA5F602-71F5-425C-ABEA-EA40A75C9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263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elezo ya picha hayapo.">
            <a:extLst>
              <a:ext uri="{FF2B5EF4-FFF2-40B4-BE49-F238E27FC236}">
                <a16:creationId xmlns:a16="http://schemas.microsoft.com/office/drawing/2014/main" id="{FDAADB49-89AE-4333-9DD7-410F7B9F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78"/>
            <a:ext cx="18288000" cy="100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122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0B2BC-70EC-4AA7-A79E-D4ABE1D8B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85800"/>
            <a:ext cx="15728590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90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BD6B3F-3F56-4425-96E1-29D7A86BC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748" y="723900"/>
            <a:ext cx="15894451" cy="89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18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7B64E7-796B-438F-AF72-7DBD36A37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42" y="647700"/>
            <a:ext cx="16817657" cy="912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70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A6C41A-E276-4E95-B082-B665CB5FB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0"/>
            <a:ext cx="18272760" cy="10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24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E4AA6C-497E-4C71-BC86-8D8089C48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58" y="-3464"/>
            <a:ext cx="18433558" cy="102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02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46774-3BB2-A56C-FDF4-B9E9F47B5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2DEEA8-F13B-AE92-6563-8C4509352D30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F93FE26-4CEC-3843-24B1-82ADEF51D250}"/>
              </a:ext>
            </a:extLst>
          </p:cNvPr>
          <p:cNvGrpSpPr/>
          <p:nvPr/>
        </p:nvGrpSpPr>
        <p:grpSpPr>
          <a:xfrm>
            <a:off x="0" y="0"/>
            <a:ext cx="2280917" cy="10287000"/>
            <a:chOff x="0" y="0"/>
            <a:chExt cx="617987" cy="27871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84EBF60-F519-F420-AA4A-CE9898D8D784}"/>
                </a:ext>
              </a:extLst>
            </p:cNvPr>
            <p:cNvSpPr/>
            <p:nvPr/>
          </p:nvSpPr>
          <p:spPr>
            <a:xfrm>
              <a:off x="0" y="0"/>
              <a:ext cx="617987" cy="2787141"/>
            </a:xfrm>
            <a:custGeom>
              <a:avLst/>
              <a:gdLst/>
              <a:ahLst/>
              <a:cxnLst/>
              <a:rect l="l" t="t" r="r" b="b"/>
              <a:pathLst>
                <a:path w="617987" h="2787141">
                  <a:moveTo>
                    <a:pt x="0" y="0"/>
                  </a:moveTo>
                  <a:lnTo>
                    <a:pt x="617987" y="0"/>
                  </a:lnTo>
                  <a:lnTo>
                    <a:pt x="617987" y="2787141"/>
                  </a:lnTo>
                  <a:lnTo>
                    <a:pt x="0" y="2787141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4510804-9238-5EAB-106A-A2A18E74A86E}"/>
                </a:ext>
              </a:extLst>
            </p:cNvPr>
            <p:cNvSpPr txBox="1"/>
            <p:nvPr/>
          </p:nvSpPr>
          <p:spPr>
            <a:xfrm>
              <a:off x="0" y="-47625"/>
              <a:ext cx="617987" cy="2834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AD36200-AD4C-D025-7342-E9F9D1867D18}"/>
              </a:ext>
            </a:extLst>
          </p:cNvPr>
          <p:cNvGrpSpPr/>
          <p:nvPr/>
        </p:nvGrpSpPr>
        <p:grpSpPr>
          <a:xfrm>
            <a:off x="5362158" y="7412001"/>
            <a:ext cx="772673" cy="772673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DB45474-A13C-5522-FB7E-18AE8CE438B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w="38100" cap="sq">
              <a:solidFill>
                <a:srgbClr val="052A47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E693FF0-AA39-6928-C066-E3C8C9B60B2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2297F40-F037-2B46-BFD8-39E06888E0B8}"/>
              </a:ext>
            </a:extLst>
          </p:cNvPr>
          <p:cNvGrpSpPr/>
          <p:nvPr/>
        </p:nvGrpSpPr>
        <p:grpSpPr>
          <a:xfrm>
            <a:off x="1140458" y="935743"/>
            <a:ext cx="12248420" cy="8322557"/>
            <a:chOff x="0" y="0"/>
            <a:chExt cx="1023149" cy="6952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AF086D6-5BC3-0C4E-AE0F-D2670C2DD551}"/>
                </a:ext>
              </a:extLst>
            </p:cNvPr>
            <p:cNvSpPr/>
            <p:nvPr/>
          </p:nvSpPr>
          <p:spPr>
            <a:xfrm>
              <a:off x="0" y="0"/>
              <a:ext cx="1023149" cy="695210"/>
            </a:xfrm>
            <a:custGeom>
              <a:avLst/>
              <a:gdLst/>
              <a:ahLst/>
              <a:cxnLst/>
              <a:rect l="l" t="t" r="r" b="b"/>
              <a:pathLst>
                <a:path w="1023149" h="695210">
                  <a:moveTo>
                    <a:pt x="819949" y="0"/>
                  </a:moveTo>
                  <a:lnTo>
                    <a:pt x="0" y="0"/>
                  </a:lnTo>
                  <a:lnTo>
                    <a:pt x="0" y="695210"/>
                  </a:lnTo>
                  <a:lnTo>
                    <a:pt x="819949" y="695210"/>
                  </a:lnTo>
                  <a:lnTo>
                    <a:pt x="1023149" y="347605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2D4C9F9-D807-05B2-59B3-EA64B651EAC0}"/>
                </a:ext>
              </a:extLst>
            </p:cNvPr>
            <p:cNvSpPr txBox="1"/>
            <p:nvPr/>
          </p:nvSpPr>
          <p:spPr>
            <a:xfrm>
              <a:off x="0" y="-47625"/>
              <a:ext cx="908849" cy="742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D92EE2-CBB5-DA87-560F-3772311C0669}"/>
              </a:ext>
            </a:extLst>
          </p:cNvPr>
          <p:cNvGrpSpPr/>
          <p:nvPr/>
        </p:nvGrpSpPr>
        <p:grpSpPr>
          <a:xfrm>
            <a:off x="0" y="4037608"/>
            <a:ext cx="3467870" cy="1548693"/>
            <a:chOff x="-218831" y="3211135"/>
            <a:chExt cx="3467870" cy="1548693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5B191EBC-5F3D-E840-4DEA-C8F26A9991AC}"/>
                </a:ext>
              </a:extLst>
            </p:cNvPr>
            <p:cNvGrpSpPr/>
            <p:nvPr/>
          </p:nvGrpSpPr>
          <p:grpSpPr>
            <a:xfrm>
              <a:off x="2807149" y="3392110"/>
              <a:ext cx="441890" cy="1367718"/>
              <a:chOff x="0" y="0"/>
              <a:chExt cx="847440" cy="262296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4A848814-DD13-C966-2608-A0EBC6B6D9D1}"/>
                  </a:ext>
                </a:extLst>
              </p:cNvPr>
              <p:cNvSpPr/>
              <p:nvPr/>
            </p:nvSpPr>
            <p:spPr>
              <a:xfrm>
                <a:off x="0" y="0"/>
                <a:ext cx="847471" cy="2622931"/>
              </a:xfrm>
              <a:custGeom>
                <a:avLst/>
                <a:gdLst/>
                <a:ahLst/>
                <a:cxnLst/>
                <a:rect l="l" t="t" r="r" b="b"/>
                <a:pathLst>
                  <a:path w="847471" h="2622931">
                    <a:moveTo>
                      <a:pt x="243205" y="2622931"/>
                    </a:moveTo>
                    <a:lnTo>
                      <a:pt x="0" y="2622931"/>
                    </a:lnTo>
                    <a:lnTo>
                      <a:pt x="596646" y="1315339"/>
                    </a:lnTo>
                    <a:lnTo>
                      <a:pt x="0" y="0"/>
                    </a:lnTo>
                    <a:lnTo>
                      <a:pt x="243205" y="0"/>
                    </a:lnTo>
                    <a:lnTo>
                      <a:pt x="847471" y="1315339"/>
                    </a:lnTo>
                    <a:lnTo>
                      <a:pt x="243205" y="2622931"/>
                    </a:lnTo>
                    <a:close/>
                  </a:path>
                </a:pathLst>
              </a:custGeom>
              <a:solidFill>
                <a:srgbClr val="80D12A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05AA768D-C4F5-53FA-AC8C-5065E42274D5}"/>
                </a:ext>
              </a:extLst>
            </p:cNvPr>
            <p:cNvGrpSpPr/>
            <p:nvPr/>
          </p:nvGrpSpPr>
          <p:grpSpPr>
            <a:xfrm>
              <a:off x="-218831" y="3392110"/>
              <a:ext cx="3241082" cy="1367718"/>
              <a:chOff x="0" y="0"/>
              <a:chExt cx="1838524" cy="775847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BEDD9B11-EF16-D601-CA0F-EFC052CE7D3C}"/>
                  </a:ext>
                </a:extLst>
              </p:cNvPr>
              <p:cNvSpPr/>
              <p:nvPr/>
            </p:nvSpPr>
            <p:spPr>
              <a:xfrm>
                <a:off x="0" y="0"/>
                <a:ext cx="1838524" cy="775847"/>
              </a:xfrm>
              <a:custGeom>
                <a:avLst/>
                <a:gdLst/>
                <a:ahLst/>
                <a:cxnLst/>
                <a:rect l="l" t="t" r="r" b="b"/>
                <a:pathLst>
                  <a:path w="1838524" h="775847">
                    <a:moveTo>
                      <a:pt x="1635324" y="0"/>
                    </a:moveTo>
                    <a:lnTo>
                      <a:pt x="0" y="0"/>
                    </a:lnTo>
                    <a:lnTo>
                      <a:pt x="0" y="775847"/>
                    </a:lnTo>
                    <a:lnTo>
                      <a:pt x="1635324" y="775847"/>
                    </a:lnTo>
                    <a:lnTo>
                      <a:pt x="1838524" y="387923"/>
                    </a:lnTo>
                    <a:lnTo>
                      <a:pt x="1635324" y="0"/>
                    </a:lnTo>
                    <a:close/>
                  </a:path>
                </a:pathLst>
              </a:custGeom>
              <a:solidFill>
                <a:srgbClr val="4DBF38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F941B860-F6B0-E0E2-F13A-9F12D24D42F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24224" cy="823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A8C64A02-F26B-DDCA-7353-13475A155DAE}"/>
                </a:ext>
              </a:extLst>
            </p:cNvPr>
            <p:cNvSpPr txBox="1"/>
            <p:nvPr/>
          </p:nvSpPr>
          <p:spPr>
            <a:xfrm>
              <a:off x="709816" y="3211135"/>
              <a:ext cx="1872263" cy="1436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619"/>
                </a:lnSpc>
                <a:spcBef>
                  <a:spcPct val="0"/>
                </a:spcBef>
              </a:pPr>
              <a:r>
                <a:rPr lang="en-US" sz="9013" spc="405" dirty="0">
                  <a:solidFill>
                    <a:srgbClr val="FFFFFF"/>
                  </a:solidFill>
                  <a:latin typeface="Montserrat Classic Bold"/>
                </a:rPr>
                <a:t>01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FB8D80-B9D9-335A-0558-197D6F5B218B}"/>
              </a:ext>
            </a:extLst>
          </p:cNvPr>
          <p:cNvSpPr/>
          <p:nvPr/>
        </p:nvSpPr>
        <p:spPr>
          <a:xfrm>
            <a:off x="3294684" y="3752354"/>
            <a:ext cx="8042476" cy="2782292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7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การบริหารจัดการความเสี่ยง</a:t>
            </a:r>
          </a:p>
        </p:txBody>
      </p:sp>
    </p:spTree>
    <p:extLst>
      <p:ext uri="{BB962C8B-B14F-4D97-AF65-F5344CB8AC3E}">
        <p14:creationId xmlns:p14="http://schemas.microsoft.com/office/powerpoint/2010/main" val="4112257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3462B-303D-4BF5-5B5C-6E6AF2B17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C10CE8-0221-A5AB-D031-4C57D0C53E2A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9AD7A01-323C-77C0-A36F-F8912FCE65C0}"/>
              </a:ext>
            </a:extLst>
          </p:cNvPr>
          <p:cNvGrpSpPr/>
          <p:nvPr/>
        </p:nvGrpSpPr>
        <p:grpSpPr>
          <a:xfrm>
            <a:off x="0" y="0"/>
            <a:ext cx="2280917" cy="10287000"/>
            <a:chOff x="0" y="0"/>
            <a:chExt cx="617987" cy="27871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41B9CFD-56CC-B6A6-AAD3-72B2245515D0}"/>
                </a:ext>
              </a:extLst>
            </p:cNvPr>
            <p:cNvSpPr/>
            <p:nvPr/>
          </p:nvSpPr>
          <p:spPr>
            <a:xfrm>
              <a:off x="0" y="0"/>
              <a:ext cx="617987" cy="2787141"/>
            </a:xfrm>
            <a:custGeom>
              <a:avLst/>
              <a:gdLst/>
              <a:ahLst/>
              <a:cxnLst/>
              <a:rect l="l" t="t" r="r" b="b"/>
              <a:pathLst>
                <a:path w="617987" h="2787141">
                  <a:moveTo>
                    <a:pt x="0" y="0"/>
                  </a:moveTo>
                  <a:lnTo>
                    <a:pt x="617987" y="0"/>
                  </a:lnTo>
                  <a:lnTo>
                    <a:pt x="617987" y="2787141"/>
                  </a:lnTo>
                  <a:lnTo>
                    <a:pt x="0" y="2787141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7BA1FEE-EB7E-1456-0F9D-C1BC7201C2D9}"/>
                </a:ext>
              </a:extLst>
            </p:cNvPr>
            <p:cNvSpPr txBox="1"/>
            <p:nvPr/>
          </p:nvSpPr>
          <p:spPr>
            <a:xfrm>
              <a:off x="0" y="-47625"/>
              <a:ext cx="617987" cy="2834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2F8E8F1-438D-2853-55C2-ED7772238A9B}"/>
              </a:ext>
            </a:extLst>
          </p:cNvPr>
          <p:cNvGrpSpPr/>
          <p:nvPr/>
        </p:nvGrpSpPr>
        <p:grpSpPr>
          <a:xfrm>
            <a:off x="5362158" y="7412001"/>
            <a:ext cx="772673" cy="772673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11D4168-0294-9DC9-0EEA-0085DE199A4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w="38100" cap="sq">
              <a:solidFill>
                <a:srgbClr val="052A47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BF7DCDC-DB7B-4242-0EBD-D299763387C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9F51FEA-83AB-1A44-DF2C-5801C06C8051}"/>
              </a:ext>
            </a:extLst>
          </p:cNvPr>
          <p:cNvGrpSpPr/>
          <p:nvPr/>
        </p:nvGrpSpPr>
        <p:grpSpPr>
          <a:xfrm>
            <a:off x="1140458" y="935743"/>
            <a:ext cx="12248420" cy="8322557"/>
            <a:chOff x="0" y="0"/>
            <a:chExt cx="1023149" cy="6952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128B079-155A-E905-177A-FA992577CE89}"/>
                </a:ext>
              </a:extLst>
            </p:cNvPr>
            <p:cNvSpPr/>
            <p:nvPr/>
          </p:nvSpPr>
          <p:spPr>
            <a:xfrm>
              <a:off x="0" y="0"/>
              <a:ext cx="1023149" cy="695210"/>
            </a:xfrm>
            <a:custGeom>
              <a:avLst/>
              <a:gdLst/>
              <a:ahLst/>
              <a:cxnLst/>
              <a:rect l="l" t="t" r="r" b="b"/>
              <a:pathLst>
                <a:path w="1023149" h="695210">
                  <a:moveTo>
                    <a:pt x="819949" y="0"/>
                  </a:moveTo>
                  <a:lnTo>
                    <a:pt x="0" y="0"/>
                  </a:lnTo>
                  <a:lnTo>
                    <a:pt x="0" y="695210"/>
                  </a:lnTo>
                  <a:lnTo>
                    <a:pt x="819949" y="695210"/>
                  </a:lnTo>
                  <a:lnTo>
                    <a:pt x="1023149" y="347605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B74DA75-2110-8F97-00C2-BC72F90BAD67}"/>
                </a:ext>
              </a:extLst>
            </p:cNvPr>
            <p:cNvSpPr txBox="1"/>
            <p:nvPr/>
          </p:nvSpPr>
          <p:spPr>
            <a:xfrm>
              <a:off x="0" y="-47625"/>
              <a:ext cx="908849" cy="742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FA4DB6B-BCC3-7951-5F8A-FB621FC6D3EF}"/>
              </a:ext>
            </a:extLst>
          </p:cNvPr>
          <p:cNvGrpSpPr/>
          <p:nvPr/>
        </p:nvGrpSpPr>
        <p:grpSpPr>
          <a:xfrm>
            <a:off x="0" y="4201430"/>
            <a:ext cx="3467870" cy="1788951"/>
            <a:chOff x="-218831" y="3374957"/>
            <a:chExt cx="3467870" cy="1788951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861C091E-8BFB-D2D7-346C-B95D6DC12969}"/>
                </a:ext>
              </a:extLst>
            </p:cNvPr>
            <p:cNvGrpSpPr/>
            <p:nvPr/>
          </p:nvGrpSpPr>
          <p:grpSpPr>
            <a:xfrm>
              <a:off x="2807149" y="3392110"/>
              <a:ext cx="441890" cy="1367718"/>
              <a:chOff x="0" y="0"/>
              <a:chExt cx="847440" cy="262296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872989C3-0755-3EC1-A2AF-E9D60059020D}"/>
                  </a:ext>
                </a:extLst>
              </p:cNvPr>
              <p:cNvSpPr/>
              <p:nvPr/>
            </p:nvSpPr>
            <p:spPr>
              <a:xfrm>
                <a:off x="0" y="0"/>
                <a:ext cx="847471" cy="2622931"/>
              </a:xfrm>
              <a:custGeom>
                <a:avLst/>
                <a:gdLst/>
                <a:ahLst/>
                <a:cxnLst/>
                <a:rect l="l" t="t" r="r" b="b"/>
                <a:pathLst>
                  <a:path w="847471" h="2622931">
                    <a:moveTo>
                      <a:pt x="243205" y="2622931"/>
                    </a:moveTo>
                    <a:lnTo>
                      <a:pt x="0" y="2622931"/>
                    </a:lnTo>
                    <a:lnTo>
                      <a:pt x="596646" y="1315339"/>
                    </a:lnTo>
                    <a:lnTo>
                      <a:pt x="0" y="0"/>
                    </a:lnTo>
                    <a:lnTo>
                      <a:pt x="243205" y="0"/>
                    </a:lnTo>
                    <a:lnTo>
                      <a:pt x="847471" y="1315339"/>
                    </a:lnTo>
                    <a:lnTo>
                      <a:pt x="243205" y="2622931"/>
                    </a:lnTo>
                    <a:close/>
                  </a:path>
                </a:pathLst>
              </a:custGeom>
              <a:solidFill>
                <a:srgbClr val="80D12A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720C6368-F33E-3192-AF11-827DCD5098A6}"/>
                </a:ext>
              </a:extLst>
            </p:cNvPr>
            <p:cNvGrpSpPr/>
            <p:nvPr/>
          </p:nvGrpSpPr>
          <p:grpSpPr>
            <a:xfrm>
              <a:off x="-218831" y="3392110"/>
              <a:ext cx="3241082" cy="1367718"/>
              <a:chOff x="0" y="0"/>
              <a:chExt cx="1838524" cy="775847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DC54A8EE-01BB-C2E5-5C82-4870E8F6D655}"/>
                  </a:ext>
                </a:extLst>
              </p:cNvPr>
              <p:cNvSpPr/>
              <p:nvPr/>
            </p:nvSpPr>
            <p:spPr>
              <a:xfrm>
                <a:off x="0" y="0"/>
                <a:ext cx="1838524" cy="775847"/>
              </a:xfrm>
              <a:custGeom>
                <a:avLst/>
                <a:gdLst/>
                <a:ahLst/>
                <a:cxnLst/>
                <a:rect l="l" t="t" r="r" b="b"/>
                <a:pathLst>
                  <a:path w="1838524" h="775847">
                    <a:moveTo>
                      <a:pt x="1635324" y="0"/>
                    </a:moveTo>
                    <a:lnTo>
                      <a:pt x="0" y="0"/>
                    </a:lnTo>
                    <a:lnTo>
                      <a:pt x="0" y="775847"/>
                    </a:lnTo>
                    <a:lnTo>
                      <a:pt x="1635324" y="775847"/>
                    </a:lnTo>
                    <a:lnTo>
                      <a:pt x="1838524" y="387923"/>
                    </a:lnTo>
                    <a:lnTo>
                      <a:pt x="1635324" y="0"/>
                    </a:lnTo>
                    <a:close/>
                  </a:path>
                </a:pathLst>
              </a:custGeom>
              <a:solidFill>
                <a:srgbClr val="4DBF38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7943B153-8102-8A55-C0F9-CEDF4492E73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24224" cy="823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42FF9BE0-196F-0DFC-EC9D-FE4209D106EB}"/>
                </a:ext>
              </a:extLst>
            </p:cNvPr>
            <p:cNvSpPr txBox="1"/>
            <p:nvPr/>
          </p:nvSpPr>
          <p:spPr>
            <a:xfrm>
              <a:off x="898016" y="3374957"/>
              <a:ext cx="1872263" cy="178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619"/>
                </a:lnSpc>
                <a:spcBef>
                  <a:spcPct val="0"/>
                </a:spcBef>
              </a:pPr>
              <a:r>
                <a:rPr lang="en-US" sz="15000" b="1" spc="405" dirty="0">
                  <a:solidFill>
                    <a:srgbClr val="FFFFFF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0</a:t>
              </a:r>
              <a:r>
                <a:rPr lang="th-TH" sz="15000" b="1" spc="405" dirty="0">
                  <a:solidFill>
                    <a:srgbClr val="FFFFFF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3</a:t>
              </a:r>
              <a:endParaRPr lang="en-US" sz="15000" b="1" spc="405" dirty="0">
                <a:solidFill>
                  <a:srgbClr val="FFFFFF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38BDF7-63B0-AA1C-59BE-AD297ADA806C}"/>
              </a:ext>
            </a:extLst>
          </p:cNvPr>
          <p:cNvSpPr/>
          <p:nvPr/>
        </p:nvSpPr>
        <p:spPr>
          <a:xfrm>
            <a:off x="3294684" y="3752354"/>
            <a:ext cx="8042476" cy="2782292"/>
          </a:xfrm>
          <a:prstGeom prst="roundRect">
            <a:avLst/>
          </a:prstGeom>
          <a:noFill/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7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แนวทางการดำเนินงาน</a:t>
            </a:r>
          </a:p>
          <a:p>
            <a:pPr algn="ctr"/>
            <a:r>
              <a:rPr lang="th-TH" sz="7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การบริหารจัดการความเสี่ยงมหาวิทยาลัยแม่โจ้</a:t>
            </a:r>
          </a:p>
        </p:txBody>
      </p:sp>
    </p:spTree>
    <p:extLst>
      <p:ext uri="{BB962C8B-B14F-4D97-AF65-F5344CB8AC3E}">
        <p14:creationId xmlns:p14="http://schemas.microsoft.com/office/powerpoint/2010/main" val="845413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FD038-CBCC-19B7-76D3-118BE4945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F39FA613-94B7-58D2-4FE8-36CAA304D681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7335346A-1DF3-8D97-0CE7-0F3C3EE4F936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AFD03C3C-A47A-4A82-4342-32ACDB7C9246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59A6EE62-BFC3-B19A-E15A-1A84B7548BB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C7F4E80A-0AC6-C964-4E55-25C7B3B457D4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9445192E-E108-29B3-61DB-9AA2E471ECCA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7F4FB9A-B171-2CD6-2EAA-25467AEDE905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4044BBFE-6C69-5595-3CA8-50CD2186E697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F446DCC6-DCBF-1F47-469F-0A6B41904744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8ED6D92E-2904-6006-926D-488EEAE57FA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7AD37FDD-73C9-1FDB-0401-91333125E9BA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B16C582-5BFC-45DA-B884-6C8997788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362453"/>
            <a:ext cx="12658153" cy="66912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6FB987-0F4A-7C8E-04E5-CA62970EC62A}"/>
              </a:ext>
            </a:extLst>
          </p:cNvPr>
          <p:cNvSpPr/>
          <p:nvPr/>
        </p:nvSpPr>
        <p:spPr>
          <a:xfrm>
            <a:off x="533400" y="1650498"/>
            <a:ext cx="9144000" cy="2610970"/>
          </a:xfrm>
          <a:prstGeom prst="rect">
            <a:avLst/>
          </a:prstGeom>
          <a:noFill/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มหาวิทยาลัยยึดหลักการบริหารความเสี่ยง</a:t>
            </a:r>
            <a:br>
              <a:rPr lang="th-TH" sz="6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6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ตามแนวทางของ </a:t>
            </a:r>
            <a:r>
              <a:rPr lang="en-US" sz="6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COSO-ERM </a:t>
            </a:r>
            <a:br>
              <a:rPr lang="th-TH" sz="6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6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ประกอบด้วย 8 องค์ประกอบ</a:t>
            </a:r>
          </a:p>
        </p:txBody>
      </p:sp>
    </p:spTree>
    <p:extLst>
      <p:ext uri="{BB962C8B-B14F-4D97-AF65-F5344CB8AC3E}">
        <p14:creationId xmlns:p14="http://schemas.microsoft.com/office/powerpoint/2010/main" val="2301072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>
            <a:extLst>
              <a:ext uri="{FF2B5EF4-FFF2-40B4-BE49-F238E27FC236}">
                <a16:creationId xmlns:a16="http://schemas.microsoft.com/office/drawing/2014/main" id="{C27E6E31-AB1E-4CCD-8D43-97E7A39F6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r="833" b="812"/>
          <a:stretch/>
        </p:blipFill>
        <p:spPr bwMode="auto">
          <a:xfrm>
            <a:off x="876300" y="726918"/>
            <a:ext cx="16535400" cy="949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3CBF48B-94C6-4A64-AC17-209DC5EF0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010" y="27296"/>
            <a:ext cx="11335980" cy="78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th-TH" altLang="en-US" sz="4200" b="1" u="sng" dirty="0">
                <a:solidFill>
                  <a:srgbClr val="052A4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แผนภาพขั้นตอนกระบวนการการบริหารจัดการความเสี่ยง มหาวิทยาลัยแม่โจ้</a:t>
            </a:r>
            <a:endParaRPr lang="en-US" altLang="en-US" sz="2400" dirty="0">
              <a:solidFill>
                <a:srgbClr val="052A47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9069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7FC64-FF0A-D63F-8659-D44AC9962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CEC011DA-6809-B67E-A3A6-B475A0E1AFB0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C97731AF-84AA-E1A7-516D-8E911A5EE515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D5CC8574-088A-EA86-04AA-3D5D683B770F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2C02F33D-D9AC-1BA8-B3E6-E695B59B705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7195A4BF-659B-DAEE-67DD-AE917C2D0721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5E1F5A8C-EBA7-C5CA-87D5-5C4EE09546DE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3644BB1-2BC2-B13D-9E19-B1463D204DA3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54D23956-D215-32A5-75D0-F8327F6E8852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41E42A66-D189-9F22-06C2-EDE65C5D7D15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87978572-5A9F-B7BC-A310-A6DF2E5D875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AB499843-83FD-CC50-4CE4-5139ADB08B7B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3C58C5-4F1C-8775-FF53-561B57582224}"/>
              </a:ext>
            </a:extLst>
          </p:cNvPr>
          <p:cNvSpPr txBox="1"/>
          <p:nvPr/>
        </p:nvSpPr>
        <p:spPr>
          <a:xfrm>
            <a:off x="2438399" y="236441"/>
            <a:ext cx="1531620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25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ประเภทความเสี่ยงที่มหาวิทยาลัยกำหนดตามมาตรฐาน </a:t>
            </a:r>
            <a:r>
              <a:rPr lang="en-US" sz="525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COSO - ERM </a:t>
            </a:r>
            <a:endParaRPr lang="th-TH" sz="525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2B719-30BD-F2D2-172A-90C2DE4CC0B5}"/>
              </a:ext>
            </a:extLst>
          </p:cNvPr>
          <p:cNvSpPr txBox="1"/>
          <p:nvPr/>
        </p:nvSpPr>
        <p:spPr>
          <a:xfrm>
            <a:off x="533402" y="1793542"/>
            <a:ext cx="8185514" cy="1889879"/>
          </a:xfrm>
          <a:prstGeom prst="roundRect">
            <a:avLst/>
          </a:prstGeom>
          <a:solidFill>
            <a:srgbClr val="F1F8EC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1.ความเสี่ยงด้านนโยบายและกลยุทธ์</a:t>
            </a:r>
            <a:r>
              <a:rPr lang="en-US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</a:p>
          <a:p>
            <a:pPr algn="ctr"/>
            <a:r>
              <a:rPr lang="th-TH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Strategic Risk) </a:t>
            </a:r>
            <a:endParaRPr lang="th-TH" sz="525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8E02A5-C56A-17C9-6F71-48B09D2CF648}"/>
              </a:ext>
            </a:extLst>
          </p:cNvPr>
          <p:cNvSpPr txBox="1"/>
          <p:nvPr/>
        </p:nvSpPr>
        <p:spPr>
          <a:xfrm>
            <a:off x="9254358" y="1793542"/>
            <a:ext cx="8185515" cy="1889879"/>
          </a:xfrm>
          <a:prstGeom prst="roundRect">
            <a:avLst/>
          </a:prstGeom>
          <a:solidFill>
            <a:srgbClr val="F1F8EC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2. ความเสี่ยงด้านการเงิน</a:t>
            </a:r>
            <a:r>
              <a:rPr lang="en-US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</a:p>
          <a:p>
            <a:pPr algn="ctr"/>
            <a:r>
              <a:rPr lang="th-TH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Financial Risk)</a:t>
            </a:r>
            <a:endParaRPr lang="th-TH" sz="525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AFD7C6-33D7-D46F-1CB9-A8ED3883492C}"/>
              </a:ext>
            </a:extLst>
          </p:cNvPr>
          <p:cNvSpPr txBox="1"/>
          <p:nvPr/>
        </p:nvSpPr>
        <p:spPr>
          <a:xfrm>
            <a:off x="533402" y="4022821"/>
            <a:ext cx="8185515" cy="1889879"/>
          </a:xfrm>
          <a:prstGeom prst="roundRect">
            <a:avLst/>
          </a:prstGeom>
          <a:solidFill>
            <a:srgbClr val="F1F8EC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ความเสี่ยงด้านการดำเนินงาน</a:t>
            </a:r>
            <a:r>
              <a:rPr lang="en-US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  <a:p>
            <a:pPr algn="ctr"/>
            <a:r>
              <a:rPr lang="en-US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Operational Risk) </a:t>
            </a:r>
            <a:endParaRPr lang="th-TH" sz="525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4B12B2-4E72-FB2F-4F57-B5999F210644}"/>
              </a:ext>
            </a:extLst>
          </p:cNvPr>
          <p:cNvSpPr txBox="1"/>
          <p:nvPr/>
        </p:nvSpPr>
        <p:spPr>
          <a:xfrm>
            <a:off x="9254358" y="4022822"/>
            <a:ext cx="8185515" cy="1889879"/>
          </a:xfrm>
          <a:prstGeom prst="roundRect">
            <a:avLst/>
          </a:prstGeom>
          <a:solidFill>
            <a:srgbClr val="F1F8EC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4. ความเสี่ยงด้านการปฏิบัติตามกฎ</a:t>
            </a:r>
            <a:r>
              <a:rPr lang="en-US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ระเบียบ </a:t>
            </a:r>
            <a:r>
              <a:rPr lang="en-US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(Compliance Risk)</a:t>
            </a:r>
            <a:r>
              <a:rPr lang="th-TH" sz="5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0E4DD4-1DF2-4189-AF56-34409A6D8039}"/>
              </a:ext>
            </a:extLst>
          </p:cNvPr>
          <p:cNvSpPr/>
          <p:nvPr/>
        </p:nvSpPr>
        <p:spPr>
          <a:xfrm>
            <a:off x="253439" y="1450791"/>
            <a:ext cx="17701026" cy="4744599"/>
          </a:xfrm>
          <a:prstGeom prst="roundRect">
            <a:avLst>
              <a:gd name="adj" fmla="val 9871"/>
            </a:avLst>
          </a:prstGeom>
          <a:noFill/>
          <a:ln>
            <a:solidFill>
              <a:srgbClr val="80D12A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883300-3DE5-43B2-9BCD-356AF0B62810}"/>
              </a:ext>
            </a:extLst>
          </p:cNvPr>
          <p:cNvGrpSpPr/>
          <p:nvPr/>
        </p:nvGrpSpPr>
        <p:grpSpPr>
          <a:xfrm>
            <a:off x="253439" y="6613130"/>
            <a:ext cx="17701026" cy="2223079"/>
            <a:chOff x="6197600" y="2146301"/>
            <a:chExt cx="5854700" cy="344353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77AB0D-63EE-4280-80B7-711CE6394B57}"/>
                </a:ext>
              </a:extLst>
            </p:cNvPr>
            <p:cNvSpPr txBox="1"/>
            <p:nvPr/>
          </p:nvSpPr>
          <p:spPr>
            <a:xfrm>
              <a:off x="6289385" y="2402808"/>
              <a:ext cx="2635700" cy="2927410"/>
            </a:xfrm>
            <a:prstGeom prst="roundRect">
              <a:avLst/>
            </a:prstGeom>
            <a:solidFill>
              <a:srgbClr val="052A47">
                <a:alpha val="80000"/>
              </a:srgbClr>
            </a:solidFill>
            <a:ln>
              <a:solidFill>
                <a:srgbClr val="052A4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25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5. ความเสี่ยงด้านเทคโนโลยีดิจิทัล</a:t>
              </a:r>
              <a:endParaRPr lang="en-US" sz="525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algn="ctr"/>
              <a:r>
                <a:rPr lang="th-TH" sz="525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(</a:t>
              </a:r>
              <a:r>
                <a:rPr lang="en-US" sz="525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Digital Technology Risk)</a:t>
              </a:r>
              <a:endParaRPr lang="th-TH" sz="525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CF2095-EF54-4E87-8A74-3F11D548DCD3}"/>
                </a:ext>
              </a:extLst>
            </p:cNvPr>
            <p:cNvSpPr txBox="1"/>
            <p:nvPr/>
          </p:nvSpPr>
          <p:spPr>
            <a:xfrm>
              <a:off x="9100882" y="2402808"/>
              <a:ext cx="2884501" cy="2927410"/>
            </a:xfrm>
            <a:prstGeom prst="roundRect">
              <a:avLst/>
            </a:prstGeom>
            <a:solidFill>
              <a:srgbClr val="052A47">
                <a:alpha val="80000"/>
              </a:srgbClr>
            </a:solidFill>
            <a:ln>
              <a:solidFill>
                <a:srgbClr val="052A4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25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6. ความเสี่ยงด้านความน่าเชื่อถือขององค์กร</a:t>
              </a:r>
              <a:endParaRPr lang="en-US" sz="525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algn="ctr"/>
              <a:r>
                <a:rPr lang="en-US" sz="525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th-TH" sz="525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(</a:t>
              </a:r>
              <a:r>
                <a:rPr lang="en-US" sz="525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Reputation Risk) </a:t>
              </a:r>
              <a:endParaRPr lang="th-TH" sz="525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1CB114A-2EF1-486D-980F-855FCF02C7C9}"/>
                </a:ext>
              </a:extLst>
            </p:cNvPr>
            <p:cNvSpPr/>
            <p:nvPr/>
          </p:nvSpPr>
          <p:spPr>
            <a:xfrm>
              <a:off x="6197600" y="2146301"/>
              <a:ext cx="5854700" cy="3443534"/>
            </a:xfrm>
            <a:prstGeom prst="roundRect">
              <a:avLst>
                <a:gd name="adj" fmla="val 9871"/>
              </a:avLst>
            </a:prstGeom>
            <a:noFill/>
            <a:ln>
              <a:solidFill>
                <a:srgbClr val="052A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57571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9C6C6-D01A-11A4-41BB-1FED3D807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227F6CE5-1FF5-7918-F600-8BF3BCFCBAAF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F8BCCF20-9452-1F40-B601-0789BBC2E695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B3C073E8-3BA4-B38F-9607-9D15D65939A9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659B0D77-8D33-E93F-9A70-7D06B0279F4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D71A95DE-9BE7-DCD0-13A7-97FB8FB1E996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DE0C923E-3AB9-47A7-32FA-4B25ECAE3FCF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BFAADCE-BD59-3E80-F2B4-CB92937643AC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4CDBA420-F898-50E7-7B6D-390E045CAEB6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342E8217-79DB-C6C6-00C4-BD5BFF9F3541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6573860F-0C3B-639B-DE12-1E9E3DBFF7D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5548CEBC-D57A-33A2-10B2-BF9F8A8A2334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0B5BFC-7F06-5A2E-7195-38167157AC2B}"/>
              </a:ext>
            </a:extLst>
          </p:cNvPr>
          <p:cNvSpPr txBox="1"/>
          <p:nvPr/>
        </p:nvSpPr>
        <p:spPr>
          <a:xfrm>
            <a:off x="4766818" y="189938"/>
            <a:ext cx="8717415" cy="2068259"/>
          </a:xfrm>
          <a:prstGeom prst="rect">
            <a:avLst/>
          </a:prstGeom>
          <a:noFill/>
          <a:ln>
            <a:solidFill>
              <a:srgbClr val="80D12A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857250" algn="l"/>
                <a:tab pos="1620203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แนวทางการดำเนินงานบริหารความเสี่ยง</a:t>
            </a:r>
          </a:p>
          <a:p>
            <a:pPr algn="ctr">
              <a:lnSpc>
                <a:spcPct val="107000"/>
              </a:lnSpc>
              <a:tabLst>
                <a:tab pos="857250" algn="l"/>
                <a:tab pos="1620203" algn="l"/>
              </a:tabLst>
            </a:pPr>
            <a:r>
              <a:rPr lang="th-TH" sz="60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ประจำปีงบประมาณ พ.ศ. 256</a:t>
            </a:r>
            <a:r>
              <a:rPr lang="en-US" sz="60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7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42863F-5E18-904B-CD61-A4172B1D7551}"/>
              </a:ext>
            </a:extLst>
          </p:cNvPr>
          <p:cNvGrpSpPr/>
          <p:nvPr/>
        </p:nvGrpSpPr>
        <p:grpSpPr>
          <a:xfrm>
            <a:off x="465224" y="1611484"/>
            <a:ext cx="17357552" cy="7398395"/>
            <a:chOff x="410832" y="1582911"/>
            <a:chExt cx="11571701" cy="49322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120212-69D9-FA03-B707-D772D95A6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0832" y="2995749"/>
              <a:ext cx="2586184" cy="3519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250B14-B27D-C76F-2EB9-5A26D4D448C8}"/>
                </a:ext>
              </a:extLst>
            </p:cNvPr>
            <p:cNvSpPr txBox="1"/>
            <p:nvPr/>
          </p:nvSpPr>
          <p:spPr>
            <a:xfrm>
              <a:off x="465445" y="1582911"/>
              <a:ext cx="2476958" cy="12965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tabLst>
                  <a:tab pos="857250" algn="l"/>
                  <a:tab pos="1620203" algn="l"/>
                </a:tabLst>
              </a:pPr>
              <a:r>
                <a:rPr lang="th-TH" sz="375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ดำเนินการตาม</a:t>
              </a:r>
            </a:p>
            <a:p>
              <a:pPr algn="ctr">
                <a:lnSpc>
                  <a:spcPct val="107000"/>
                </a:lnSpc>
                <a:tabLst>
                  <a:tab pos="857250" algn="l"/>
                  <a:tab pos="1620203" algn="l"/>
                </a:tabLst>
              </a:pPr>
              <a:r>
                <a:rPr lang="th-TH" sz="3750" b="1" dirty="0">
                  <a:solidFill>
                    <a:srgbClr val="66AD30"/>
                  </a:solidFill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คู่มือ</a:t>
              </a:r>
              <a:r>
                <a:rPr lang="th-TH" sz="375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การบริหารความเสี่ยง มหาวิทยาลัยแม่โจ้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F6BA5B-4F08-33D2-55DF-C0E5E2C861B5}"/>
                </a:ext>
              </a:extLst>
            </p:cNvPr>
            <p:cNvSpPr txBox="1"/>
            <p:nvPr/>
          </p:nvSpPr>
          <p:spPr>
            <a:xfrm>
              <a:off x="3378693" y="2707336"/>
              <a:ext cx="4170776" cy="35194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tabLst>
                  <a:tab pos="857250" algn="l"/>
                  <a:tab pos="1620203" algn="l"/>
                </a:tabLst>
              </a:pPr>
              <a:r>
                <a:rPr lang="th-TH" sz="4500" b="1" dirty="0">
                  <a:solidFill>
                    <a:srgbClr val="66AD30"/>
                  </a:solidFill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นำไปวิเคราะห์ และประเมินความเสี่ยง</a:t>
              </a:r>
            </a:p>
            <a:p>
              <a:pPr>
                <a:lnSpc>
                  <a:spcPct val="107000"/>
                </a:lnSpc>
                <a:tabLst>
                  <a:tab pos="857250" algn="l"/>
                  <a:tab pos="1620203" algn="l"/>
                </a:tabLst>
              </a:pPr>
              <a:r>
                <a:rPr lang="th-TH" sz="4500" b="1" dirty="0">
                  <a:solidFill>
                    <a:srgbClr val="66AD30"/>
                  </a:solidFill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โดย...</a:t>
              </a:r>
            </a:p>
            <a:p>
              <a:pPr marL="340520" indent="-34052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th-TH" sz="450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นำประเด็นความเสี่ยง ปีงบประมาณ </a:t>
              </a:r>
              <a:br>
                <a:rPr lang="th-TH" sz="450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</a:br>
              <a:r>
                <a:rPr lang="th-TH" sz="450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พ.ศ. 2566 มาดำเนินการต่อ</a:t>
              </a:r>
            </a:p>
            <a:p>
              <a:pPr marL="340520" indent="-34052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th-TH" sz="450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ที่คาดว่าจะเกิดขึ้นใหม่</a:t>
              </a:r>
            </a:p>
            <a:p>
              <a:pPr marL="340520" indent="-34052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th-TH" sz="450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ถ้าเกิดแล้วจะส่งผลกระทบต่อ</a:t>
              </a:r>
              <a:br>
                <a:rPr lang="th-TH" sz="450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</a:br>
              <a:r>
                <a:rPr lang="th-TH" sz="450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การบรรลุยุทธศาสตร์และวิสัยทัศน์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CF3456-2031-818E-FF65-3B22D3F60108}"/>
                </a:ext>
              </a:extLst>
            </p:cNvPr>
            <p:cNvSpPr txBox="1"/>
            <p:nvPr/>
          </p:nvSpPr>
          <p:spPr>
            <a:xfrm>
              <a:off x="8156009" y="2716559"/>
              <a:ext cx="3826524" cy="1161169"/>
            </a:xfrm>
            <a:prstGeom prst="roundRect">
              <a:avLst/>
            </a:prstGeom>
            <a:solidFill>
              <a:srgbClr val="80D12A">
                <a:alpha val="60000"/>
              </a:srgbClr>
            </a:solidFill>
            <a:ln>
              <a:solidFill>
                <a:srgbClr val="052A47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tabLst>
                  <a:tab pos="857250" algn="l"/>
                  <a:tab pos="1620203" algn="l"/>
                </a:tabLst>
              </a:pPr>
              <a:r>
                <a:rPr lang="th-TH" sz="4500" b="1" dirty="0">
                  <a:solidFill>
                    <a:schemeClr val="bg1"/>
                  </a:solidFill>
                  <a:highlight>
                    <a:srgbClr val="052A47"/>
                  </a:highlight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ระดับมหาวิทยาลัย </a:t>
              </a:r>
              <a:r>
                <a:rPr lang="en-US" sz="4500" b="1" dirty="0">
                  <a:solidFill>
                    <a:schemeClr val="bg1"/>
                  </a:solidFill>
                  <a:highlight>
                    <a:srgbClr val="052A47"/>
                  </a:highlight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: </a:t>
              </a:r>
              <a:r>
                <a:rPr lang="th-TH" sz="450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ดำเนินการ</a:t>
              </a:r>
              <a:br>
                <a:rPr lang="en-US" sz="450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</a:br>
              <a:r>
                <a:rPr lang="th-TH" sz="4500" b="1" dirty="0">
                  <a:solidFill>
                    <a:srgbClr val="FF0000"/>
                  </a:solidFill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ครบ</a:t>
              </a:r>
              <a:r>
                <a:rPr lang="th-TH" sz="450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ทุกประเภทความเสี่ยงที่ </a:t>
              </a:r>
              <a:r>
                <a:rPr lang="th-TH" sz="4500" b="1" dirty="0">
                  <a:solidFill>
                    <a:srgbClr val="FF0000"/>
                  </a:solidFill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1 - 6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159FBD-04D0-8C87-5CD8-F892B8139750}"/>
                </a:ext>
              </a:extLst>
            </p:cNvPr>
            <p:cNvSpPr txBox="1"/>
            <p:nvPr/>
          </p:nvSpPr>
          <p:spPr>
            <a:xfrm>
              <a:off x="8156009" y="4186305"/>
              <a:ext cx="3826524" cy="2254234"/>
            </a:xfrm>
            <a:prstGeom prst="roundRect">
              <a:avLst/>
            </a:prstGeom>
            <a:solidFill>
              <a:srgbClr val="80D12A">
                <a:alpha val="60000"/>
              </a:srgbClr>
            </a:solidFill>
            <a:ln>
              <a:solidFill>
                <a:srgbClr val="052A47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tabLst>
                  <a:tab pos="857250" algn="l"/>
                  <a:tab pos="1620203" algn="l"/>
                </a:tabLst>
              </a:pPr>
              <a:r>
                <a:rPr lang="th-TH" sz="4500" b="1" dirty="0">
                  <a:solidFill>
                    <a:schemeClr val="bg1"/>
                  </a:solidFill>
                  <a:highlight>
                    <a:srgbClr val="052A47"/>
                  </a:highlight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ระดับส่วนงาน </a:t>
              </a:r>
              <a:r>
                <a:rPr lang="en-US" sz="4500" b="1" dirty="0">
                  <a:solidFill>
                    <a:schemeClr val="bg1"/>
                  </a:solidFill>
                  <a:highlight>
                    <a:srgbClr val="052A47"/>
                  </a:highlight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: </a:t>
              </a:r>
              <a:r>
                <a:rPr lang="th-TH" sz="450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ดำเนินการ</a:t>
              </a:r>
              <a:br>
                <a:rPr lang="en-US" sz="450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</a:br>
              <a:r>
                <a:rPr lang="th-TH" sz="4500" b="1" dirty="0">
                  <a:solidFill>
                    <a:srgbClr val="FF0000"/>
                  </a:solidFill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ครบ</a:t>
              </a:r>
              <a:r>
                <a:rPr lang="th-TH" sz="4500" b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ทุกประเภทความเสี่ยงที่ </a:t>
              </a:r>
              <a:r>
                <a:rPr lang="th-TH" sz="4500" b="1" dirty="0">
                  <a:solidFill>
                    <a:srgbClr val="FF0000"/>
                  </a:solidFill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1 – 4</a:t>
              </a:r>
            </a:p>
            <a:p>
              <a:pPr algn="ctr">
                <a:lnSpc>
                  <a:spcPct val="107000"/>
                </a:lnSpc>
                <a:tabLst>
                  <a:tab pos="857250" algn="l"/>
                  <a:tab pos="1620203" algn="l"/>
                </a:tabLst>
              </a:pPr>
              <a:r>
                <a:rPr lang="th-TH" sz="4500" b="1" i="1" dirty="0"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โดยสามารถเพิ่มเติมในประเภทความเสี่ยงที่ 5 – 6 ได้</a:t>
              </a:r>
            </a:p>
          </p:txBody>
        </p:sp>
        <p:sp>
          <p:nvSpPr>
            <p:cNvPr id="21" name="Left Bracket 20">
              <a:extLst>
                <a:ext uri="{FF2B5EF4-FFF2-40B4-BE49-F238E27FC236}">
                  <a16:creationId xmlns:a16="http://schemas.microsoft.com/office/drawing/2014/main" id="{CCA8030C-35E6-AA53-514D-8B7881A66748}"/>
                </a:ext>
              </a:extLst>
            </p:cNvPr>
            <p:cNvSpPr/>
            <p:nvPr/>
          </p:nvSpPr>
          <p:spPr>
            <a:xfrm>
              <a:off x="7653740" y="2995749"/>
              <a:ext cx="461554" cy="1645920"/>
            </a:xfrm>
            <a:prstGeom prst="leftBracket">
              <a:avLst/>
            </a:prstGeom>
            <a:ln w="38100">
              <a:solidFill>
                <a:srgbClr val="052A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690946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F0594-FE96-8DF8-F557-0A5FD0691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074E014E-DE96-F4F7-32AF-9A561254EA94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5D8B67C6-BC5E-48A3-120A-19421307296F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D54A2F30-A69A-7971-2C15-AE34FECC08C0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2556062B-8FF1-BE59-E1BC-F4D275CDE15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B4F1FDC6-11C7-BCA1-6002-33A8589DEF70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23F01C20-3674-6AE6-42A5-3518B9F09ECC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78E08B-8AD0-D03E-A537-0F20F7BCC33B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2310B622-0BFA-B058-93AB-129D1E28B8A5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B299CE97-B4D4-1BF0-420F-68AB074D1E42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E8ACBC09-4AE2-EDFD-6162-546CF202AB6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28667300-8A06-2821-298A-E1961FA91DCB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30B7A3-C4F5-6774-6A86-6412353CFCD8}"/>
              </a:ext>
            </a:extLst>
          </p:cNvPr>
          <p:cNvSpPr txBox="1"/>
          <p:nvPr/>
        </p:nvSpPr>
        <p:spPr>
          <a:xfrm>
            <a:off x="491128" y="2067473"/>
            <a:ext cx="4650377" cy="5286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0520" indent="-340520">
              <a:buFont typeface="Arial" panose="020B0604020202020204" pitchFamily="34" charset="0"/>
              <a:buChar char="•"/>
            </a:pPr>
            <a:r>
              <a:rPr lang="th-TH" sz="2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ผลการดำเนินการบริหารความเสี่ยงปีงบประมาณ พ.ศ. 2566</a:t>
            </a:r>
            <a:endParaRPr lang="en-US" sz="225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40520" indent="-340520">
              <a:buFont typeface="Arial" panose="020B0604020202020204" pitchFamily="34" charset="0"/>
              <a:buChar char="•"/>
            </a:pPr>
            <a:r>
              <a:rPr lang="th-TH" sz="2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ข้อมูลจากการสำรวจประเด็นความเสี่ยง</a:t>
            </a:r>
            <a:endParaRPr lang="en-US" sz="225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40520" indent="-340520">
              <a:buFont typeface="Arial" panose="020B0604020202020204" pitchFamily="34" charset="0"/>
              <a:buChar char="•"/>
            </a:pPr>
            <a:r>
              <a:rPr lang="th-TH" sz="2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การวิเคราะห์ข้อมูลต่าง ๆ ที่เกี่ยวข้อง</a:t>
            </a:r>
          </a:p>
          <a:p>
            <a:pPr marL="692945" indent="-352425">
              <a:buFont typeface="Wingdings" panose="05000000000000000000" pitchFamily="2" charset="2"/>
              <a:buChar char="§"/>
            </a:pPr>
            <a:r>
              <a:rPr lang="th-TH" sz="2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แผนพัฒนาการศึกษามหาวิทยาลัยแม่โจ้ </a:t>
            </a:r>
            <a:br>
              <a:rPr lang="th-TH" sz="225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ฉบับที่ 13 (พ.ศ.2566-2570) ฉบับปรับปรุง</a:t>
            </a:r>
          </a:p>
          <a:p>
            <a:pPr marL="692945" indent="-352425">
              <a:buFont typeface="Wingdings" panose="05000000000000000000" pitchFamily="2" charset="2"/>
              <a:buChar char="§"/>
            </a:pPr>
            <a:r>
              <a:rPr lang="th-TH" sz="2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แผนปฏิบัติการประจำปี มหาวิทยาลัยแม่โจ้ พ.ศ.2567</a:t>
            </a:r>
          </a:p>
          <a:p>
            <a:pPr marL="692945" indent="-352425">
              <a:buFont typeface="Wingdings" panose="05000000000000000000" pitchFamily="2" charset="2"/>
              <a:buChar char="§"/>
            </a:pPr>
            <a:r>
              <a:rPr lang="th-TH" sz="2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แผนพัฒนาความเป็นเลิศมหาวิทยาลัยแม่โจ้พ.ศ.2566-2570 </a:t>
            </a:r>
          </a:p>
          <a:p>
            <a:pPr marL="692945" indent="-352425">
              <a:buFont typeface="Wingdings" panose="05000000000000000000" pitchFamily="2" charset="2"/>
              <a:buChar char="§"/>
            </a:pPr>
            <a:r>
              <a:rPr lang="th-TH" sz="2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ข้อมูลรายงานการตรวจสอบระบบประจำปี</a:t>
            </a:r>
            <a:br>
              <a:rPr lang="th-TH" sz="225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จากกองตรวจสอบภายใน</a:t>
            </a:r>
          </a:p>
          <a:p>
            <a:pPr marL="692945" indent="-352425">
              <a:buFont typeface="Wingdings" panose="05000000000000000000" pitchFamily="2" charset="2"/>
              <a:buChar char="§"/>
            </a:pPr>
            <a:r>
              <a:rPr lang="th-TH" sz="2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ผลการประเมินคุณภาพการศึกษาภายใน</a:t>
            </a:r>
          </a:p>
          <a:p>
            <a:pPr marL="692945" indent="-352425">
              <a:buFont typeface="Wingdings" panose="05000000000000000000" pitchFamily="2" charset="2"/>
              <a:buChar char="§"/>
            </a:pPr>
            <a:r>
              <a:rPr lang="th-TH" sz="22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การสอบถามกับผู้รับผิดชอบประเด็นความเสี่ยงในเชิงลึก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975C6A-CF39-9731-A4D2-ADD282B10C33}"/>
              </a:ext>
            </a:extLst>
          </p:cNvPr>
          <p:cNvSpPr txBox="1"/>
          <p:nvPr/>
        </p:nvSpPr>
        <p:spPr>
          <a:xfrm>
            <a:off x="3209847" y="8090383"/>
            <a:ext cx="12575436" cy="1892826"/>
          </a:xfrm>
          <a:prstGeom prst="rect">
            <a:avLst/>
          </a:prstGeom>
          <a:solidFill>
            <a:schemeClr val="accent4">
              <a:lumMod val="40000"/>
              <a:lumOff val="60000"/>
              <a:alpha val="30196"/>
            </a:schemeClr>
          </a:solidFill>
          <a:ln>
            <a:solidFill>
              <a:srgbClr val="052A4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เป้าหมายแผนบริหารจัดการความเสี่ยง</a:t>
            </a:r>
          </a:p>
          <a:p>
            <a:pPr marL="261938" indent="-261938">
              <a:buFont typeface="+mj-lt"/>
              <a:buAutoNum type="arabicPeriod"/>
            </a:pPr>
            <a:r>
              <a:rPr lang="th-TH" sz="27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การบริหารจัดการและพัฒนมหาวิทยาลัยเป็นไปตามนโยบายสภามหาวิทยาลัย 9 ด้าน</a:t>
            </a:r>
          </a:p>
          <a:p>
            <a:pPr marL="261938" indent="-261938">
              <a:buFont typeface="+mj-lt"/>
              <a:buAutoNum type="arabicPeriod"/>
            </a:pPr>
            <a:r>
              <a:rPr lang="th-TH" sz="27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พลิกโฉมมหาวิทยาลัยแม่โจ้</a:t>
            </a:r>
            <a:r>
              <a:rPr lang="en-US" sz="27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7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สู่สถาบันอุดมศึกษา</a:t>
            </a:r>
            <a:r>
              <a:rPr lang="en-US" sz="27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7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กลุ่มพัฒนาเทคโนโลยีและส่งเสริมการสร้างนวัตกรรม (กลุ่มที่ 2) ภายใน</a:t>
            </a:r>
            <a:r>
              <a:rPr lang="en-US" sz="27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7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ปี พ.ศ. 2570</a:t>
            </a:r>
          </a:p>
          <a:p>
            <a:pPr marL="261938" indent="-261938">
              <a:buFont typeface="+mj-lt"/>
              <a:buAutoNum type="arabicPeriod"/>
            </a:pPr>
            <a:r>
              <a:rPr lang="th-TH" sz="27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เป็นมหาวิทยาลัยที่มีความมั่นคงและยั่งยืน</a:t>
            </a:r>
            <a:endParaRPr lang="en-US" sz="27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5F900-ACCA-3A8C-193E-020579BAB2F9}"/>
              </a:ext>
            </a:extLst>
          </p:cNvPr>
          <p:cNvSpPr txBox="1"/>
          <p:nvPr/>
        </p:nvSpPr>
        <p:spPr>
          <a:xfrm>
            <a:off x="7111416" y="189598"/>
            <a:ext cx="4772297" cy="900246"/>
          </a:xfrm>
          <a:prstGeom prst="rect">
            <a:avLst/>
          </a:prstGeom>
          <a:noFill/>
          <a:ln>
            <a:solidFill>
              <a:srgbClr val="80D12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525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การวิเคราะห์ข้อมูล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54BFC-2E0E-7E3C-5DDC-D553F5532BA9}"/>
              </a:ext>
            </a:extLst>
          </p:cNvPr>
          <p:cNvSpPr txBox="1"/>
          <p:nvPr/>
        </p:nvSpPr>
        <p:spPr>
          <a:xfrm>
            <a:off x="491128" y="1263436"/>
            <a:ext cx="46503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แหล่งข้อมูลที่ใช้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E073F6-711A-BB4A-778D-EC7232A4CFF0}"/>
              </a:ext>
            </a:extLst>
          </p:cNvPr>
          <p:cNvGrpSpPr/>
          <p:nvPr/>
        </p:nvGrpSpPr>
        <p:grpSpPr>
          <a:xfrm>
            <a:off x="6611075" y="1343184"/>
            <a:ext cx="5831298" cy="6086316"/>
            <a:chOff x="3938873" y="897375"/>
            <a:chExt cx="3887532" cy="40575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9656FD-94FA-B821-5E6A-6DC41366ADF2}"/>
                </a:ext>
              </a:extLst>
            </p:cNvPr>
            <p:cNvSpPr txBox="1"/>
            <p:nvPr/>
          </p:nvSpPr>
          <p:spPr>
            <a:xfrm>
              <a:off x="3938873" y="1446266"/>
              <a:ext cx="3887532" cy="3508653"/>
            </a:xfrm>
            <a:prstGeom prst="rect">
              <a:avLst/>
            </a:prstGeom>
            <a:solidFill>
              <a:srgbClr val="80D12A">
                <a:alpha val="30196"/>
              </a:srgbClr>
            </a:solidFill>
            <a:ln>
              <a:solidFill>
                <a:srgbClr val="80D12A"/>
              </a:solidFill>
            </a:ln>
          </p:spPr>
          <p:txBody>
            <a:bodyPr wrap="square">
              <a:spAutoFit/>
            </a:bodyPr>
            <a:lstStyle/>
            <a:p>
              <a:pPr marL="340520" indent="-340520">
                <a:buFont typeface="+mj-lt"/>
                <a:buAutoNum type="arabicPeriod"/>
              </a:pPr>
              <a: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การไม่บรรลุมหาวิทยาลัยกลุ่มที่ 2 ภายในปี 2570 </a:t>
              </a:r>
              <a:br>
                <a:rPr lang="en-US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</a:t>
              </a:r>
              <a:r>
                <a:rPr lang="en-US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Strategic Risk)</a:t>
              </a:r>
              <a: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</a:p>
            <a:p>
              <a:pPr marL="340520" indent="-340520">
                <a:buFont typeface="+mj-lt"/>
                <a:buAutoNum type="arabicPeriod"/>
              </a:pPr>
              <a: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รายรับไม่สมดุลกับค่าใช้จ่ายในอนาคต (</a:t>
              </a:r>
              <a:r>
                <a:rPr lang="en-US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Financial Risk)</a:t>
              </a:r>
              <a:endPara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marL="340520" indent="-340520">
                <a:buFont typeface="+mj-lt"/>
                <a:buAutoNum type="arabicPeriod"/>
              </a:pPr>
              <a: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จำนวนนักศึกษาใหม่ไม่เป็นไปตามเป้าหมาย (</a:t>
              </a:r>
              <a:r>
                <a:rPr lang="en-US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Operational Risk) </a:t>
              </a:r>
            </a:p>
            <a:p>
              <a:pPr marL="340520" indent="-340520">
                <a:buFont typeface="+mj-lt"/>
                <a:buAutoNum type="arabicPeriod"/>
              </a:pPr>
              <a: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การผลิตบัณฑิตไม่ตรงต่อความต้องการของ ตลาดแรงงาน และการเป็นผู้ประกอบการ (</a:t>
              </a:r>
              <a:r>
                <a:rPr lang="en-US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Operational Risk) </a:t>
              </a:r>
            </a:p>
            <a:p>
              <a:pPr marL="340520" indent="-340520">
                <a:buFont typeface="+mj-lt"/>
                <a:buAutoNum type="arabicPeriod"/>
              </a:pPr>
              <a: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การเตรียมสมรรถนะของบุคลากรไม่สอดคล้องกับ ทิศทางเป้าหมายและยุทธศาสตร์ของมหาวิทยาลัย (</a:t>
              </a:r>
              <a:r>
                <a:rPr lang="en-US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Operational Risk) </a:t>
              </a:r>
              <a:endPara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marL="340520" indent="-340520">
                <a:buFont typeface="+mj-lt"/>
                <a:buAutoNum type="arabicPeriod"/>
              </a:pPr>
              <a: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การไม่ปฏิบัติตามกฎ ระเบียบ ที่เกี่ยวข้อง การละเมิดจริยธรรม</a:t>
              </a:r>
              <a:b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ทางสังคมและ/หรือการทุจริตในหน้าที่ </a:t>
              </a:r>
              <a:r>
                <a:rPr lang="en-US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(Compliance Risk</a:t>
              </a:r>
              <a: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)</a:t>
              </a:r>
            </a:p>
            <a:p>
              <a:pPr marL="340520" indent="-340520">
                <a:buFont typeface="+mj-lt"/>
                <a:buAutoNum type="arabicPeriod"/>
              </a:pPr>
              <a: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ภัยคุกคามด้านเทคโนโลยีสารสนเทศ - </a:t>
              </a:r>
              <a:r>
                <a:rPr lang="en-US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Cyber Threat</a:t>
              </a:r>
              <a: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b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en-US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(Digital Technology Risk)</a:t>
              </a:r>
              <a:endPara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marL="340520" indent="-340520">
                <a:buFont typeface="+mj-lt"/>
                <a:buAutoNum type="arabicPeriod"/>
              </a:pPr>
              <a:r>
                <a:rPr lang="th-TH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การเสียชื่อเสียงและภาพลักษณ์ในเชิงลบกับมหาวิทยาลัย </a:t>
              </a:r>
              <a:r>
                <a:rPr lang="en-US" sz="2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(Reputation Risk)</a:t>
              </a:r>
              <a:endPara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36C97C-91CF-F338-1DC6-F2FE5381DCD1}"/>
                </a:ext>
              </a:extLst>
            </p:cNvPr>
            <p:cNvSpPr txBox="1"/>
            <p:nvPr/>
          </p:nvSpPr>
          <p:spPr>
            <a:xfrm>
              <a:off x="3938873" y="897375"/>
              <a:ext cx="38875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5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กำหนดเป็นประเด็นความเสี่ยง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19C3A32-5CFF-49EB-830F-27DF75605AD0}"/>
              </a:ext>
            </a:extLst>
          </p:cNvPr>
          <p:cNvSpPr txBox="1"/>
          <p:nvPr/>
        </p:nvSpPr>
        <p:spPr>
          <a:xfrm>
            <a:off x="13911944" y="2067473"/>
            <a:ext cx="3597549" cy="5262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th-TH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7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ยืนยันประเด็นความเสี่ยง</a:t>
            </a:r>
          </a:p>
          <a:p>
            <a:pPr algn="ctr"/>
            <a:r>
              <a:rPr lang="th-TH" sz="37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จากผู้รับผิดชอบ</a:t>
            </a:r>
          </a:p>
          <a:p>
            <a:pPr algn="ctr"/>
            <a:r>
              <a:rPr lang="th-TH" sz="37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ประเด็นความเสี่ยง</a:t>
            </a:r>
            <a:br>
              <a:rPr lang="th-TH" sz="375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375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(Risk Owner)</a:t>
            </a:r>
            <a:endParaRPr lang="th-TH" sz="375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45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45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6CF702B-D9C5-5E0D-75FD-3400CEEDCF04}"/>
              </a:ext>
            </a:extLst>
          </p:cNvPr>
          <p:cNvSpPr/>
          <p:nvPr/>
        </p:nvSpPr>
        <p:spPr>
          <a:xfrm>
            <a:off x="5227250" y="4264807"/>
            <a:ext cx="1254035" cy="946413"/>
          </a:xfrm>
          <a:prstGeom prst="rightArrow">
            <a:avLst/>
          </a:prstGeom>
          <a:solidFill>
            <a:srgbClr val="052A47"/>
          </a:solidFill>
          <a:ln>
            <a:solidFill>
              <a:srgbClr val="80D1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52062DA-F880-9BA1-8E44-D09D8C1FBE09}"/>
              </a:ext>
            </a:extLst>
          </p:cNvPr>
          <p:cNvSpPr/>
          <p:nvPr/>
        </p:nvSpPr>
        <p:spPr>
          <a:xfrm flipH="1">
            <a:off x="12528120" y="4260379"/>
            <a:ext cx="1254032" cy="946413"/>
          </a:xfrm>
          <a:prstGeom prst="rightArrow">
            <a:avLst/>
          </a:prstGeom>
          <a:solidFill>
            <a:srgbClr val="052A47"/>
          </a:solidFill>
          <a:ln>
            <a:solidFill>
              <a:srgbClr val="80D1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FA1CAEC-66D5-8B59-5E90-533AB5D97C78}"/>
              </a:ext>
            </a:extLst>
          </p:cNvPr>
          <p:cNvSpPr/>
          <p:nvPr/>
        </p:nvSpPr>
        <p:spPr>
          <a:xfrm rot="5400000">
            <a:off x="8885391" y="7398086"/>
            <a:ext cx="561261" cy="721401"/>
          </a:xfrm>
          <a:prstGeom prst="rightArrow">
            <a:avLst/>
          </a:prstGeom>
          <a:solidFill>
            <a:srgbClr val="052A47"/>
          </a:solidFill>
          <a:ln>
            <a:solidFill>
              <a:srgbClr val="80D1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911077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0196-D3B5-F540-32AA-2D58A7D6E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81251EED-18A8-3E01-8E18-ABD00DC1E92E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A798F021-9EEA-19D2-2460-3B771EE4C6C5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3937A0DB-A06C-F904-1F39-75C14AE6EE39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2C924A0B-793F-8D05-4215-952C18127B8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6D871BAB-81DA-C332-8696-EB6AF367F515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9583061B-0ECA-4D12-FB1F-B1CB39463089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001CC39-1D84-5921-8BD3-B5E450B26105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914AB23B-7498-B510-A3B6-48502C7CC040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B7C5A631-305D-80C5-31D6-F079D6409D42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F343DC64-756D-08DB-DBDA-0E49DF70259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AD42580A-60AE-CBC5-991A-D64C023BE1B9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D0494F9-F51D-88D3-B068-42EA1E7EE7F1}"/>
              </a:ext>
            </a:extLst>
          </p:cNvPr>
          <p:cNvSpPr txBox="1"/>
          <p:nvPr/>
        </p:nvSpPr>
        <p:spPr>
          <a:xfrm>
            <a:off x="3606039" y="82191"/>
            <a:ext cx="12357462" cy="11310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675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กระบวนการในการกำหนดแต่ละประเด็นความเสี่ยง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90455C3-3A2C-8EC4-CF86-2D7C0C235C14}"/>
              </a:ext>
            </a:extLst>
          </p:cNvPr>
          <p:cNvGrpSpPr/>
          <p:nvPr/>
        </p:nvGrpSpPr>
        <p:grpSpPr>
          <a:xfrm>
            <a:off x="972143" y="1671040"/>
            <a:ext cx="16343715" cy="7199856"/>
            <a:chOff x="435181" y="1062758"/>
            <a:chExt cx="10895810" cy="4799904"/>
          </a:xfrm>
        </p:grpSpPr>
        <p:sp>
          <p:nvSpPr>
            <p:cNvPr id="2" name="TextBox 32">
              <a:extLst>
                <a:ext uri="{FF2B5EF4-FFF2-40B4-BE49-F238E27FC236}">
                  <a16:creationId xmlns:a16="http://schemas.microsoft.com/office/drawing/2014/main" id="{E5976DF8-DC07-0392-4283-CAB88773A395}"/>
                </a:ext>
              </a:extLst>
            </p:cNvPr>
            <p:cNvSpPr txBox="1"/>
            <p:nvPr/>
          </p:nvSpPr>
          <p:spPr>
            <a:xfrm>
              <a:off x="435181" y="1062758"/>
              <a:ext cx="3544636" cy="2267426"/>
            </a:xfrm>
            <a:prstGeom prst="roundRect">
              <a:avLst>
                <a:gd name="adj" fmla="val 10961"/>
              </a:avLst>
            </a:prstGeom>
            <a:ln>
              <a:solidFill>
                <a:srgbClr val="052A47"/>
              </a:solidFill>
              <a:prstDash val="dash"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h-TH" sz="4500" b="1" spc="50" dirty="0">
                  <a:solidFill>
                    <a:srgbClr val="052A47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โดยการวิเคราะห์ข้อมูล</a:t>
              </a:r>
            </a:p>
            <a:p>
              <a:pPr marL="261938" indent="-261938">
                <a:buFont typeface="Arial" panose="020B0604020202020204" pitchFamily="34" charset="0"/>
                <a:buChar char="•"/>
              </a:pPr>
              <a:r>
                <a:rPr lang="th-TH" sz="2700" b="1" spc="5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ผลการดำเนินงานบริหารความเสี่ยงในปีที่ผ่านมา</a:t>
              </a:r>
            </a:p>
            <a:p>
              <a:pPr marL="261938" indent="-261938">
                <a:buFont typeface="Arial" panose="020B0604020202020204" pitchFamily="34" charset="0"/>
                <a:buChar char="•"/>
              </a:pPr>
              <a:r>
                <a:rPr lang="th-TH" sz="2700" b="1" spc="5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ผลการดำเนินงาน หรือแนวโน้มของข้อมูล</a:t>
              </a:r>
              <a:br>
                <a:rPr lang="th-TH" sz="2700" b="1" spc="50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700" b="1" spc="5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การดำเนินงาน</a:t>
              </a:r>
            </a:p>
            <a:p>
              <a:pPr marL="261938" indent="-261938">
                <a:buFont typeface="Arial" panose="020B0604020202020204" pitchFamily="34" charset="0"/>
                <a:buChar char="•"/>
              </a:pPr>
              <a:r>
                <a:rPr lang="th-TH" sz="2700" b="1" spc="5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ข้อมูลที่เกี่ยวข้องกับประเด็นความเสี่ยง /สถานการณ์ปัจจุบัน</a:t>
              </a:r>
            </a:p>
            <a:p>
              <a:pPr marL="261938" indent="-261938">
                <a:buFont typeface="Arial" panose="020B0604020202020204" pitchFamily="34" charset="0"/>
                <a:buChar char="•"/>
              </a:pPr>
              <a:r>
                <a:rPr lang="th-TH" sz="2700" b="1" spc="5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ฯลฯ </a:t>
              </a:r>
            </a:p>
          </p:txBody>
        </p:sp>
        <p:sp>
          <p:nvSpPr>
            <p:cNvPr id="48" name="TextBox 32">
              <a:extLst>
                <a:ext uri="{FF2B5EF4-FFF2-40B4-BE49-F238E27FC236}">
                  <a16:creationId xmlns:a16="http://schemas.microsoft.com/office/drawing/2014/main" id="{776F0C46-DB54-6FEB-6EC1-AC9E64A0DA4B}"/>
                </a:ext>
              </a:extLst>
            </p:cNvPr>
            <p:cNvSpPr txBox="1"/>
            <p:nvPr/>
          </p:nvSpPr>
          <p:spPr>
            <a:xfrm>
              <a:off x="8638287" y="1062758"/>
              <a:ext cx="2681779" cy="2298501"/>
            </a:xfrm>
            <a:prstGeom prst="roundRect">
              <a:avLst/>
            </a:prstGeom>
            <a:ln>
              <a:solidFill>
                <a:srgbClr val="052A47"/>
              </a:solidFill>
              <a:prstDash val="dash"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h-TH" sz="3750" b="1" spc="5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วิเคราะห์</a:t>
              </a:r>
            </a:p>
            <a:p>
              <a:pPr algn="ctr"/>
              <a:r>
                <a:rPr lang="th-TH" sz="4500" b="1" spc="50" dirty="0">
                  <a:solidFill>
                    <a:srgbClr val="052A47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ปัจจัยภายใน</a:t>
              </a:r>
            </a:p>
            <a:p>
              <a:pPr algn="ctr"/>
              <a:r>
                <a:rPr lang="th-TH" sz="3750" b="1" spc="5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และ </a:t>
              </a:r>
            </a:p>
            <a:p>
              <a:pPr algn="ctr"/>
              <a:r>
                <a:rPr lang="th-TH" sz="4500" b="1" spc="50" dirty="0">
                  <a:solidFill>
                    <a:srgbClr val="052A47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ปัจจัยภายนอก</a:t>
              </a:r>
              <a:r>
                <a:rPr lang="th-TH" sz="3750" b="1" spc="50" dirty="0">
                  <a:solidFill>
                    <a:srgbClr val="052A47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</a:p>
            <a:p>
              <a:pPr algn="ctr"/>
              <a:r>
                <a:rPr lang="th-TH" sz="3750" b="1" spc="5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ที่นำไปสู่ประเด็นความเสี่ยง</a:t>
              </a:r>
            </a:p>
          </p:txBody>
        </p:sp>
        <p:sp>
          <p:nvSpPr>
            <p:cNvPr id="46" name="TextBox 32">
              <a:extLst>
                <a:ext uri="{FF2B5EF4-FFF2-40B4-BE49-F238E27FC236}">
                  <a16:creationId xmlns:a16="http://schemas.microsoft.com/office/drawing/2014/main" id="{0A32ED0E-010E-3040-05C6-F6CBFF9431C0}"/>
                </a:ext>
              </a:extLst>
            </p:cNvPr>
            <p:cNvSpPr txBox="1"/>
            <p:nvPr/>
          </p:nvSpPr>
          <p:spPr>
            <a:xfrm>
              <a:off x="8649212" y="4300674"/>
              <a:ext cx="2681779" cy="1548408"/>
            </a:xfrm>
            <a:prstGeom prst="roundRect">
              <a:avLst>
                <a:gd name="adj" fmla="val 27627"/>
              </a:avLst>
            </a:prstGeom>
            <a:ln>
              <a:solidFill>
                <a:srgbClr val="052A47"/>
              </a:solidFill>
              <a:prstDash val="dash"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h-TH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หากเกิดความเสี่ยงขึ้น</a:t>
              </a:r>
              <a:br>
                <a:rPr lang="th-TH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จะ</a:t>
              </a:r>
              <a:r>
                <a:rPr lang="th-TH" sz="3750" b="1" dirty="0">
                  <a:solidFill>
                    <a:srgbClr val="052A47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ส่ง</a:t>
              </a:r>
              <a:r>
                <a:rPr lang="th-TH" sz="4500" b="1" dirty="0">
                  <a:solidFill>
                    <a:srgbClr val="052A47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ผลกระทบ</a:t>
              </a:r>
              <a:br>
                <a:rPr lang="th-TH" sz="4500" b="1" dirty="0">
                  <a:solidFill>
                    <a:srgbClr val="052A47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4500" b="1" dirty="0">
                  <a:solidFill>
                    <a:srgbClr val="052A47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ต่อมหาวิทยาลัย</a:t>
              </a:r>
              <a:endParaRPr lang="en-US" sz="4500" b="1" dirty="0">
                <a:solidFill>
                  <a:srgbClr val="052A47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F40EA0BD-C191-DE9B-4906-A305DF7499C3}"/>
                </a:ext>
              </a:extLst>
            </p:cNvPr>
            <p:cNvSpPr txBox="1"/>
            <p:nvPr/>
          </p:nvSpPr>
          <p:spPr>
            <a:xfrm>
              <a:off x="4807872" y="1062758"/>
              <a:ext cx="3002359" cy="1515309"/>
            </a:xfrm>
            <a:prstGeom prst="roundRect">
              <a:avLst/>
            </a:prstGeom>
            <a:noFill/>
            <a:ln>
              <a:solidFill>
                <a:srgbClr val="052A47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500" b="1" dirty="0">
                  <a:solidFill>
                    <a:srgbClr val="052A47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ระบุ</a:t>
              </a:r>
              <a:r>
                <a:rPr lang="th-TH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ตัวบ่งชี้ความเสี่ยง/</a:t>
              </a:r>
            </a:p>
            <a:p>
              <a:pPr algn="ctr"/>
              <a:r>
                <a:rPr lang="th-TH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สัญญาณเตือนภัย </a:t>
              </a:r>
            </a:p>
            <a:p>
              <a:pPr algn="ctr"/>
              <a:r>
                <a:rPr lang="en-US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</a:t>
              </a:r>
              <a:r>
                <a:rPr lang="en-US" sz="4500" b="1" dirty="0">
                  <a:solidFill>
                    <a:srgbClr val="052A47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KRI</a:t>
              </a:r>
              <a:r>
                <a:rPr lang="th-TH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en-US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: Key Risk Indicator)</a:t>
              </a:r>
            </a:p>
          </p:txBody>
        </p:sp>
        <p:sp>
          <p:nvSpPr>
            <p:cNvPr id="5" name="กล่องข้อความ 3">
              <a:extLst>
                <a:ext uri="{FF2B5EF4-FFF2-40B4-BE49-F238E27FC236}">
                  <a16:creationId xmlns:a16="http://schemas.microsoft.com/office/drawing/2014/main" id="{1AF21B78-4AA0-974C-4885-0A9C3588B56E}"/>
                </a:ext>
              </a:extLst>
            </p:cNvPr>
            <p:cNvSpPr txBox="1"/>
            <p:nvPr/>
          </p:nvSpPr>
          <p:spPr>
            <a:xfrm>
              <a:off x="4785478" y="3581187"/>
              <a:ext cx="3002359" cy="2281475"/>
            </a:xfrm>
            <a:prstGeom prst="roundRect">
              <a:avLst/>
            </a:prstGeom>
            <a:noFill/>
            <a:ln>
              <a:solidFill>
                <a:srgbClr val="052A47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500" b="1" dirty="0">
                  <a:solidFill>
                    <a:srgbClr val="052A47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ประเมินระดับความเสี่ยง </a:t>
              </a:r>
            </a:p>
            <a:p>
              <a:pPr algn="ctr"/>
              <a:r>
                <a:rPr lang="th-TH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โอกาสเกิด</a:t>
              </a:r>
            </a:p>
            <a:p>
              <a:pPr algn="ctr"/>
              <a:r>
                <a:rPr lang="th-TH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</a:t>
              </a:r>
            </a:p>
            <a:p>
              <a:pPr algn="ctr"/>
              <a:r>
                <a:rPr lang="th-TH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ผลกระทบ</a:t>
              </a:r>
            </a:p>
            <a:p>
              <a:pPr algn="ctr"/>
              <a:r>
                <a:rPr lang="th-TH" sz="3750" b="1" i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(สูงมาก --- น้อยมาก)</a:t>
              </a:r>
              <a:endParaRPr lang="en-US" sz="3750" b="1" i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58" name="Arrow: Right 57">
              <a:extLst>
                <a:ext uri="{FF2B5EF4-FFF2-40B4-BE49-F238E27FC236}">
                  <a16:creationId xmlns:a16="http://schemas.microsoft.com/office/drawing/2014/main" id="{C745B4C3-B774-BF39-3F5E-AA1FD248A860}"/>
                </a:ext>
              </a:extLst>
            </p:cNvPr>
            <p:cNvSpPr/>
            <p:nvPr/>
          </p:nvSpPr>
          <p:spPr>
            <a:xfrm>
              <a:off x="4095641" y="1612386"/>
              <a:ext cx="596406" cy="450104"/>
            </a:xfrm>
            <a:prstGeom prst="rightArrow">
              <a:avLst/>
            </a:prstGeom>
            <a:solidFill>
              <a:srgbClr val="052A47"/>
            </a:solidFill>
            <a:ln>
              <a:solidFill>
                <a:srgbClr val="052A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AF2134F7-FF41-9FD9-B9E9-06BA8BA0E986}"/>
                </a:ext>
              </a:extLst>
            </p:cNvPr>
            <p:cNvSpPr/>
            <p:nvPr/>
          </p:nvSpPr>
          <p:spPr>
            <a:xfrm>
              <a:off x="7953859" y="1612386"/>
              <a:ext cx="596406" cy="450104"/>
            </a:xfrm>
            <a:prstGeom prst="rightArrow">
              <a:avLst/>
            </a:prstGeom>
            <a:solidFill>
              <a:srgbClr val="052A47"/>
            </a:solidFill>
            <a:ln>
              <a:solidFill>
                <a:srgbClr val="052A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0" name="Arrow: Right 59">
              <a:extLst>
                <a:ext uri="{FF2B5EF4-FFF2-40B4-BE49-F238E27FC236}">
                  <a16:creationId xmlns:a16="http://schemas.microsoft.com/office/drawing/2014/main" id="{84467681-5E20-6406-A9D1-1963834E9A00}"/>
                </a:ext>
              </a:extLst>
            </p:cNvPr>
            <p:cNvSpPr/>
            <p:nvPr/>
          </p:nvSpPr>
          <p:spPr>
            <a:xfrm rot="10800000">
              <a:off x="7874651" y="4624774"/>
              <a:ext cx="596406" cy="450104"/>
            </a:xfrm>
            <a:prstGeom prst="rightArrow">
              <a:avLst/>
            </a:prstGeom>
            <a:solidFill>
              <a:srgbClr val="052A47"/>
            </a:solidFill>
            <a:ln>
              <a:solidFill>
                <a:srgbClr val="052A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1" name="Arrow: Right 60">
              <a:extLst>
                <a:ext uri="{FF2B5EF4-FFF2-40B4-BE49-F238E27FC236}">
                  <a16:creationId xmlns:a16="http://schemas.microsoft.com/office/drawing/2014/main" id="{2B5874A8-6E36-1290-98A8-66B6B2908BED}"/>
                </a:ext>
              </a:extLst>
            </p:cNvPr>
            <p:cNvSpPr/>
            <p:nvPr/>
          </p:nvSpPr>
          <p:spPr>
            <a:xfrm rot="5400000">
              <a:off x="9700667" y="3561124"/>
              <a:ext cx="578870" cy="450104"/>
            </a:xfrm>
            <a:prstGeom prst="rightArrow">
              <a:avLst/>
            </a:prstGeom>
            <a:solidFill>
              <a:srgbClr val="052A47"/>
            </a:solidFill>
            <a:ln>
              <a:solidFill>
                <a:srgbClr val="052A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3734D0F-7A21-116E-6E7A-53FA5CB6317C}"/>
              </a:ext>
            </a:extLst>
          </p:cNvPr>
          <p:cNvGrpSpPr/>
          <p:nvPr/>
        </p:nvGrpSpPr>
        <p:grpSpPr>
          <a:xfrm>
            <a:off x="1311746" y="5408741"/>
            <a:ext cx="6185843" cy="2783741"/>
            <a:chOff x="664315" y="4667395"/>
            <a:chExt cx="4123895" cy="1855827"/>
          </a:xfrm>
        </p:grpSpPr>
        <p:sp>
          <p:nvSpPr>
            <p:cNvPr id="57" name="กล่องข้อความ 3">
              <a:extLst>
                <a:ext uri="{FF2B5EF4-FFF2-40B4-BE49-F238E27FC236}">
                  <a16:creationId xmlns:a16="http://schemas.microsoft.com/office/drawing/2014/main" id="{36F3CFEA-ECEA-1C1D-D144-ADF179C02C1C}"/>
                </a:ext>
              </a:extLst>
            </p:cNvPr>
            <p:cNvSpPr txBox="1"/>
            <p:nvPr/>
          </p:nvSpPr>
          <p:spPr>
            <a:xfrm>
              <a:off x="664315" y="4667395"/>
              <a:ext cx="2942769" cy="1855827"/>
            </a:xfrm>
            <a:prstGeom prst="roundRect">
              <a:avLst/>
            </a:prstGeom>
            <a:noFill/>
            <a:ln w="38100">
              <a:solidFill>
                <a:srgbClr val="80D12A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th-TH" sz="4500" b="1" dirty="0">
                  <a:solidFill>
                    <a:srgbClr val="66AD3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กิจกรรม/มาตรการ</a:t>
              </a:r>
              <a:r>
                <a:rPr lang="th-TH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ควบคุม</a:t>
              </a:r>
            </a:p>
            <a:p>
              <a:r>
                <a:rPr lang="th-TH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ที่ทำให้ความเสี่ยง</a:t>
              </a:r>
            </a:p>
            <a:p>
              <a:pPr marL="261938" indent="-261938">
                <a:buFont typeface="Arial" panose="020B0604020202020204" pitchFamily="34" charset="0"/>
                <a:buChar char="•"/>
              </a:pPr>
              <a:r>
                <a:rPr lang="th-TH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หมดไป</a:t>
              </a:r>
            </a:p>
            <a:p>
              <a:pPr marL="261938" indent="-261938">
                <a:buFont typeface="Arial" panose="020B0604020202020204" pitchFamily="34" charset="0"/>
                <a:buChar char="•"/>
              </a:pPr>
              <a:r>
                <a:rPr lang="th-TH" sz="375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ลดลงในระดับที่ยอมรับได้</a:t>
              </a:r>
              <a:endParaRPr lang="en-US" sz="375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93D98011-0994-1A2C-E7E7-24ACEA90734D}"/>
                </a:ext>
              </a:extLst>
            </p:cNvPr>
            <p:cNvSpPr/>
            <p:nvPr/>
          </p:nvSpPr>
          <p:spPr>
            <a:xfrm>
              <a:off x="3703248" y="5737610"/>
              <a:ext cx="1084962" cy="450104"/>
            </a:xfrm>
            <a:prstGeom prst="rightArrow">
              <a:avLst/>
            </a:prstGeom>
            <a:solidFill>
              <a:srgbClr val="80D12A"/>
            </a:solidFill>
            <a:ln>
              <a:solidFill>
                <a:srgbClr val="80D12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13468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F7AD0-D9E0-7FDA-700D-584E8AF31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CE208B3-6889-FDAB-7CE2-967FE060C99B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36AEE23-7610-2B04-1041-63B32BCA4E44}"/>
              </a:ext>
            </a:extLst>
          </p:cNvPr>
          <p:cNvGrpSpPr/>
          <p:nvPr/>
        </p:nvGrpSpPr>
        <p:grpSpPr>
          <a:xfrm>
            <a:off x="0" y="0"/>
            <a:ext cx="2280917" cy="10287000"/>
            <a:chOff x="0" y="0"/>
            <a:chExt cx="617987" cy="27871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AEEBE42-70E4-663A-9FB1-A3F8E8A60295}"/>
                </a:ext>
              </a:extLst>
            </p:cNvPr>
            <p:cNvSpPr/>
            <p:nvPr/>
          </p:nvSpPr>
          <p:spPr>
            <a:xfrm>
              <a:off x="0" y="0"/>
              <a:ext cx="617987" cy="2787141"/>
            </a:xfrm>
            <a:custGeom>
              <a:avLst/>
              <a:gdLst/>
              <a:ahLst/>
              <a:cxnLst/>
              <a:rect l="l" t="t" r="r" b="b"/>
              <a:pathLst>
                <a:path w="617987" h="2787141">
                  <a:moveTo>
                    <a:pt x="0" y="0"/>
                  </a:moveTo>
                  <a:lnTo>
                    <a:pt x="617987" y="0"/>
                  </a:lnTo>
                  <a:lnTo>
                    <a:pt x="617987" y="2787141"/>
                  </a:lnTo>
                  <a:lnTo>
                    <a:pt x="0" y="2787141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1E69029-E730-62F9-ECF1-F6FC84646CF4}"/>
                </a:ext>
              </a:extLst>
            </p:cNvPr>
            <p:cNvSpPr txBox="1"/>
            <p:nvPr/>
          </p:nvSpPr>
          <p:spPr>
            <a:xfrm>
              <a:off x="0" y="-47625"/>
              <a:ext cx="617987" cy="2834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209E2DB-0F9E-DB32-A545-B524EFF5A9AC}"/>
              </a:ext>
            </a:extLst>
          </p:cNvPr>
          <p:cNvGrpSpPr/>
          <p:nvPr/>
        </p:nvGrpSpPr>
        <p:grpSpPr>
          <a:xfrm>
            <a:off x="5362158" y="7412001"/>
            <a:ext cx="772673" cy="772673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93FF009-84AB-AB5D-F1E8-D21A878C148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w="38100" cap="sq">
              <a:solidFill>
                <a:srgbClr val="052A47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3D196E2-8B4E-3616-018E-210D7B432B8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3B63D1F-C3D6-7480-5B00-AC29D01F3798}"/>
              </a:ext>
            </a:extLst>
          </p:cNvPr>
          <p:cNvGrpSpPr/>
          <p:nvPr/>
        </p:nvGrpSpPr>
        <p:grpSpPr>
          <a:xfrm>
            <a:off x="1140458" y="894332"/>
            <a:ext cx="12248420" cy="8322557"/>
            <a:chOff x="0" y="0"/>
            <a:chExt cx="1023149" cy="6952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A88224B-2B6D-AA7C-A089-8E7E71DCE6EA}"/>
                </a:ext>
              </a:extLst>
            </p:cNvPr>
            <p:cNvSpPr/>
            <p:nvPr/>
          </p:nvSpPr>
          <p:spPr>
            <a:xfrm>
              <a:off x="0" y="0"/>
              <a:ext cx="1023149" cy="695210"/>
            </a:xfrm>
            <a:custGeom>
              <a:avLst/>
              <a:gdLst/>
              <a:ahLst/>
              <a:cxnLst/>
              <a:rect l="l" t="t" r="r" b="b"/>
              <a:pathLst>
                <a:path w="1023149" h="695210">
                  <a:moveTo>
                    <a:pt x="819949" y="0"/>
                  </a:moveTo>
                  <a:lnTo>
                    <a:pt x="0" y="0"/>
                  </a:lnTo>
                  <a:lnTo>
                    <a:pt x="0" y="695210"/>
                  </a:lnTo>
                  <a:lnTo>
                    <a:pt x="819949" y="695210"/>
                  </a:lnTo>
                  <a:lnTo>
                    <a:pt x="1023149" y="347605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4BCA585-9156-2B93-3F33-C536BED48182}"/>
                </a:ext>
              </a:extLst>
            </p:cNvPr>
            <p:cNvSpPr txBox="1"/>
            <p:nvPr/>
          </p:nvSpPr>
          <p:spPr>
            <a:xfrm>
              <a:off x="0" y="-47625"/>
              <a:ext cx="908849" cy="742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B24D8CB2-3E31-89D5-1104-988DBCC3ACD4}"/>
              </a:ext>
            </a:extLst>
          </p:cNvPr>
          <p:cNvSpPr txBox="1">
            <a:spLocks/>
          </p:cNvSpPr>
          <p:nvPr/>
        </p:nvSpPr>
        <p:spPr>
          <a:xfrm>
            <a:off x="3275968" y="6578195"/>
            <a:ext cx="7749539" cy="21886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กระบวนการบริหารความเสี่ยง </a:t>
            </a:r>
          </a:p>
          <a:p>
            <a:pPr algn="ctr"/>
            <a:r>
              <a:rPr lang="th-TH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(8 ขั้นตอน) มหาวิทยาลัยแม่โจ้</a:t>
            </a:r>
            <a:endParaRPr lang="en-US" sz="7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2135DD-BD2E-75A2-DDFA-D2BA34204B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" b="5558"/>
          <a:stretch/>
        </p:blipFill>
        <p:spPr>
          <a:xfrm>
            <a:off x="3844292" y="1638299"/>
            <a:ext cx="6730951" cy="448989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E084D56-4CC9-2C54-0F7C-4F13CF49BFCD}"/>
              </a:ext>
            </a:extLst>
          </p:cNvPr>
          <p:cNvGrpSpPr/>
          <p:nvPr/>
        </p:nvGrpSpPr>
        <p:grpSpPr>
          <a:xfrm>
            <a:off x="0" y="4201430"/>
            <a:ext cx="3467870" cy="1788951"/>
            <a:chOff x="-218831" y="3374957"/>
            <a:chExt cx="3467870" cy="1788951"/>
          </a:xfrm>
        </p:grpSpPr>
        <p:grpSp>
          <p:nvGrpSpPr>
            <p:cNvPr id="27" name="Group 14">
              <a:extLst>
                <a:ext uri="{FF2B5EF4-FFF2-40B4-BE49-F238E27FC236}">
                  <a16:creationId xmlns:a16="http://schemas.microsoft.com/office/drawing/2014/main" id="{6CF4D476-9099-4B3B-2A96-74C26D5F9F85}"/>
                </a:ext>
              </a:extLst>
            </p:cNvPr>
            <p:cNvGrpSpPr/>
            <p:nvPr/>
          </p:nvGrpSpPr>
          <p:grpSpPr>
            <a:xfrm>
              <a:off x="2807149" y="3392110"/>
              <a:ext cx="441890" cy="1367718"/>
              <a:chOff x="0" y="0"/>
              <a:chExt cx="847440" cy="2622960"/>
            </a:xfrm>
          </p:grpSpPr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2DA9FDF2-6CA2-0C98-A356-A7C6B463AE46}"/>
                  </a:ext>
                </a:extLst>
              </p:cNvPr>
              <p:cNvSpPr/>
              <p:nvPr/>
            </p:nvSpPr>
            <p:spPr>
              <a:xfrm>
                <a:off x="0" y="0"/>
                <a:ext cx="847471" cy="2622931"/>
              </a:xfrm>
              <a:custGeom>
                <a:avLst/>
                <a:gdLst/>
                <a:ahLst/>
                <a:cxnLst/>
                <a:rect l="l" t="t" r="r" b="b"/>
                <a:pathLst>
                  <a:path w="847471" h="2622931">
                    <a:moveTo>
                      <a:pt x="243205" y="2622931"/>
                    </a:moveTo>
                    <a:lnTo>
                      <a:pt x="0" y="2622931"/>
                    </a:lnTo>
                    <a:lnTo>
                      <a:pt x="596646" y="1315339"/>
                    </a:lnTo>
                    <a:lnTo>
                      <a:pt x="0" y="0"/>
                    </a:lnTo>
                    <a:lnTo>
                      <a:pt x="243205" y="0"/>
                    </a:lnTo>
                    <a:lnTo>
                      <a:pt x="847471" y="1315339"/>
                    </a:lnTo>
                    <a:lnTo>
                      <a:pt x="243205" y="2622931"/>
                    </a:lnTo>
                    <a:close/>
                  </a:path>
                </a:pathLst>
              </a:custGeom>
              <a:solidFill>
                <a:srgbClr val="80D12A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28" name="Group 16">
              <a:extLst>
                <a:ext uri="{FF2B5EF4-FFF2-40B4-BE49-F238E27FC236}">
                  <a16:creationId xmlns:a16="http://schemas.microsoft.com/office/drawing/2014/main" id="{099CE63A-09BD-20DE-0326-63578453ABD4}"/>
                </a:ext>
              </a:extLst>
            </p:cNvPr>
            <p:cNvGrpSpPr/>
            <p:nvPr/>
          </p:nvGrpSpPr>
          <p:grpSpPr>
            <a:xfrm>
              <a:off x="-218831" y="3392110"/>
              <a:ext cx="3241082" cy="1367718"/>
              <a:chOff x="0" y="0"/>
              <a:chExt cx="1838524" cy="775847"/>
            </a:xfrm>
          </p:grpSpPr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4D5020B7-B543-E9F8-0ED3-8DA6B5D01E7B}"/>
                  </a:ext>
                </a:extLst>
              </p:cNvPr>
              <p:cNvSpPr/>
              <p:nvPr/>
            </p:nvSpPr>
            <p:spPr>
              <a:xfrm>
                <a:off x="0" y="0"/>
                <a:ext cx="1838524" cy="775847"/>
              </a:xfrm>
              <a:custGeom>
                <a:avLst/>
                <a:gdLst/>
                <a:ahLst/>
                <a:cxnLst/>
                <a:rect l="l" t="t" r="r" b="b"/>
                <a:pathLst>
                  <a:path w="1838524" h="775847">
                    <a:moveTo>
                      <a:pt x="1635324" y="0"/>
                    </a:moveTo>
                    <a:lnTo>
                      <a:pt x="0" y="0"/>
                    </a:lnTo>
                    <a:lnTo>
                      <a:pt x="0" y="775847"/>
                    </a:lnTo>
                    <a:lnTo>
                      <a:pt x="1635324" y="775847"/>
                    </a:lnTo>
                    <a:lnTo>
                      <a:pt x="1838524" y="387923"/>
                    </a:lnTo>
                    <a:lnTo>
                      <a:pt x="1635324" y="0"/>
                    </a:lnTo>
                    <a:close/>
                  </a:path>
                </a:pathLst>
              </a:custGeom>
              <a:solidFill>
                <a:srgbClr val="4DBF38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18">
                <a:extLst>
                  <a:ext uri="{FF2B5EF4-FFF2-40B4-BE49-F238E27FC236}">
                    <a16:creationId xmlns:a16="http://schemas.microsoft.com/office/drawing/2014/main" id="{75B5D095-6A2A-6499-0A5D-A4493CAA539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24224" cy="823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A4FBDBC0-C328-C74F-B2F4-50311DCECE58}"/>
                </a:ext>
              </a:extLst>
            </p:cNvPr>
            <p:cNvSpPr txBox="1"/>
            <p:nvPr/>
          </p:nvSpPr>
          <p:spPr>
            <a:xfrm>
              <a:off x="898016" y="3374957"/>
              <a:ext cx="1872263" cy="178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619"/>
                </a:lnSpc>
                <a:spcBef>
                  <a:spcPct val="0"/>
                </a:spcBef>
              </a:pPr>
              <a:r>
                <a:rPr lang="en-US" sz="15000" b="1" spc="405" dirty="0">
                  <a:solidFill>
                    <a:srgbClr val="FFFFFF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0</a:t>
              </a:r>
              <a:r>
                <a:rPr lang="th-TH" sz="15000" b="1" spc="405" dirty="0">
                  <a:solidFill>
                    <a:srgbClr val="FFFFFF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4</a:t>
              </a:r>
              <a:endParaRPr lang="en-US" sz="15000" b="1" spc="405" dirty="0">
                <a:solidFill>
                  <a:srgbClr val="FFFFFF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448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068C7-FFA7-51C4-15A4-7A0879202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04B325E8-CC65-99F1-929C-4877E25525BA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9BA11CFD-5F72-F66A-55C0-29C4DB86B906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55F801A2-0107-59B5-F31E-C7EC78B991C7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F8570B40-02C7-38EA-19E9-80826A51CF3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7B5D16E1-D386-0105-BA5C-DE9D1A036D4A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39E7AB60-5D64-0975-B5B3-88CE5B5C92AD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0BC29A-B5F0-06D3-4B15-CD3F6F11DD28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A1102FBE-252B-F624-05D9-B86C5A6E3A8C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70D4A026-6804-582E-60AB-18D2582171D8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ABEAC4C6-8DA2-A395-A0B4-BDF8EB78129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623EA90C-582C-4135-31D5-5E6296F4ACA4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CA99A3-C20A-71F2-8ECE-E6211204357F}"/>
              </a:ext>
            </a:extLst>
          </p:cNvPr>
          <p:cNvSpPr txBox="1"/>
          <p:nvPr/>
        </p:nvSpPr>
        <p:spPr>
          <a:xfrm>
            <a:off x="903639" y="1827161"/>
            <a:ext cx="16443773" cy="2315249"/>
          </a:xfrm>
          <a:prstGeom prst="rect">
            <a:avLst/>
          </a:prstGeom>
          <a:solidFill>
            <a:srgbClr val="80D12A">
              <a:alpha val="30196"/>
            </a:srgbClr>
          </a:solidFill>
        </p:spPr>
        <p:txBody>
          <a:bodyPr wrap="square">
            <a:spAutoFit/>
          </a:bodyPr>
          <a:lstStyle/>
          <a:p>
            <a:pPr algn="thaiDist">
              <a:lnSpc>
                <a:spcPct val="107000"/>
              </a:lnSpc>
              <a:tabLst>
                <a:tab pos="180340" algn="l"/>
              </a:tabLst>
            </a:pPr>
            <a:r>
              <a:rPr lang="th-TH" sz="45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องค์ประกอบของ </a:t>
            </a:r>
            <a:r>
              <a:rPr lang="th-TH" sz="4500" b="1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สภาพแวดล้อมภายใน </a:t>
            </a:r>
            <a:r>
              <a:rPr lang="th-TH" sz="4500" b="1" dirty="0">
                <a:solidFill>
                  <a:srgbClr val="231F2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</a:t>
            </a:r>
            <a:r>
              <a:rPr lang="th-TH" sz="45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าจากหลายปัจจัย อาทิ วัฒนธรรมองค์กร ค่านิยม นโยบายของผู้บริหาร  แนวทางการปฏิบัติงานของบุคลากร กระบวนการทำงาน ระบบสารสนเทศ กฎ ระเบียบ ข้อบังคับ เป็นต้น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C51C1F-BD6A-CEB6-8CE4-5D7961F05F87}"/>
              </a:ext>
            </a:extLst>
          </p:cNvPr>
          <p:cNvSpPr/>
          <p:nvPr/>
        </p:nvSpPr>
        <p:spPr>
          <a:xfrm>
            <a:off x="916569" y="9277771"/>
            <a:ext cx="11656431" cy="895788"/>
          </a:xfrm>
          <a:prstGeom prst="roundRect">
            <a:avLst/>
          </a:prstGeom>
          <a:noFill/>
          <a:ln>
            <a:solidFill>
              <a:srgbClr val="80D12A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กำหนดนโยบาย และแต่งตั้งคณะกรรมการบริหารความเสี่ยงส่วนงาน/หน่วยงาน</a:t>
            </a:r>
            <a:endParaRPr lang="en-US" sz="4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4610F-14B7-35BC-FD2A-494F1953553B}"/>
              </a:ext>
            </a:extLst>
          </p:cNvPr>
          <p:cNvSpPr txBox="1"/>
          <p:nvPr/>
        </p:nvSpPr>
        <p:spPr>
          <a:xfrm>
            <a:off x="4038827" y="64615"/>
            <a:ext cx="12386234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18034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1. </a:t>
            </a:r>
            <a:r>
              <a:rPr lang="th-TH" sz="6000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สภาพแวดล้อมภายในองค์กร (</a:t>
            </a:r>
            <a:r>
              <a:rPr lang="en-US" sz="6000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Internal Environment</a:t>
            </a:r>
            <a:r>
              <a:rPr lang="th-TH" sz="6000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endParaRPr lang="en-US" sz="6000" dirty="0">
              <a:solidFill>
                <a:schemeClr val="bg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EF1CD-8113-113F-7158-FCAEF50A22FA}"/>
              </a:ext>
            </a:extLst>
          </p:cNvPr>
          <p:cNvSpPr txBox="1"/>
          <p:nvPr/>
        </p:nvSpPr>
        <p:spPr>
          <a:xfrm>
            <a:off x="903639" y="4613955"/>
            <a:ext cx="16443773" cy="1574277"/>
          </a:xfrm>
          <a:prstGeom prst="rect">
            <a:avLst/>
          </a:prstGeom>
          <a:solidFill>
            <a:srgbClr val="80D12A">
              <a:alpha val="30196"/>
            </a:srgbClr>
          </a:solidFill>
        </p:spPr>
        <p:txBody>
          <a:bodyPr wrap="square">
            <a:spAutoFit/>
          </a:bodyPr>
          <a:lstStyle/>
          <a:p>
            <a:pPr algn="thaiDist">
              <a:lnSpc>
                <a:spcPct val="107000"/>
              </a:lnSpc>
              <a:tabLst>
                <a:tab pos="180340" algn="l"/>
              </a:tabLst>
            </a:pPr>
            <a:r>
              <a:rPr lang="th-TH" sz="45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รวมไปถึงการทำความเข้าใจใน</a:t>
            </a:r>
            <a:r>
              <a:rPr lang="th-TH" sz="4500" b="1" i="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บริบทการเปลี่ยนแปลงสำคัญขององค์กรและหน่วยงาน </a:t>
            </a:r>
            <a:r>
              <a:rPr lang="th-TH" sz="45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ทั้งจาก</a:t>
            </a:r>
            <a:r>
              <a:rPr lang="th-TH" sz="4500" b="1" i="0" u="sng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ปัจจัยภายใน และปัจจัยภายนอก </a:t>
            </a:r>
            <a:r>
              <a:rPr lang="th-TH" sz="45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ที่ส่งผลกระทบต่อส่วนงาน </a:t>
            </a:r>
            <a:endParaRPr lang="th-TH" sz="45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363DB4-EAC7-D735-17C0-5827645604D4}"/>
              </a:ext>
            </a:extLst>
          </p:cNvPr>
          <p:cNvSpPr txBox="1"/>
          <p:nvPr/>
        </p:nvSpPr>
        <p:spPr>
          <a:xfrm>
            <a:off x="916570" y="6659778"/>
            <a:ext cx="16443773" cy="1574277"/>
          </a:xfrm>
          <a:prstGeom prst="rect">
            <a:avLst/>
          </a:prstGeom>
          <a:solidFill>
            <a:srgbClr val="80D12A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180340" algn="l"/>
              </a:tabLst>
            </a:pPr>
            <a:r>
              <a:rPr lang="th-TH" sz="45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วิธีการ/เทคนิค ได้แก่ การวิเคราะห์จุดแข็ง จุดอ่อน โอกาส และอุปสรรค (</a:t>
            </a:r>
            <a:r>
              <a:rPr lang="en-US" sz="45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SWOT Analysis</a:t>
            </a:r>
            <a:r>
              <a:rPr lang="th-TH" sz="45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en-US" sz="45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, </a:t>
            </a:r>
            <a:r>
              <a:rPr lang="th-TH" sz="45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การวิเคราะห์บริบทขององค์กร (</a:t>
            </a:r>
            <a:r>
              <a:rPr lang="en-US" sz="45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Context Analysis</a:t>
            </a:r>
            <a:r>
              <a:rPr lang="th-TH" sz="45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endParaRPr lang="en-US" sz="4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1780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84167-3529-0277-C1D8-F18AA3221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6D40F73-4040-B76A-ACD4-78C080BCB4C8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EBA94919-ED25-9BFE-300D-9986868CCE11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1B5425F1-82F2-4A1B-63AA-8D0779C0701B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D14F2C95-0A3D-A613-38CC-FF4FE6A9D3F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9BDD7BEA-1562-6BFB-2CB5-DAB9DB48F115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2A83A6E2-C627-4621-3C65-10071EA82413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0BC3C7B-6934-8A7C-EFC3-A9AF04228431}"/>
              </a:ext>
            </a:extLst>
          </p:cNvPr>
          <p:cNvGrpSpPr/>
          <p:nvPr/>
        </p:nvGrpSpPr>
        <p:grpSpPr>
          <a:xfrm rot="10800000">
            <a:off x="-457201" y="9464970"/>
            <a:ext cx="19851783" cy="936328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9C6FDE10-9E26-997A-53B2-3D5A09C6B74A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A2D647F8-848A-1CE0-3295-77726D59BC40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FE5B3EF7-F0F9-4FD2-D4F5-8D9BF71614D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FC4634EE-FFD5-3679-3577-46EEA9D89FE9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2484AF8-0C18-A5DC-C6C7-F214C13B5908}"/>
              </a:ext>
            </a:extLst>
          </p:cNvPr>
          <p:cNvSpPr/>
          <p:nvPr/>
        </p:nvSpPr>
        <p:spPr>
          <a:xfrm>
            <a:off x="3029526" y="126310"/>
            <a:ext cx="12192000" cy="956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การวิเคราะห์สภาพแวดล้อม (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SWOT Analysis)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CBA13-9168-4909-251C-F0999E73C24B}"/>
              </a:ext>
            </a:extLst>
          </p:cNvPr>
          <p:cNvSpPr txBox="1"/>
          <p:nvPr/>
        </p:nvSpPr>
        <p:spPr>
          <a:xfrm>
            <a:off x="304308" y="1310489"/>
            <a:ext cx="8851983" cy="3785652"/>
          </a:xfrm>
          <a:prstGeom prst="rect">
            <a:avLst/>
          </a:prstGeom>
          <a:noFill/>
          <a:ln w="28575">
            <a:solidFill>
              <a:srgbClr val="80D12A"/>
            </a:solidFill>
          </a:ln>
        </p:spPr>
        <p:txBody>
          <a:bodyPr wrap="square" rtlCol="0">
            <a:spAutoFit/>
          </a:bodyPr>
          <a:lstStyle/>
          <a:p>
            <a:r>
              <a:rPr lang="th-TH" sz="30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จุดแข็ง </a:t>
            </a:r>
            <a:r>
              <a:rPr lang="en-US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(Strengths)</a:t>
            </a:r>
            <a:r>
              <a:rPr lang="en-US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sz="3000" b="1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3000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</a:t>
            </a:r>
            <a:r>
              <a:rPr lang="th-TH" sz="3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เชี่ยวชาญ</a:t>
            </a:r>
            <a:r>
              <a:rPr lang="th-TH" sz="3000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/องค์ความรู้</a:t>
            </a:r>
            <a:r>
              <a:rPr lang="th-TH" sz="3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ด้านการเกษตร </a:t>
            </a:r>
            <a:r>
              <a:rPr lang="th-TH" sz="3000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เป็นที่ยอมรับจากเกษตรกร รัฐ เอกชน</a:t>
            </a:r>
          </a:p>
          <a:p>
            <a:r>
              <a:rPr lang="th-TH" sz="3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2.เครือข่ายศิษย์เก่า</a:t>
            </a:r>
            <a:r>
              <a:rPr lang="th-TH" sz="3000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ที่เข้มแข็ง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3.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ภาพลักษณ์ของบัณฑิต 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“อดทน สู้งาน ปฏิบัติจริง รู้จริง คิดเป็น ทำงานได้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4.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ความหลากหลายของศาสตร์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/สาขาวิชา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5.คุณวุฒิและ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ความเชี่ยวชาญ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ที่หลากหลาย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ของบุคลากร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6.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โครงสร้างพื้นฐาน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ที่เพียงพอ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7.ยุทธศาสตร์การพัฒนาระยะยาวที่ชัดเจน</a:t>
            </a:r>
            <a:endParaRPr lang="en-US" sz="3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ABFAD-362C-9266-B3BD-6546BD97672E}"/>
              </a:ext>
            </a:extLst>
          </p:cNvPr>
          <p:cNvSpPr txBox="1"/>
          <p:nvPr/>
        </p:nvSpPr>
        <p:spPr>
          <a:xfrm>
            <a:off x="9324580" y="1290869"/>
            <a:ext cx="8706608" cy="3785652"/>
          </a:xfrm>
          <a:prstGeom prst="rect">
            <a:avLst/>
          </a:prstGeom>
          <a:noFill/>
          <a:ln w="28575">
            <a:solidFill>
              <a:srgbClr val="80D12A"/>
            </a:solidFill>
          </a:ln>
        </p:spPr>
        <p:txBody>
          <a:bodyPr wrap="square" rtlCol="0">
            <a:spAutoFit/>
          </a:bodyPr>
          <a:lstStyle/>
          <a:p>
            <a:r>
              <a:rPr lang="th-TH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จุดอ่อน </a:t>
            </a:r>
            <a:r>
              <a:rPr lang="en-US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(Weaknesses)</a:t>
            </a:r>
            <a:r>
              <a:rPr lang="en-US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b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1.</a:t>
            </a:r>
            <a:r>
              <a:rPr lang="th-TH" sz="3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คุณภาพนักศึกษาที่รับเข้า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2.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กฎระเบียบที่ยังไม่เอื้อต่อการหารายได้ 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และไม่คล่องตัว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3.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ภาพลักษณ์การรับน้อง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4.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รายได้ลดลง 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แต่</a:t>
            </a:r>
            <a:r>
              <a:rPr lang="th-TH" sz="3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ค่าใช้จ่ายเพิ่มขึ้น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5.</a:t>
            </a:r>
            <a:r>
              <a:rPr lang="th-TH" sz="3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การบริหารพื้นที่ การพัฒนาผลิตภัณฑ์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ของมหาวิทยาลัย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6.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ความสามารถ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ทางวิชาการ และการบริหาร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ของบัณฑิตเมื่อเทียบกับคู่แข่ง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7.ความเป็นนานาชาติ โดยเฉพาะ</a:t>
            </a:r>
            <a:r>
              <a:rPr lang="th-TH" sz="3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ทักษะภาษาต่างประเทศของบัณฑิตและบุคลากร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18D1A-7BE5-58F1-FD72-A16B27E6E24A}"/>
              </a:ext>
            </a:extLst>
          </p:cNvPr>
          <p:cNvSpPr txBox="1"/>
          <p:nvPr/>
        </p:nvSpPr>
        <p:spPr>
          <a:xfrm>
            <a:off x="292017" y="5217654"/>
            <a:ext cx="8851983" cy="4247317"/>
          </a:xfrm>
          <a:prstGeom prst="rect">
            <a:avLst/>
          </a:prstGeom>
          <a:noFill/>
          <a:ln w="28575">
            <a:solidFill>
              <a:srgbClr val="80D12A"/>
            </a:solidFill>
          </a:ln>
        </p:spPr>
        <p:txBody>
          <a:bodyPr wrap="square" rtlCol="0">
            <a:spAutoFit/>
          </a:bodyPr>
          <a:lstStyle/>
          <a:p>
            <a:r>
              <a:rPr lang="th-TH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โอกาส </a:t>
            </a:r>
            <a:r>
              <a:rPr lang="en-US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(Opportunities) </a:t>
            </a:r>
            <a:br>
              <a:rPr lang="en-US" sz="3000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1.ทิศทางการพัฒนาของโลกยุคดิจิทัล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2.สังคมผู้สูงอายุ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3.</a:t>
            </a:r>
            <a:r>
              <a:rPr lang="th-TH" sz="3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ยุทธศาสตร์การพัฒนาประเทศและจังหวัด</a:t>
            </a:r>
            <a:r>
              <a:rPr lang="th-TH" sz="3000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ที่เน้นเกษตร 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อาหาร สุขภาพ ท่องเที่ยว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4.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ความใส่ใจสุขภาพ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และความปลอดภัยของอาหาร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5.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นโยบายกระทรวง </a:t>
            </a:r>
            <a:r>
              <a:rPr lang="th-TH" sz="3000" b="1" dirty="0" err="1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อว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ที่ให้ความสำคัญกับเทคโนโลยี นวัตกรรม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6.วิถีชีวิตใหม่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7.</a:t>
            </a:r>
            <a:r>
              <a:rPr lang="th-TH" sz="3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การเข้ามามีส่วนร่วมในกระบวนการเรียนการสอนของเครือข่ายเกษตร</a:t>
            </a:r>
          </a:p>
          <a:p>
            <a:r>
              <a:rPr lang="th-TH" sz="3000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8.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เครือข่ายสถาบันอุดมศึกษา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ระดับชาติ และนานาชาติ</a:t>
            </a:r>
            <a:endParaRPr lang="en-US" sz="3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44187-1EB7-E600-8FE6-A66791F95443}"/>
              </a:ext>
            </a:extLst>
          </p:cNvPr>
          <p:cNvSpPr txBox="1"/>
          <p:nvPr/>
        </p:nvSpPr>
        <p:spPr>
          <a:xfrm>
            <a:off x="9324581" y="5195114"/>
            <a:ext cx="8706608" cy="4247317"/>
          </a:xfrm>
          <a:prstGeom prst="rect">
            <a:avLst/>
          </a:prstGeom>
          <a:noFill/>
          <a:ln w="28575">
            <a:solidFill>
              <a:srgbClr val="80D12A"/>
            </a:solidFill>
          </a:ln>
        </p:spPr>
        <p:txBody>
          <a:bodyPr wrap="square" rtlCol="0">
            <a:spAutoFit/>
          </a:bodyPr>
          <a:lstStyle/>
          <a:p>
            <a:r>
              <a:rPr lang="th-TH" sz="3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อุป</a:t>
            </a:r>
            <a:r>
              <a:rPr lang="th-TH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สรรค์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(Threats) </a:t>
            </a:r>
            <a:endParaRPr lang="th-TH" sz="3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tabLst>
                <a:tab pos="112713" algn="l"/>
              </a:tabLst>
            </a:pP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1.แนวโน้มการได้รับจัดสรร</a:t>
            </a:r>
            <a:r>
              <a:rPr lang="th-TH" sz="3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งบประมาณแผ่นดินลดลง</a:t>
            </a:r>
          </a:p>
          <a:p>
            <a:pPr>
              <a:tabLst>
                <a:tab pos="112713" algn="l"/>
              </a:tabLst>
            </a:pP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2.แนวโน้ม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จำนวนผู้เรียนในวัยเรียนลดลง</a:t>
            </a:r>
          </a:p>
          <a:p>
            <a:pPr>
              <a:tabLst>
                <a:tab pos="112713" algn="l"/>
              </a:tabLst>
            </a:pP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3.</a:t>
            </a:r>
            <a:r>
              <a:rPr lang="th-TH" sz="3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นโยบายรับนักศึกษา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แบบไม่จำกัด</a:t>
            </a:r>
            <a:r>
              <a:rPr lang="th-TH" sz="3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ของสถานศึกษาขนาดใหญ่ทั้ง 3 พื้นที่</a:t>
            </a:r>
          </a:p>
          <a:p>
            <a:pPr>
              <a:tabLst>
                <a:tab pos="112713" algn="l"/>
              </a:tabLst>
            </a:pP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4.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ทัศนคติเชิงลบ ต่อการรับน้องของมหาวิทยาลัย</a:t>
            </a:r>
          </a:p>
          <a:p>
            <a:pPr>
              <a:tabLst>
                <a:tab pos="112713" algn="l"/>
              </a:tabLst>
            </a:pP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5.</a:t>
            </a:r>
            <a:r>
              <a:rPr lang="th-TH" sz="3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ความสนใจในสาขาวิชาชีพเกษตรของคนรุ่นใหม่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มีน้อย</a:t>
            </a:r>
          </a:p>
          <a:p>
            <a:pPr>
              <a:tabLst>
                <a:tab pos="112713" algn="l"/>
              </a:tabLst>
            </a:pP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6.วิกฤติโรคระบาด</a:t>
            </a:r>
          </a:p>
          <a:p>
            <a:pPr marL="171450" indent="-171450">
              <a:tabLst>
                <a:tab pos="112713" algn="l"/>
              </a:tabLst>
            </a:pPr>
            <a:r>
              <a:rPr lang="th-TH" sz="3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7.</a:t>
            </a:r>
            <a:r>
              <a:rPr lang="th-TH" sz="3000" b="1" dirty="0">
                <a:solidFill>
                  <a:schemeClr val="accent1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กฎระเบียบบางอย่างของประเทศไม่เอื้อต่อการพัฒนา</a:t>
            </a:r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ตามเจตนารมณ์ของการเป็นมหาวิทยาลัยในกำกับ</a:t>
            </a:r>
            <a:endParaRPr lang="en-US" sz="3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2857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19606">
            <a:off x="13580842" y="-1136129"/>
            <a:ext cx="3889773" cy="12559257"/>
          </a:xfrm>
          <a:custGeom>
            <a:avLst/>
            <a:gdLst/>
            <a:ahLst/>
            <a:cxnLst/>
            <a:rect l="l" t="t" r="r" b="b"/>
            <a:pathLst>
              <a:path w="3889773" h="12559257">
                <a:moveTo>
                  <a:pt x="0" y="0"/>
                </a:moveTo>
                <a:lnTo>
                  <a:pt x="3889773" y="0"/>
                </a:lnTo>
                <a:lnTo>
                  <a:pt x="3889773" y="12559258"/>
                </a:lnTo>
                <a:lnTo>
                  <a:pt x="0" y="1255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b="-52994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3128476" y="-634385"/>
            <a:ext cx="7779807" cy="11555770"/>
            <a:chOff x="0" y="0"/>
            <a:chExt cx="4275074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5074" cy="6350000"/>
            </a:xfrm>
            <a:custGeom>
              <a:avLst/>
              <a:gdLst/>
              <a:ahLst/>
              <a:cxnLst/>
              <a:rect l="l" t="t" r="r" b="b"/>
              <a:pathLst>
                <a:path w="4275074" h="6350000">
                  <a:moveTo>
                    <a:pt x="4275074" y="0"/>
                  </a:moveTo>
                  <a:lnTo>
                    <a:pt x="2736723" y="6350000"/>
                  </a:lnTo>
                  <a:lnTo>
                    <a:pt x="0" y="6350000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4"/>
              <a:stretch>
                <a:fillRect l="-61471" r="-61471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411022" y="5331077"/>
            <a:ext cx="2945028" cy="5777885"/>
            <a:chOff x="0" y="0"/>
            <a:chExt cx="406400" cy="7973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6400" cy="797321"/>
            </a:xfrm>
            <a:custGeom>
              <a:avLst/>
              <a:gdLst/>
              <a:ahLst/>
              <a:cxnLst/>
              <a:rect l="l" t="t" r="r" b="b"/>
              <a:pathLst>
                <a:path w="406400" h="797321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371921" y="-634385"/>
            <a:ext cx="2743842" cy="5383177"/>
            <a:chOff x="0" y="0"/>
            <a:chExt cx="406400" cy="7973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6400" cy="797321"/>
            </a:xfrm>
            <a:custGeom>
              <a:avLst/>
              <a:gdLst/>
              <a:ahLst/>
              <a:cxnLst/>
              <a:rect l="l" t="t" r="r" b="b"/>
              <a:pathLst>
                <a:path w="406400" h="797321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356049" y="-373209"/>
            <a:ext cx="714563" cy="1401909"/>
            <a:chOff x="0" y="0"/>
            <a:chExt cx="406400" cy="7973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6400" cy="797321"/>
            </a:xfrm>
            <a:custGeom>
              <a:avLst/>
              <a:gdLst/>
              <a:ahLst/>
              <a:cxnLst/>
              <a:rect l="l" t="t" r="r" b="b"/>
              <a:pathLst>
                <a:path w="406400" h="797321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5F0FB4-3726-F6A0-6DE0-673F65802A8F}"/>
              </a:ext>
            </a:extLst>
          </p:cNvPr>
          <p:cNvSpPr txBox="1"/>
          <p:nvPr/>
        </p:nvSpPr>
        <p:spPr>
          <a:xfrm>
            <a:off x="1102832" y="2662499"/>
            <a:ext cx="1138368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Arial" panose="020B0604020202020204" pitchFamily="34" charset="0"/>
              <a:buChar char="•"/>
            </a:pP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ความเข้าใจที่คลาดเคลื่อนระหว่าง </a:t>
            </a:r>
            <a:br>
              <a:rPr lang="en-US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“การบริหารจัดการความเสี่ยง” และ “การควบคุมภายใน”</a:t>
            </a: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การกำหนดประเด็นความเสี่ยง ไม่ครบถ้วนตามประเภทความเสี่ยงตามแนวปฏิบัติที่กำหนด</a:t>
            </a: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การจัดทำแผนไม่ตรงกับข้อมูลการรายงานผล โดยไม่ระบุเหตุผล   การรายงานผลการดำเนินงานในแต่ละรอบ</a:t>
            </a:r>
            <a:b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ไม่ครบถ้วน/ขาดหายไป ทั้งในส่วนของประเด็นความเสี่ยง และการดำเนินกิจกรรมควบคุม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CABB74-0EB5-CF8F-BFB4-7D1D188C1681}"/>
              </a:ext>
            </a:extLst>
          </p:cNvPr>
          <p:cNvSpPr/>
          <p:nvPr/>
        </p:nvSpPr>
        <p:spPr>
          <a:xfrm>
            <a:off x="6458945" y="867038"/>
            <a:ext cx="8717018" cy="1467292"/>
          </a:xfrm>
          <a:prstGeom prst="roundRect">
            <a:avLst/>
          </a:prstGeom>
          <a:noFill/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5500" b="1" dirty="0">
                <a:solidFill>
                  <a:srgbClr val="052A4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การดำเนินงานการบริหารความเสี่ยงและควบคุมภายใน ปีงบประมาณ 2566</a:t>
            </a:r>
            <a:endParaRPr lang="en-US" sz="5500" b="1" dirty="0">
              <a:solidFill>
                <a:srgbClr val="052A47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23C0C3-10A4-D5F1-52BF-981C013854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01" t="12395" r="13105" b="40119"/>
          <a:stretch/>
        </p:blipFill>
        <p:spPr>
          <a:xfrm>
            <a:off x="1365516" y="711031"/>
            <a:ext cx="4923331" cy="10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39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9C06AF-9A0B-44B7-BC19-601A9B323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45"/>
            <a:ext cx="18377162" cy="1023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09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1FF1E-34FD-A759-9002-D7101853E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6BF57EA-7D54-ACB8-B31A-483194DA5FF0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6844D9EC-B5CF-D501-3D90-7C2C79805BBE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CEBBC6CF-ECCB-72C0-7B0A-AFEE31B8ECB6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BE400090-1D29-B7DA-D3F8-B61CD2BF5C6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47DA6818-CD50-68B7-EB0E-1586CDB7C75E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CA93F82C-C466-ADF4-3644-C9A4BF78FEF5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B080CFB-63D1-3BCA-A3B2-32707BE5B449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D898DB0C-3A90-3A54-125B-4D57B176D5F7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AEE69D7C-803A-61B5-A53D-97E834CD16F6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0341F44F-401E-E8DB-EA8C-37B73AD91B9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7918B3EE-AFED-2B09-AC7A-679DD538580A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EA3A80-305F-46A2-9F96-AE26F45335EA}"/>
              </a:ext>
            </a:extLst>
          </p:cNvPr>
          <p:cNvSpPr txBox="1"/>
          <p:nvPr/>
        </p:nvSpPr>
        <p:spPr>
          <a:xfrm>
            <a:off x="212833" y="1569179"/>
            <a:ext cx="17862332" cy="1870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270510" algn="l"/>
              </a:tabLst>
            </a:pPr>
            <a:r>
              <a:rPr lang="th-TH" sz="3600" b="1" dirty="0">
                <a:solidFill>
                  <a:srgbClr val="231F2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เป็นขั้นตอนที่มีความสำคัญ เปรียบเสมือนทิศทางและเป้าหมายในการบริหาร</a:t>
            </a:r>
            <a:r>
              <a:rPr lang="th-TH" sz="3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จัดการ</a:t>
            </a:r>
            <a:r>
              <a:rPr lang="th-TH" sz="3600" b="1" dirty="0">
                <a:solidFill>
                  <a:srgbClr val="231F2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ความเสี่ยงของมหาวิทยาลัย/ส่วนงาน </a:t>
            </a:r>
          </a:p>
          <a:p>
            <a:pPr algn="ctr">
              <a:lnSpc>
                <a:spcPct val="107000"/>
              </a:lnSpc>
              <a:tabLst>
                <a:tab pos="270510" algn="l"/>
              </a:tabLst>
            </a:pPr>
            <a:r>
              <a:rPr lang="th-TH" sz="3600" b="1" dirty="0">
                <a:solidFill>
                  <a:srgbClr val="231F2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ซึ่งจะทำให้การบริหาร</a:t>
            </a:r>
            <a:r>
              <a:rPr lang="th-TH" sz="3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จัดการ</a:t>
            </a:r>
            <a:r>
              <a:rPr lang="th-TH" sz="3600" b="1" dirty="0">
                <a:solidFill>
                  <a:srgbClr val="231F2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ความเสี่ยงมีความเชื่อมโยง ส่งเสริม สนับสนุนการบริหารยุทธศาสตร์ การบริหารงานที่สำคัญ</a:t>
            </a:r>
          </a:p>
          <a:p>
            <a:pPr algn="ctr">
              <a:lnSpc>
                <a:spcPct val="107000"/>
              </a:lnSpc>
              <a:tabLst>
                <a:tab pos="270510" algn="l"/>
              </a:tabLst>
            </a:pPr>
            <a:r>
              <a:rPr lang="th-TH" sz="3600" b="1" dirty="0">
                <a:solidFill>
                  <a:srgbClr val="231F2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ของมหาวิทยาลัย/ส่วนงานให้ประสบความสำเร็จตามคาดหวัง</a:t>
            </a:r>
            <a:endParaRPr lang="en-US" sz="3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2E5CA-2CF7-44B2-AA4F-C2DA64EA728E}"/>
              </a:ext>
            </a:extLst>
          </p:cNvPr>
          <p:cNvSpPr txBox="1"/>
          <p:nvPr/>
        </p:nvSpPr>
        <p:spPr>
          <a:xfrm>
            <a:off x="4038827" y="111759"/>
            <a:ext cx="10716230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27051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2. การกำหนดวัตถุประสงค์ (</a:t>
            </a:r>
            <a:r>
              <a:rPr lang="en-US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Objective Setting</a:t>
            </a: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endParaRPr lang="en-US" sz="6000" dirty="0">
              <a:solidFill>
                <a:schemeClr val="bg1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AE5A0-F111-FD25-9087-376432C06D36}"/>
              </a:ext>
            </a:extLst>
          </p:cNvPr>
          <p:cNvSpPr txBox="1"/>
          <p:nvPr/>
        </p:nvSpPr>
        <p:spPr>
          <a:xfrm>
            <a:off x="101348" y="3496519"/>
            <a:ext cx="5735316" cy="3797193"/>
          </a:xfrm>
          <a:prstGeom prst="rect">
            <a:avLst/>
          </a:prstGeom>
          <a:solidFill>
            <a:srgbClr val="80D12A">
              <a:alpha val="29804"/>
            </a:srgbClr>
          </a:solidFill>
        </p:spPr>
        <p:txBody>
          <a:bodyPr wrap="square">
            <a:spAutoFit/>
          </a:bodyPr>
          <a:lstStyle/>
          <a:p>
            <a:pPr algn="thaiDist">
              <a:lnSpc>
                <a:spcPct val="107000"/>
              </a:lnSpc>
              <a:buClr>
                <a:srgbClr val="231F20"/>
              </a:buClr>
              <a:tabLst>
                <a:tab pos="0" algn="l"/>
                <a:tab pos="1485900" algn="l"/>
                <a:tab pos="1755458" algn="l"/>
              </a:tabLst>
            </a:pPr>
            <a:r>
              <a:rPr lang="th-TH" sz="4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กำหนดวัตถุประสงค์ให้มีความ</a:t>
            </a:r>
            <a:r>
              <a:rPr lang="th-TH" sz="4500" b="1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สอดคล้อง</a:t>
            </a:r>
            <a:r>
              <a:rPr lang="th-TH" sz="4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กับวัตถุประสงค์ เป้าหมายเชิงยุทธศาสตร์ และ/หรือวิสัยทัศน์ พันธกิจ ภารกิจของมหาวิทยาลัยและส่วนงาน อย่างชัดเจน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EA6A34-E3BB-8345-0191-58805444A5AD}"/>
              </a:ext>
            </a:extLst>
          </p:cNvPr>
          <p:cNvSpPr txBox="1"/>
          <p:nvPr/>
        </p:nvSpPr>
        <p:spPr>
          <a:xfrm>
            <a:off x="5910500" y="4367580"/>
            <a:ext cx="6139681" cy="3797193"/>
          </a:xfrm>
          <a:prstGeom prst="rect">
            <a:avLst/>
          </a:prstGeom>
          <a:solidFill>
            <a:srgbClr val="80D12A">
              <a:alpha val="29804"/>
            </a:srgbClr>
          </a:solidFill>
        </p:spPr>
        <p:txBody>
          <a:bodyPr wrap="square">
            <a:spAutoFit/>
          </a:bodyPr>
          <a:lstStyle/>
          <a:p>
            <a:pPr algn="thaiDist">
              <a:lnSpc>
                <a:spcPct val="107000"/>
              </a:lnSpc>
              <a:buClr>
                <a:srgbClr val="231F20"/>
              </a:buClr>
              <a:tabLst>
                <a:tab pos="0" algn="l"/>
                <a:tab pos="1485900" algn="l"/>
                <a:tab pos="1755458" algn="l"/>
              </a:tabLst>
            </a:pPr>
            <a:r>
              <a:rPr lang="th-TH" sz="4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ดำเนินการตาม</a:t>
            </a:r>
            <a:r>
              <a:rPr lang="th-TH" sz="4500" b="1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นโยบายและแนวทางด้านการบริหารจัดการความเสี่ยงของมหาวิทยาลัย  </a:t>
            </a:r>
            <a:r>
              <a:rPr lang="th-TH" sz="4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และวิเคราะห์สิ่งที่ส่งผลกระทบต่อการบรรลุวัตถุประสงค์ในระดับส่วนงานและระดับมหาวิทยาลัย</a:t>
            </a:r>
            <a:endParaRPr lang="en-US" sz="45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075DA1-DF95-B34E-2771-02990CAFB23F}"/>
              </a:ext>
            </a:extLst>
          </p:cNvPr>
          <p:cNvSpPr txBox="1"/>
          <p:nvPr/>
        </p:nvSpPr>
        <p:spPr>
          <a:xfrm>
            <a:off x="12124017" y="5143500"/>
            <a:ext cx="6011583" cy="3797193"/>
          </a:xfrm>
          <a:prstGeom prst="rect">
            <a:avLst/>
          </a:prstGeom>
          <a:solidFill>
            <a:srgbClr val="80D12A">
              <a:alpha val="29804"/>
            </a:srgbClr>
          </a:solidFill>
        </p:spPr>
        <p:txBody>
          <a:bodyPr wrap="square">
            <a:spAutoFit/>
          </a:bodyPr>
          <a:lstStyle/>
          <a:p>
            <a:pPr algn="thaiDist">
              <a:lnSpc>
                <a:spcPct val="107000"/>
              </a:lnSpc>
              <a:buClr>
                <a:srgbClr val="231F20"/>
              </a:buClr>
              <a:tabLst>
                <a:tab pos="0" algn="l"/>
                <a:tab pos="1485900" algn="l"/>
                <a:tab pos="1755458" algn="l"/>
              </a:tabLst>
            </a:pPr>
            <a:r>
              <a:rPr lang="th-TH" sz="4500" b="1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กำหนดค่าเป้าหมาย</a:t>
            </a:r>
            <a:r>
              <a:rPr lang="th-TH" sz="4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ที่มหาวิทยาลัย หรือส่วนงาน</a:t>
            </a:r>
            <a:r>
              <a:rPr lang="th-TH" sz="4500" b="1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ยอมรับได้ </a:t>
            </a:r>
            <a:r>
              <a:rPr lang="th-TH" sz="4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โดยใช้วิธีการ/เทคนิค ได้แก่ การประชุมของฝ่ายบริหาร คณะกรรมการบริหารความเสี่ยงของหน่วยงาน เป็นต้น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9625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0D953-65D0-2DCE-7FF5-F1EC57112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EFFD8354-F9BF-A27A-778B-022BC3D7A103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9AE9A973-70C4-BC70-C0BE-95C316403DBA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4BAC097A-CBA8-253F-C226-0E01468DD849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D2135745-8A44-DF6F-44AA-D1A18C0B940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E86712FE-744A-7C1E-2A7A-062179743DFB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8ADA86CA-4586-1249-A0FD-935FAD6F53DF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276D72-07AC-9176-5432-8EE1E343AD08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ECCE24D2-D015-2460-CC7D-EE3E0A208D00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6377DDB0-07E3-C697-B417-036501CACA83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96E712C0-F76F-FE54-A314-1FFEB3AE3BC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594DEE9D-686E-1913-D2C8-CF79A5FA09D0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53A065-0B86-D122-7A28-991ECB0EA6D9}"/>
              </a:ext>
            </a:extLst>
          </p:cNvPr>
          <p:cNvSpPr txBox="1"/>
          <p:nvPr/>
        </p:nvSpPr>
        <p:spPr>
          <a:xfrm>
            <a:off x="1627072" y="2324100"/>
            <a:ext cx="15472582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b="1" u="sng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เป้าประสงค์ของแผนบริหารจัดการความเสี่ยง</a:t>
            </a:r>
          </a:p>
          <a:p>
            <a:pPr marL="914400" indent="-914400">
              <a:buFont typeface="+mj-lt"/>
              <a:buAutoNum type="arabicPeriod"/>
            </a:pP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การบริหารจัดการและพัฒนมหาวิทยาลัยเป็นไปตามนโยบายสภามหาวิทยาลัย</a:t>
            </a:r>
            <a:b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9 ด้าน</a:t>
            </a:r>
          </a:p>
          <a:p>
            <a:pPr marL="914400" indent="-914400">
              <a:buFont typeface="+mj-lt"/>
              <a:buAutoNum type="arabicPeriod"/>
            </a:pP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พลิกโฉมมหาวิทยาลัยแม่โจ้</a:t>
            </a:r>
            <a:r>
              <a:rPr lang="en-US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สู่สถาบันอุดมศึกษา</a:t>
            </a:r>
            <a:r>
              <a:rPr lang="en-US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กลุ่มพัฒนาเทคโนโลยีและส่งเสริมการสร้างนวัตกรรม (กลุ่มที่ 2) ภายใน</a:t>
            </a:r>
            <a:r>
              <a:rPr lang="en-US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ปี พ.ศ. 2570</a:t>
            </a:r>
          </a:p>
          <a:p>
            <a:pPr marL="914400" indent="-914400">
              <a:buFont typeface="+mj-lt"/>
              <a:buAutoNum type="arabicPeriod"/>
            </a:pP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เป็นมหาวิทยาลัยที่มีความมั่นคงและยั่งยืน</a:t>
            </a:r>
            <a:endParaRPr lang="en-US" sz="55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8D0CDD-2B74-8C5F-1BCD-7513FB259EFD}"/>
              </a:ext>
            </a:extLst>
          </p:cNvPr>
          <p:cNvSpPr txBox="1"/>
          <p:nvPr/>
        </p:nvSpPr>
        <p:spPr>
          <a:xfrm>
            <a:off x="3810000" y="129230"/>
            <a:ext cx="12216116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27051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2. การกำหนดวัตถุประสงค์ (</a:t>
            </a:r>
            <a:r>
              <a:rPr lang="en-US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Objective Setting</a:t>
            </a: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r>
              <a:rPr lang="th-TH" sz="6000" b="1" dirty="0">
                <a:solidFill>
                  <a:srgbClr val="92D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(ต่อ) </a:t>
            </a:r>
            <a:endParaRPr lang="en-US" sz="6000" dirty="0">
              <a:solidFill>
                <a:srgbClr val="92D05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472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1DAF0-4E06-DA50-BB19-285B83C51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D429691A-BE28-7458-A647-5332642FA063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18AEB37F-E999-0759-1122-A69AF9F361E4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8BB09EE8-8FCF-A279-F29B-185F4ABAE500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6706E0D4-305B-EDD4-A454-0E8D84889A2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0A64F4D8-D6FE-7CE7-6D30-171E55D90CAD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41E1068D-5C80-532C-4DFA-BE1936600FCE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4D3136B-1A72-CAEF-E027-014C37A00554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6F5C922F-5154-2523-BCC4-5BD7FC272E91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7EADE5EA-780E-7C57-FFA3-2F68ED7C94CD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C4FE7650-0571-1D3F-A88B-54829D8F9D2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19E85578-399F-2841-82E1-029E4E5CD161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4C60DB-D370-5005-C1BE-52C3E55D4C6F}"/>
              </a:ext>
            </a:extLst>
          </p:cNvPr>
          <p:cNvSpPr txBox="1"/>
          <p:nvPr/>
        </p:nvSpPr>
        <p:spPr>
          <a:xfrm>
            <a:off x="1576532" y="1816958"/>
            <a:ext cx="15134936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lnSpc>
                <a:spcPct val="107000"/>
              </a:lnSpc>
              <a:tabLst>
                <a:tab pos="270510" algn="l"/>
              </a:tabLst>
            </a:pPr>
            <a:r>
              <a:rPr lang="th-TH" sz="48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เป็นการระบุความเสี่ยง/เหตุการณ์ที่อาจเกิดขึ้นทั้งหมด ที่ส่งผลกระทบต่อการบรรลุผลสำเร็จตามวัตถุประสงค์ และเป้าหมายที่ต้องการของมหาวิทยาลัย/ส่วนงาน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80F9AE-4EAB-F534-4A37-8C0A96CB0CC3}"/>
              </a:ext>
            </a:extLst>
          </p:cNvPr>
          <p:cNvSpPr txBox="1"/>
          <p:nvPr/>
        </p:nvSpPr>
        <p:spPr>
          <a:xfrm>
            <a:off x="3229512" y="64615"/>
            <a:ext cx="12970701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27051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3. การระบุเหตุการณ์เสี่ยง (</a:t>
            </a:r>
            <a:r>
              <a:rPr lang="en-US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Risk Event Identification</a:t>
            </a: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endParaRPr lang="en-US" sz="6000" dirty="0">
              <a:solidFill>
                <a:schemeClr val="bg1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442C49-8A36-0A94-9065-17D2DA2784F2}"/>
              </a:ext>
            </a:extLst>
          </p:cNvPr>
          <p:cNvSpPr txBox="1"/>
          <p:nvPr/>
        </p:nvSpPr>
        <p:spPr>
          <a:xfrm>
            <a:off x="1539647" y="4304127"/>
            <a:ext cx="6918554" cy="2265813"/>
          </a:xfrm>
          <a:prstGeom prst="rect">
            <a:avLst/>
          </a:prstGeom>
          <a:solidFill>
            <a:schemeClr val="bg1"/>
          </a:solidFill>
          <a:ln>
            <a:solidFill>
              <a:srgbClr val="80D12A"/>
            </a:solidFill>
          </a:ln>
        </p:spPr>
        <p:txBody>
          <a:bodyPr wrap="square">
            <a:spAutoFit/>
          </a:bodyPr>
          <a:lstStyle/>
          <a:p>
            <a:pPr marL="365125" indent="-365125" algn="thaiDi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เหตุการณ์ที่เป็นโอกาส (ผลกระทบเชิงบวก) </a:t>
            </a:r>
          </a:p>
          <a:p>
            <a:pPr marL="365125" indent="-365125" algn="thaiDi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ความเสี่ยง (ผลกระทบเชิงลบ) </a:t>
            </a:r>
          </a:p>
          <a:p>
            <a:pPr algn="ctr">
              <a:lnSpc>
                <a:spcPct val="107000"/>
              </a:lnSpc>
              <a:tabLst>
                <a:tab pos="270510" algn="l"/>
              </a:tabLst>
            </a:pPr>
            <a:r>
              <a:rPr lang="th-TH" sz="4400" b="1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ระบุ </a:t>
            </a: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</a:t>
            </a:r>
            <a:r>
              <a:rPr lang="th-TH" sz="4400" b="1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แยกแยะให้ชัดเจน 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67DC9573-08B4-B3F7-D361-04B2A5B371AA}"/>
              </a:ext>
            </a:extLst>
          </p:cNvPr>
          <p:cNvSpPr/>
          <p:nvPr/>
        </p:nvSpPr>
        <p:spPr>
          <a:xfrm>
            <a:off x="4637947" y="3433090"/>
            <a:ext cx="824587" cy="805808"/>
          </a:xfrm>
          <a:prstGeom prst="upArrow">
            <a:avLst>
              <a:gd name="adj1" fmla="val 32899"/>
              <a:gd name="adj2" fmla="val 54500"/>
            </a:avLst>
          </a:prstGeom>
          <a:solidFill>
            <a:srgbClr val="052A47"/>
          </a:solidFill>
          <a:ln>
            <a:solidFill>
              <a:srgbClr val="80D1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6C494AE1-1455-757F-F416-3C508A5122E1}"/>
              </a:ext>
            </a:extLst>
          </p:cNvPr>
          <p:cNvSpPr/>
          <p:nvPr/>
        </p:nvSpPr>
        <p:spPr>
          <a:xfrm>
            <a:off x="12646968" y="3419715"/>
            <a:ext cx="824587" cy="805808"/>
          </a:xfrm>
          <a:prstGeom prst="upArrow">
            <a:avLst>
              <a:gd name="adj1" fmla="val 32899"/>
              <a:gd name="adj2" fmla="val 54500"/>
            </a:avLst>
          </a:prstGeom>
          <a:solidFill>
            <a:srgbClr val="052A47"/>
          </a:solidFill>
          <a:ln>
            <a:solidFill>
              <a:srgbClr val="80D1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A8FAAB-1D53-4E54-862B-9C70DC6FB0AD}"/>
              </a:ext>
            </a:extLst>
          </p:cNvPr>
          <p:cNvGrpSpPr/>
          <p:nvPr/>
        </p:nvGrpSpPr>
        <p:grpSpPr>
          <a:xfrm>
            <a:off x="990600" y="1700369"/>
            <a:ext cx="16230600" cy="6886262"/>
            <a:chOff x="990600" y="1700369"/>
            <a:chExt cx="16230600" cy="68862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C1C88D-5856-18E8-A9A9-D3ABEFF5E9A3}"/>
                </a:ext>
              </a:extLst>
            </p:cNvPr>
            <p:cNvSpPr/>
            <p:nvPr/>
          </p:nvSpPr>
          <p:spPr>
            <a:xfrm>
              <a:off x="990600" y="1700369"/>
              <a:ext cx="16230600" cy="641493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A70CBA-61DA-64AA-2BA2-EB1FF722A335}"/>
                </a:ext>
              </a:extLst>
            </p:cNvPr>
            <p:cNvSpPr txBox="1"/>
            <p:nvPr/>
          </p:nvSpPr>
          <p:spPr>
            <a:xfrm>
              <a:off x="1539647" y="7506335"/>
              <a:ext cx="6918554" cy="1080296"/>
            </a:xfrm>
            <a:prstGeom prst="rect">
              <a:avLst/>
            </a:prstGeom>
            <a:solidFill>
              <a:srgbClr val="052A47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tabLst>
                  <a:tab pos="270510" algn="l"/>
                </a:tabLst>
              </a:pPr>
              <a:r>
                <a:rPr lang="th-TH" sz="6000" b="1" dirty="0">
                  <a:solidFill>
                    <a:schemeClr val="bg1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กำหนด “ประเด็นความเสี่ยง”</a:t>
              </a:r>
              <a:endParaRPr lang="en-US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C701FBB-F049-59A5-9D58-3B0D226C92A8}"/>
              </a:ext>
            </a:extLst>
          </p:cNvPr>
          <p:cNvSpPr txBox="1"/>
          <p:nvPr/>
        </p:nvSpPr>
        <p:spPr>
          <a:xfrm>
            <a:off x="10050825" y="4278738"/>
            <a:ext cx="6651544" cy="4439292"/>
          </a:xfrm>
          <a:prstGeom prst="rect">
            <a:avLst/>
          </a:prstGeom>
          <a:solidFill>
            <a:schemeClr val="bg1"/>
          </a:solidFill>
          <a:ln>
            <a:solidFill>
              <a:srgbClr val="80D12A"/>
            </a:solidFill>
          </a:ln>
        </p:spPr>
        <p:txBody>
          <a:bodyPr wrap="square">
            <a:spAutoFit/>
          </a:bodyPr>
          <a:lstStyle/>
          <a:p>
            <a:pPr algn="thaiDist">
              <a:lnSpc>
                <a:spcPct val="107000"/>
              </a:lnSpc>
              <a:tabLst>
                <a:tab pos="270510" algn="l"/>
              </a:tabLst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พิจารณาถึง</a:t>
            </a:r>
          </a:p>
          <a:p>
            <a:pPr marL="546100" indent="-546100" algn="thaiDi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บริบทการเปลี่ยนแปลง ทั้งปัจจัยภายใน</a:t>
            </a:r>
          </a:p>
          <a:p>
            <a:pPr algn="thaiDist">
              <a:lnSpc>
                <a:spcPct val="107000"/>
              </a:lnSpc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 และปัจจัยภายนอก </a:t>
            </a:r>
          </a:p>
          <a:p>
            <a:pPr marL="546100" indent="-546100" algn="thaiDi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ปัจจัยเสี่ยง (</a:t>
            </a:r>
            <a:r>
              <a:rPr lang="en-US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Risk</a:t>
            </a: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en-US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Factor</a:t>
            </a: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</a:p>
          <a:p>
            <a:pPr marL="546100" indent="-546100" algn="thaiDi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สาเหตุความเสี่ยง (</a:t>
            </a:r>
            <a:r>
              <a:rPr lang="en-US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Risk</a:t>
            </a: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en-US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Cause</a:t>
            </a: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</a:p>
          <a:p>
            <a:pPr marL="546100" indent="-546100" algn="thaiDi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ผลกระทบที่จะตามมา (</a:t>
            </a:r>
            <a:r>
              <a:rPr lang="en-US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Consequences</a:t>
            </a:r>
            <a:r>
              <a:rPr lang="th-TH" sz="4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6782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949F8-F325-0AB1-BB61-2C51D9B98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722F845B-16CC-191A-7AF6-1323DB9CEEFA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7F094C2C-22B2-5F69-7043-73C51C376C5D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7C75A880-88DA-B50A-CB65-72994F2A8BD2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1DB8C833-B3E5-A376-73C0-7495D133E6C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FCA17BB6-D490-EE6E-D02B-81B939333260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E20F5612-6268-5EF7-54FC-3B1ED5936B6D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89DD4CF-155F-0718-23D8-351195BB8414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2604651A-F91B-122B-D918-F1C3C0CD22CA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A2700CEC-3A95-940C-142C-DCD88328182B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D9672FF3-F357-CE03-BA36-24991AD00D6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BD57CE55-C3BF-3CD0-9324-DD41373C2460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3806B02-62CE-28B2-665A-5337019C821E}"/>
              </a:ext>
            </a:extLst>
          </p:cNvPr>
          <p:cNvSpPr txBox="1"/>
          <p:nvPr/>
        </p:nvSpPr>
        <p:spPr>
          <a:xfrm>
            <a:off x="3733800" y="34250"/>
            <a:ext cx="12970701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27051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3. การระบุเหตุการณ์เสี่ยง (</a:t>
            </a:r>
            <a:r>
              <a:rPr lang="en-US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Risk Event Identification</a:t>
            </a: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r>
              <a:rPr lang="th-TH" sz="6000" b="1" dirty="0">
                <a:solidFill>
                  <a:srgbClr val="80D12A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(ต่อ)</a:t>
            </a:r>
            <a:endParaRPr lang="en-US" sz="6000" dirty="0">
              <a:solidFill>
                <a:srgbClr val="80D12A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8FEA3F-D59E-0348-F164-49FDAB8D42CD}"/>
              </a:ext>
            </a:extLst>
          </p:cNvPr>
          <p:cNvGrpSpPr/>
          <p:nvPr/>
        </p:nvGrpSpPr>
        <p:grpSpPr>
          <a:xfrm>
            <a:off x="715703" y="1398479"/>
            <a:ext cx="16819645" cy="7432805"/>
            <a:chOff x="3935854" y="897375"/>
            <a:chExt cx="3890550" cy="385235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EE5D4C-42F0-065A-C420-ADB942EB0B95}"/>
                </a:ext>
              </a:extLst>
            </p:cNvPr>
            <p:cNvSpPr txBox="1"/>
            <p:nvPr/>
          </p:nvSpPr>
          <p:spPr>
            <a:xfrm>
              <a:off x="3935854" y="1352001"/>
              <a:ext cx="3887531" cy="3397732"/>
            </a:xfrm>
            <a:prstGeom prst="rect">
              <a:avLst/>
            </a:prstGeom>
            <a:solidFill>
              <a:srgbClr val="80D12A">
                <a:alpha val="40000"/>
              </a:srgbClr>
            </a:solidFill>
            <a:ln>
              <a:solidFill>
                <a:srgbClr val="052A47"/>
              </a:solidFill>
            </a:ln>
          </p:spPr>
          <p:txBody>
            <a:bodyPr wrap="square">
              <a:spAutoFit/>
            </a:bodyPr>
            <a:lstStyle/>
            <a:p>
              <a:pPr marL="771525" indent="-771525">
                <a:buFont typeface="+mj-lt"/>
                <a:buAutoNum type="arabicPeriod"/>
              </a:pPr>
              <a:r>
                <a:rPr lang="th-TH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การไม่บรรลุมหาวิทยาลัยกลุ่มที่ 2 ภายในปี 2570 (</a:t>
              </a:r>
              <a:r>
                <a:rPr lang="en-US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Strategic Risk)</a:t>
              </a:r>
              <a:r>
                <a:rPr lang="th-TH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</a:p>
            <a:p>
              <a:pPr marL="771525" indent="-771525">
                <a:buFont typeface="+mj-lt"/>
                <a:buAutoNum type="arabicPeriod"/>
              </a:pPr>
              <a:r>
                <a:rPr lang="th-TH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รายรับไม่สมดุลกับค่าใช้จ่ายในอนาคต (</a:t>
              </a:r>
              <a:r>
                <a:rPr lang="en-US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Financial Risk)</a:t>
              </a:r>
              <a:endParaRPr lang="th-TH" sz="42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marL="771525" indent="-771525">
                <a:buFont typeface="+mj-lt"/>
                <a:buAutoNum type="arabicPeriod"/>
              </a:pPr>
              <a:r>
                <a:rPr lang="th-TH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จำนวนนักศึกษาใหม่ไม่เป็นไปตามเป้าหมาย (</a:t>
              </a:r>
              <a:r>
                <a:rPr lang="en-US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Operational Risk) </a:t>
              </a:r>
              <a:endParaRPr lang="th-TH" sz="42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marL="771525" indent="-771525">
                <a:buFont typeface="+mj-lt"/>
                <a:buAutoNum type="arabicPeriod"/>
              </a:pPr>
              <a:r>
                <a:rPr lang="th-TH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การผลิตบัณฑิตไม่ตรงต่อความต้องการของ ตลาดแรงงาน และการเป็นผู้ประกอบการ (</a:t>
              </a:r>
              <a:r>
                <a:rPr lang="en-US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Operational Risk) </a:t>
              </a:r>
              <a:endParaRPr lang="th-TH" sz="42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marL="771525" indent="-771525">
                <a:buFont typeface="+mj-lt"/>
                <a:buAutoNum type="arabicPeriod"/>
              </a:pPr>
              <a:r>
                <a:rPr lang="th-TH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การเตรียมสมรรถนะของบุคลากรไม่สอดคล้องกับ ทิศทางเป้าหมายและยุทธศาสตร์ของมหาวิทยาลัย (</a:t>
              </a:r>
              <a:r>
                <a:rPr lang="en-US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Operational Risk) </a:t>
              </a:r>
              <a:endParaRPr lang="th-TH" sz="42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marL="771525" indent="-771525">
                <a:buFont typeface="+mj-lt"/>
                <a:buAutoNum type="arabicPeriod"/>
              </a:pPr>
              <a:r>
                <a:rPr lang="th-TH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การไม่ปฏิบัติตามกฎ ระเบียบ ที่เกี่ยวข้อง การละเมิดจริยธรรมทางสังคมและ/หรือการทุจริตในหน้าที่ </a:t>
              </a:r>
              <a:r>
                <a:rPr lang="en-US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(Compliance Risk</a:t>
              </a:r>
              <a:r>
                <a:rPr lang="th-TH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)</a:t>
              </a:r>
            </a:p>
            <a:p>
              <a:pPr marL="771525" indent="-771525">
                <a:buFont typeface="+mj-lt"/>
                <a:buAutoNum type="arabicPeriod"/>
              </a:pPr>
              <a:r>
                <a:rPr lang="th-TH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ภัยคุกคามด้านเทคโนโลยีสารสนเทศ - </a:t>
              </a:r>
              <a:r>
                <a:rPr lang="en-US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Cyber Threat</a:t>
              </a:r>
              <a:r>
                <a:rPr lang="th-TH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en-US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(Digital Technology Risk)</a:t>
              </a:r>
              <a:endParaRPr lang="th-TH" sz="42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marL="771525" indent="-771525">
                <a:buFont typeface="+mj-lt"/>
                <a:buAutoNum type="arabicPeriod"/>
              </a:pPr>
              <a:r>
                <a:rPr lang="th-TH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การเสียชื่อเสียงและภาพลักษณ์ในเชิงลบกับมหาวิทยาลัย </a:t>
              </a:r>
              <a:r>
                <a:rPr lang="en-US" sz="4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(Reputation Risk)</a:t>
              </a:r>
              <a:endParaRPr lang="th-TH" sz="42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C8C7F3-B46B-7038-4974-D5E9A6088961}"/>
                </a:ext>
              </a:extLst>
            </p:cNvPr>
            <p:cNvSpPr txBox="1"/>
            <p:nvPr/>
          </p:nvSpPr>
          <p:spPr>
            <a:xfrm>
              <a:off x="3938873" y="897375"/>
              <a:ext cx="3887531" cy="430698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solidFill>
                    <a:srgbClr val="00B05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ความเสี่ยง/เหตุการณ์ที่อาจเกิดขึ้น  </a:t>
              </a:r>
              <a:r>
                <a:rPr lang="th-TH" sz="4800" b="1" dirty="0">
                  <a:solidFill>
                    <a:srgbClr val="052A47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(ประเด็นความเสี่ยง)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924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9196A-34C9-D4FC-1889-4494DB680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A14E679-B2A3-51F1-5CD8-8D6A59E5E69C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2DC48E80-58D3-1485-55AE-17612E69ECA9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2AF15BD5-490E-AE4E-3DE0-DD6012DD2D8B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2E526F0D-DB7E-E536-2547-E54DE302881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A86E2659-3B79-6E3F-37A2-72296F7C184C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EC4AA077-7762-E9B5-B603-7010CAAE0702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8188466-0D44-4E02-9E16-D26D9203B106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FCFD9928-F5E6-B0EE-60F6-D540E162D4AA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AF6746BC-A848-5AB4-DED2-388E666A0EDC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1AF97139-EAF0-E92C-2BAC-9D65A29706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1623BAAE-6816-A023-7DCE-9CBEB4048D84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48C7B111-FA68-615E-59CF-FC6949520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844875"/>
              </p:ext>
            </p:extLst>
          </p:nvPr>
        </p:nvGraphicFramePr>
        <p:xfrm>
          <a:off x="533400" y="1439034"/>
          <a:ext cx="17373600" cy="7498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val="1196724245"/>
                    </a:ext>
                  </a:extLst>
                </a:gridCol>
                <a:gridCol w="8382000">
                  <a:extLst>
                    <a:ext uri="{9D8B030D-6E8A-4147-A177-3AD203B41FA5}">
                      <a16:colId xmlns:a16="http://schemas.microsoft.com/office/drawing/2014/main" val="1533770299"/>
                    </a:ext>
                  </a:extLst>
                </a:gridCol>
              </a:tblGrid>
              <a:tr h="696256">
                <a:tc gridSpan="2"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rgbClr val="00206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ประเด็นความเสี่ยงที่ 1 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: </a:t>
                      </a:r>
                      <a:r>
                        <a:rPr lang="th-TH" sz="4000" b="1" dirty="0">
                          <a:solidFill>
                            <a:srgbClr val="00206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การไม่บรรลุมหาวิทยาลัยกลุ่มที่ 2 ภายในปี 2570 </a:t>
                      </a:r>
                      <a:endParaRPr lang="en-US" sz="4000" dirty="0">
                        <a:solidFill>
                          <a:srgbClr val="00206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668783"/>
                  </a:ext>
                </a:extLst>
              </a:tr>
              <a:tr h="561818">
                <a:tc gridSpan="2">
                  <a:txBody>
                    <a:bodyPr/>
                    <a:lstStyle/>
                    <a:p>
                      <a:pPr algn="ctr"/>
                      <a:r>
                        <a:rPr lang="th-TH" sz="3200" b="1" kern="1200" dirty="0">
                          <a:solidFill>
                            <a:srgbClr val="00B050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ปัจจัยภายในและปัจจัยภายนอกที่นำไปสู่ประเด็นความเสี่ยง</a:t>
                      </a:r>
                      <a:r>
                        <a:rPr lang="en-US" sz="3200" b="1" kern="1200" dirty="0">
                          <a:solidFill>
                            <a:srgbClr val="00B050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rgbClr val="002060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(</a:t>
                      </a:r>
                      <a:r>
                        <a:rPr lang="th-TH" sz="3200" b="1" kern="1200" dirty="0">
                          <a:solidFill>
                            <a:srgbClr val="002060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ปัจจัยเสี่ยง และ สาเหตุความเสี่ยง)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576081"/>
                  </a:ext>
                </a:extLst>
              </a:tr>
              <a:tr h="532431">
                <a:tc>
                  <a:txBody>
                    <a:bodyPr/>
                    <a:lstStyle/>
                    <a:p>
                      <a:pPr algn="ctr"/>
                      <a:r>
                        <a:rPr lang="th-TH" sz="3200" b="1" kern="1200" dirty="0">
                          <a:solidFill>
                            <a:srgbClr val="00B050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ปัจจัยเสี่ยงภายใน</a:t>
                      </a:r>
                      <a:endParaRPr lang="en-US" sz="3200" b="1" dirty="0">
                        <a:solidFill>
                          <a:srgbClr val="00B05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kern="1200" dirty="0">
                          <a:solidFill>
                            <a:srgbClr val="00B050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ปัจจัยเสี่ยงภายนอก</a:t>
                      </a:r>
                      <a:endParaRPr lang="en-US" sz="3200" b="1" dirty="0">
                        <a:solidFill>
                          <a:srgbClr val="00B05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405226"/>
                  </a:ext>
                </a:extLst>
              </a:tr>
              <a:tr h="3399368"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th-TH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ทรัพยากรทางการเงินที่ได้รับจัดสรรไม่เพียงพอ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th-TH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ขาดการสื่อสารเพื่อสร้างหรือบูรณาการความร่วมมือจากส่วนงาน หน่วยงาน หรือบุคลากรภายในที่มีความเชี่ยวชาญในประเด็นที่เกี่ยวข้อง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h-TH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กฎระเบียบบางอย่างของมหาวิทยาลัยที่ยังไม่เอื้อและไม่ชัดเจน เช่น ระเบียบการจัดเก็บ และจัดสรรรายได้จากการให้บริการ และการทำงานร่วมกับหน่วยงานภายนอก และ ระเบียบการบริหารงานบุคคลที่ยังไม่เอื้อให้บุคลากรสามารถปฏิบัติงานได้หลากหลาย รวมถึงการใช้ทรัพยากรมนุษย์ให้เกิดประสิทธิภาพสูงสุด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ความไม่แน่นอนของนโยบายภาครัฐที่เกี่ยวข้องกับสถาบันอุดมศึกษา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งบประมาณสำหรับขับเคลื่อนการพลิกโฉมที่เสนอไว้ในแผนพัฒนา</a:t>
                      </a:r>
                      <a:br>
                        <a:rPr lang="th-TH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</a:br>
                      <a:r>
                        <a:rPr lang="th-TH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ความเป็นเลิศไม่ได้รับการจัดสรรจากกระทรวง อว. ตามที่เสนอ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หลักเกณฑ์การประเมินตัวชี้วัดมหาวิทยาลัยกลุ่ม 2 ที่ อว.กำหนด </a:t>
                      </a:r>
                      <a:br>
                        <a:rPr lang="th-TH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</a:br>
                      <a:r>
                        <a:rPr lang="th-TH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บางตัวชี้วัดยังไม่ชัดเจน และเป้าหมายสูงเกินไป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th-TH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การเปลี่ยนแปลงของเทคโนโลยี/ความรู้/ทักษะที่รวดเร็ว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942328"/>
                  </a:ext>
                </a:extLst>
              </a:tr>
              <a:tr h="573387">
                <a:tc gridSpan="2">
                  <a:txBody>
                    <a:bodyPr/>
                    <a:lstStyle/>
                    <a:p>
                      <a:pPr algn="ctr"/>
                      <a:r>
                        <a:rPr lang="th-TH" sz="3200" b="1" kern="1200" dirty="0">
                          <a:solidFill>
                            <a:srgbClr val="00B050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ผลกระทบความเสี่ยงต่อมหาวิทยาลัย </a:t>
                      </a:r>
                      <a:r>
                        <a:rPr lang="th-TH" sz="3200" b="1" kern="1200" dirty="0">
                          <a:solidFill>
                            <a:srgbClr val="052A47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(ผลกระทบที่จะตามมา)</a:t>
                      </a:r>
                      <a:endParaRPr lang="en-US" sz="3200" b="1" dirty="0">
                        <a:solidFill>
                          <a:srgbClr val="052A47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ผลกระทบความเสี่ยงต่อมหาวิทยาลัย</a:t>
                      </a:r>
                      <a:endParaRPr lang="en-US" sz="3600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22486449"/>
                  </a:ext>
                </a:extLst>
              </a:tr>
              <a:tr h="941994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ภาพลักษณ์ความน่าเชื่อถือในการเป็นมหาวิทยาลัยกลุ่มที่ 2 (กลุ่มพัฒนาเทคโนโลยีและส่งเสริมการสร้างนวัตกรรม</a:t>
                      </a:r>
                      <a:r>
                        <a:rPr lang="en-US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3200" b="1" kern="1200" dirty="0">
                          <a:solidFill>
                            <a:schemeClr val="dk1"/>
                          </a:solidFill>
                          <a:effectLst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งบประมาณที่ได้รับจัดสรรสนับสนุนด้านเทคโนโลยีและนวัตกรรมลดลง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51548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CA6B6FF-928D-0D9C-3C2A-909AFC8D1452}"/>
              </a:ext>
            </a:extLst>
          </p:cNvPr>
          <p:cNvSpPr txBox="1"/>
          <p:nvPr/>
        </p:nvSpPr>
        <p:spPr>
          <a:xfrm>
            <a:off x="3733800" y="34250"/>
            <a:ext cx="12970701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27051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3. การระบุเหตุการณ์เสี่ยง (</a:t>
            </a:r>
            <a:r>
              <a:rPr lang="en-US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Risk Event Identification</a:t>
            </a: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r>
              <a:rPr lang="th-TH" sz="6000" b="1" dirty="0">
                <a:solidFill>
                  <a:srgbClr val="80D12A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(ต่อ)</a:t>
            </a:r>
            <a:endParaRPr lang="en-US" sz="6000" dirty="0">
              <a:solidFill>
                <a:srgbClr val="80D12A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20438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C401F-F6BA-26AB-CE96-EFA4E0746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3F2E3D03-520F-AEC0-F348-1E6E26D27A8A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BB18B6B4-EB65-5FE8-5FCB-D69709DBE66F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B5CE6CD6-4154-5824-3783-8C7DF49282A3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1F858F19-1355-E2C2-43A5-EFBBB5FF914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6A9CB04B-3A42-AE48-38B8-37C6C457B421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87D3A158-600E-4CD4-E830-4025CFAE94B4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E1C298D-3AC1-5A34-A190-9C2A98D05EA6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EC7CA970-AC2D-FFE6-A691-52DB4E8AA930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BB0F7ABE-0E8A-9281-3FB0-B406FA6E96D2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5477A30F-12F2-656D-6C9B-5E6E0EE0E86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68199B3E-DAC7-14F2-A204-E4C24478E1E4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F28C1B-587A-6A73-767C-D9623E1C0789}"/>
              </a:ext>
            </a:extLst>
          </p:cNvPr>
          <p:cNvSpPr txBox="1"/>
          <p:nvPr/>
        </p:nvSpPr>
        <p:spPr>
          <a:xfrm>
            <a:off x="1219200" y="1537390"/>
            <a:ext cx="16002000" cy="305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th-TH" sz="36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เพื่อนำไปใช้ประโยชน์ในการตัดสินใจบริหารจัดการความเสี่ยงได้อย่างเพียงพอ  เหมาะสม และอยู่ใน</a:t>
            </a:r>
            <a:r>
              <a:rPr lang="th-TH" sz="3600" b="1" i="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ระดับที่ยอมรับ</a:t>
            </a:r>
            <a:r>
              <a:rPr lang="th-TH" sz="36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ได้</a:t>
            </a:r>
          </a:p>
          <a:p>
            <a:pPr marL="571500" marR="0" indent="-5715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th-TH" sz="36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เป็นการประเมิน</a:t>
            </a:r>
            <a:r>
              <a:rPr lang="th-TH" sz="3600" b="1" i="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เพื่อหาระดับความเสี่ยง </a:t>
            </a:r>
            <a:r>
              <a:rPr lang="th-TH" sz="36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โดยพิจารณาจาก</a:t>
            </a:r>
            <a:r>
              <a:rPr lang="th-TH" sz="3600" b="1" i="0" dirty="0">
                <a:solidFill>
                  <a:srgbClr val="00B0F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โอกาสในการเกิด</a:t>
            </a:r>
            <a:r>
              <a:rPr lang="th-TH" sz="36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เหตุการณ์ความเสี่ยงและ</a:t>
            </a:r>
            <a:r>
              <a:rPr lang="th-TH" sz="3600" b="1" i="0" dirty="0">
                <a:solidFill>
                  <a:srgbClr val="00B0F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ผลกระทบ</a:t>
            </a:r>
            <a:r>
              <a:rPr lang="th-TH" sz="36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ด้านต่าง ๆ ที่มหาวิทยาลัย/ส่วนงานได้รับ </a:t>
            </a:r>
          </a:p>
          <a:p>
            <a:pPr marL="571500" marR="0" indent="-5715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th-TH" sz="36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โดยการประเมินให้ใช้</a:t>
            </a:r>
            <a:r>
              <a:rPr lang="th-TH" sz="3600" b="1" i="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เกณฑ์ที่มหาวิทยาลัยกำหนด </a:t>
            </a:r>
            <a:r>
              <a:rPr lang="th-TH" sz="36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</a:t>
            </a:r>
            <a:r>
              <a:rPr lang="th-TH" sz="3600" b="1" i="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เกณฑ์ที่ส่วนงานกำหนดขึ้นเองภายใต้บริบทของส่วนงาน</a:t>
            </a:r>
            <a:br>
              <a:rPr lang="th-TH" sz="36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แต่</a:t>
            </a:r>
            <a:r>
              <a:rPr lang="th-TH" sz="36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ควรสอดรับกับเกณฑ์ของมหาวิทยาลัย ซึ่งการประเมินจะใช้</a:t>
            </a:r>
            <a:r>
              <a:rPr lang="th-TH" sz="3600" b="1" i="0" u="sng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ข้อมูลในอดีต</a:t>
            </a:r>
            <a:r>
              <a:rPr lang="th-TH" sz="36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</a:t>
            </a:r>
            <a:r>
              <a:rPr lang="th-TH" sz="3600" b="1" i="0" u="sng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การคาดการณ์ในอนาคต</a:t>
            </a:r>
            <a:r>
              <a:rPr lang="th-TH" sz="36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มาพิจารณาร่วมกัน </a:t>
            </a:r>
            <a:endParaRPr lang="th-TH" sz="3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F79B1-192F-45DE-751B-B5F209172B7B}"/>
              </a:ext>
            </a:extLst>
          </p:cNvPr>
          <p:cNvSpPr txBox="1"/>
          <p:nvPr/>
        </p:nvSpPr>
        <p:spPr>
          <a:xfrm>
            <a:off x="3505200" y="129230"/>
            <a:ext cx="10881729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4. </a:t>
            </a:r>
            <a:r>
              <a:rPr lang="th-TH" sz="6000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ประเมินความเสี่ยง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Risk Assessment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endParaRPr lang="en-US" sz="6000" dirty="0">
              <a:solidFill>
                <a:schemeClr val="bg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10C94-DE09-76BC-F80F-BB163EBFE4AA}"/>
              </a:ext>
            </a:extLst>
          </p:cNvPr>
          <p:cNvSpPr txBox="1"/>
          <p:nvPr/>
        </p:nvSpPr>
        <p:spPr>
          <a:xfrm>
            <a:off x="1524000" y="7239083"/>
            <a:ext cx="6172200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ความถี่ของการเกิดเหตุการณ์ความเสี่ยง</a:t>
            </a:r>
            <a:endParaRPr lang="en-US" sz="4000" b="1" i="0" dirty="0">
              <a:solidFill>
                <a:srgbClr val="231F2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ว่ามีโอกาสเกิดขึ้นมากน้อยเพียงใด 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A735EF-A9A4-109C-14BE-6CDCF8033F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69" t="32867" r="16558" b="44113"/>
          <a:stretch/>
        </p:blipFill>
        <p:spPr>
          <a:xfrm>
            <a:off x="1741680" y="5089058"/>
            <a:ext cx="3505200" cy="21500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5BC0C58-6404-D2FB-77F0-CA977175813C}"/>
              </a:ext>
            </a:extLst>
          </p:cNvPr>
          <p:cNvGrpSpPr/>
          <p:nvPr/>
        </p:nvGrpSpPr>
        <p:grpSpPr>
          <a:xfrm>
            <a:off x="8506841" y="5012588"/>
            <a:ext cx="8305800" cy="4169512"/>
            <a:chOff x="9601200" y="4860266"/>
            <a:chExt cx="8305800" cy="416951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9345DB-6446-5D18-EC66-1A4DEBB33992}"/>
                </a:ext>
              </a:extLst>
            </p:cNvPr>
            <p:cNvSpPr txBox="1"/>
            <p:nvPr/>
          </p:nvSpPr>
          <p:spPr>
            <a:xfrm>
              <a:off x="11398789" y="6411547"/>
              <a:ext cx="650821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i="0" dirty="0">
                  <a:solidFill>
                    <a:srgbClr val="231F2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ความรุนแรงของเหตุการณ์ความเสี่ยง</a:t>
              </a:r>
              <a:endParaRPr lang="en-US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algn="ctr"/>
              <a:r>
                <a:rPr lang="th-TH" sz="4000" b="1" i="0" dirty="0">
                  <a:solidFill>
                    <a:srgbClr val="231F2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ที่หากเกิดขึ้นแล้วจะส่ง ผลกระทบในด้านต่าง ๆ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A71795-3EB4-0B9B-35FF-1A0CA3E07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349" t="32051" r="22955" b="44113"/>
            <a:stretch/>
          </p:blipFill>
          <p:spPr>
            <a:xfrm>
              <a:off x="9601200" y="4860266"/>
              <a:ext cx="2442943" cy="2226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A33F28-2F03-CEAC-749C-61BA2B56A315}"/>
                </a:ext>
              </a:extLst>
            </p:cNvPr>
            <p:cNvSpPr txBox="1"/>
            <p:nvPr/>
          </p:nvSpPr>
          <p:spPr>
            <a:xfrm>
              <a:off x="13106400" y="7672590"/>
              <a:ext cx="48006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800" b="1" i="0" dirty="0">
                  <a:solidFill>
                    <a:srgbClr val="231F2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เชิงปริมาณ เช่น ผลเสียหายด้าน</a:t>
              </a:r>
              <a:r>
                <a:rPr lang="th-TH" sz="2800" b="1" dirty="0">
                  <a:solidFill>
                    <a:srgbClr val="231F2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การเงิน</a:t>
              </a:r>
              <a:endParaRPr lang="en-US" sz="28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2F0087-2A4F-2444-DA0D-5EEBE0DA4DDB}"/>
                </a:ext>
              </a:extLst>
            </p:cNvPr>
            <p:cNvSpPr txBox="1"/>
            <p:nvPr/>
          </p:nvSpPr>
          <p:spPr>
            <a:xfrm>
              <a:off x="13106400" y="8075671"/>
              <a:ext cx="48006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800" b="1" i="0" dirty="0">
                  <a:solidFill>
                    <a:srgbClr val="231F2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เชิงคุณภาพ เช่น ชื่อเสียงภาพลักษณ์ </a:t>
              </a:r>
              <a:endParaRPr lang="en-US" sz="28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r>
                <a:rPr lang="en-US" sz="2800" b="1" dirty="0">
                  <a:solidFill>
                    <a:srgbClr val="231F2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                      </a:t>
              </a:r>
              <a:r>
                <a:rPr lang="th-TH" sz="2800" b="1" i="0" dirty="0">
                  <a:solidFill>
                    <a:srgbClr val="231F2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ประสิทธิผลของการดำเนินงาน</a:t>
              </a:r>
              <a:endParaRPr lang="en-US" sz="28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2149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8C220-A51C-4AC5-6205-014C53A1B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9A61454D-0093-A2A3-EC6E-36BD382EE217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FA553EC5-A581-7AEB-610D-35B82EF72BB0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77D48692-1C98-44CB-5BF5-86DC0A7C0BB2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2680EB73-79EC-1800-1E4D-096C6B84EC9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FD827680-B745-0598-9FCB-D20D8D166FCE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B0B2B8F4-F6BF-0CA0-FAD6-7B30AE391C42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0096CF6-CD6E-2E85-B549-3CF2D7BEF865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69D1AA48-CD82-41D5-09CF-29B01601730A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1FA39EE1-FD3B-CE93-1D16-AF5BF90C0B54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0FD09D3D-DA80-9A02-73B1-F1DF3181757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398B4BED-DF1E-3D7A-92F7-5FB19915736E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FDE6C0-ED07-37D7-FC76-6E1E63A5237F}"/>
              </a:ext>
            </a:extLst>
          </p:cNvPr>
          <p:cNvSpPr txBox="1"/>
          <p:nvPr/>
        </p:nvSpPr>
        <p:spPr>
          <a:xfrm>
            <a:off x="3686463" y="136623"/>
            <a:ext cx="11353800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4. </a:t>
            </a:r>
            <a:r>
              <a:rPr lang="th-TH" sz="6000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ประเมินความเสี่ยง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Risk Assessment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r>
              <a:rPr lang="th-TH" sz="6000" b="1" i="0" dirty="0">
                <a:solidFill>
                  <a:srgbClr val="80D12A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(ต่อ)</a:t>
            </a:r>
            <a:endParaRPr lang="en-US" sz="6000" dirty="0">
              <a:solidFill>
                <a:srgbClr val="80D12A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BE35E-48D7-212A-3DA6-44B8E33EC080}"/>
              </a:ext>
            </a:extLst>
          </p:cNvPr>
          <p:cNvSpPr txBox="1"/>
          <p:nvPr/>
        </p:nvSpPr>
        <p:spPr>
          <a:xfrm>
            <a:off x="6934200" y="3779985"/>
            <a:ext cx="10954866" cy="2924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th-TH" sz="3200" b="1" u="sng" dirty="0">
                <a:solidFill>
                  <a:srgbClr val="249989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ประเมินค่าคะแนนการยอมรับโอกาสที่จะเกิด </a:t>
            </a:r>
          </a:p>
          <a:p>
            <a:pPr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th-TH" sz="32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หมายถึง การประเมินค่าคะแนนการยอมรับความเป็นไปได้ที่เหตุการณ์นั้นจะเกิด</a:t>
            </a:r>
          </a:p>
          <a:p>
            <a:pPr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endParaRPr lang="th-TH" sz="44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th-TH" sz="3200" b="1" u="sng" dirty="0">
                <a:solidFill>
                  <a:srgbClr val="249989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ประเมินค่าคะแนนการยอมรับผลกระทบเมื่อเกิดเหตุการณ์ </a:t>
            </a:r>
          </a:p>
          <a:p>
            <a:pPr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th-TH" sz="32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หมายถึง การประเมินค่าคะแนนการยอมรับความเสียหายที่มีต่อหน่วยงานหากเกิดเหตุการณ์นั้นจริง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018E95-4F3A-73BB-FE65-F0685D5C7018}"/>
              </a:ext>
            </a:extLst>
          </p:cNvPr>
          <p:cNvSpPr txBox="1"/>
          <p:nvPr/>
        </p:nvSpPr>
        <p:spPr>
          <a:xfrm>
            <a:off x="4729622" y="1782512"/>
            <a:ext cx="12632812" cy="1574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th-TH" sz="45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คือ เหตุการณ์ความไม่แน่นอนที่มหาวิทยาลัย/ส่วนงาน/หน่วยงาน</a:t>
            </a:r>
            <a:r>
              <a:rPr lang="th-TH" sz="4500" b="1" i="0" dirty="0">
                <a:solidFill>
                  <a:srgbClr val="00B0F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ยอมรับ</a:t>
            </a:r>
            <a:r>
              <a:rPr lang="th-TH" sz="45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ให้เกิดขึ้นและคงอยู่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23A909-EBF2-B11B-BB47-7647BCAA86C5}"/>
              </a:ext>
            </a:extLst>
          </p:cNvPr>
          <p:cNvGrpSpPr/>
          <p:nvPr/>
        </p:nvGrpSpPr>
        <p:grpSpPr>
          <a:xfrm>
            <a:off x="844558" y="1828000"/>
            <a:ext cx="3833884" cy="1498173"/>
            <a:chOff x="685800" y="1601614"/>
            <a:chExt cx="3833884" cy="149817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041190-8BB3-E91E-F5EB-3656ECF024F3}"/>
                </a:ext>
              </a:extLst>
            </p:cNvPr>
            <p:cNvSpPr txBox="1"/>
            <p:nvPr/>
          </p:nvSpPr>
          <p:spPr>
            <a:xfrm>
              <a:off x="685800" y="1601614"/>
              <a:ext cx="3810000" cy="833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</a:pPr>
              <a:r>
                <a:rPr lang="th-TH" sz="4500" b="1" i="0" dirty="0">
                  <a:solidFill>
                    <a:srgbClr val="80D12A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ความเสี่ยงที่ยอมรับได้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902018-B1B2-2193-E00E-CEAA9B8244C3}"/>
                </a:ext>
              </a:extLst>
            </p:cNvPr>
            <p:cNvSpPr txBox="1"/>
            <p:nvPr/>
          </p:nvSpPr>
          <p:spPr>
            <a:xfrm>
              <a:off x="709684" y="1986534"/>
              <a:ext cx="3810000" cy="1113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</a:pPr>
              <a:r>
                <a:rPr lang="th-TH" sz="6200" b="1" i="0" dirty="0">
                  <a:solidFill>
                    <a:srgbClr val="80D12A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(</a:t>
              </a:r>
              <a:r>
                <a:rPr lang="en-US" sz="6200" b="1" i="0" dirty="0">
                  <a:solidFill>
                    <a:srgbClr val="80D12A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Risk</a:t>
              </a:r>
              <a:r>
                <a:rPr lang="th-TH" sz="6200" b="1" i="0" dirty="0">
                  <a:solidFill>
                    <a:srgbClr val="80D12A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</a:t>
              </a:r>
              <a:r>
                <a:rPr lang="en-US" sz="6200" b="1" i="0" dirty="0">
                  <a:solidFill>
                    <a:srgbClr val="80D12A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Appetite</a:t>
              </a:r>
              <a:r>
                <a:rPr lang="th-TH" sz="6200" b="1" i="0" dirty="0">
                  <a:solidFill>
                    <a:srgbClr val="80D12A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)</a:t>
              </a:r>
              <a:endParaRPr lang="th-TH" sz="62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F2625-8031-208E-C441-B181E4A72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49" t="32051" r="22955" b="44113"/>
          <a:stretch/>
        </p:blipFill>
        <p:spPr>
          <a:xfrm>
            <a:off x="4549241" y="4830147"/>
            <a:ext cx="1998554" cy="1821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B2703D-093B-6CB2-8CF1-89C3D3ADB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69" t="32867" r="16558" b="44113"/>
          <a:stretch/>
        </p:blipFill>
        <p:spPr>
          <a:xfrm>
            <a:off x="4654558" y="3592130"/>
            <a:ext cx="1998553" cy="12258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A05355-BFD0-4F20-B011-A3B2517D953D}"/>
              </a:ext>
            </a:extLst>
          </p:cNvPr>
          <p:cNvSpPr txBox="1"/>
          <p:nvPr/>
        </p:nvSpPr>
        <p:spPr>
          <a:xfrm>
            <a:off x="4729622" y="8087835"/>
            <a:ext cx="11582400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th-TH" sz="45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เป็นการพิจารณาความเสี่ยงภายใต้มิติของโอกาสเกิดและผลกระทบ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87981A-BCEB-D6C0-33F6-CAF3416EED34}"/>
              </a:ext>
            </a:extLst>
          </p:cNvPr>
          <p:cNvGrpSpPr/>
          <p:nvPr/>
        </p:nvGrpSpPr>
        <p:grpSpPr>
          <a:xfrm>
            <a:off x="863892" y="7376511"/>
            <a:ext cx="3833884" cy="1662834"/>
            <a:chOff x="685800" y="1601614"/>
            <a:chExt cx="3833884" cy="166283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D335AD-64B5-4080-1780-A9E534DBA40F}"/>
                </a:ext>
              </a:extLst>
            </p:cNvPr>
            <p:cNvSpPr txBox="1"/>
            <p:nvPr/>
          </p:nvSpPr>
          <p:spPr>
            <a:xfrm>
              <a:off x="685800" y="1601614"/>
              <a:ext cx="3810000" cy="833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</a:pPr>
              <a:r>
                <a:rPr lang="th-TH" sz="4500" b="1" dirty="0">
                  <a:solidFill>
                    <a:srgbClr val="80D12A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การจัดลำดับความเสี่ยง</a:t>
              </a:r>
              <a:endParaRPr lang="th-TH" sz="4500" b="1" i="0" dirty="0">
                <a:solidFill>
                  <a:srgbClr val="80D12A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4CC6EA-630C-B149-C0E7-54706384154B}"/>
                </a:ext>
              </a:extLst>
            </p:cNvPr>
            <p:cNvSpPr txBox="1"/>
            <p:nvPr/>
          </p:nvSpPr>
          <p:spPr>
            <a:xfrm>
              <a:off x="709684" y="1986534"/>
              <a:ext cx="3810000" cy="1277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thaiDi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</a:pPr>
              <a:r>
                <a:rPr lang="th-TH" sz="7200" b="1" i="0" dirty="0">
                  <a:solidFill>
                    <a:srgbClr val="80D12A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(</a:t>
              </a:r>
              <a:r>
                <a:rPr lang="en-US" sz="7200" b="1" i="0" dirty="0">
                  <a:solidFill>
                    <a:srgbClr val="80D12A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Risk Rating</a:t>
              </a:r>
              <a:r>
                <a:rPr lang="th-TH" sz="7200" b="1" i="0" dirty="0">
                  <a:solidFill>
                    <a:srgbClr val="80D12A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)</a:t>
              </a:r>
              <a:endParaRPr lang="th-TH" sz="72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021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A90DCB-9801-4EC6-B5CC-B09E5DC7B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11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EEF61-E608-E5A8-B9C1-AAC8B5DB7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337F06CF-7358-1A27-0884-33FDBE8A1F31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8366BE24-F270-A3DA-87FE-18FE1AD419E7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86D8F07D-4513-6D81-77A3-E9AE68D76CEA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3429C841-3932-8702-9D3D-47F38467E2F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CCAAD313-9BD0-4593-93A0-009BE45E8B4A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2FBB8E9A-C05E-4988-24B6-582C0C54ED5A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A28169F-74A4-997F-BD74-EF5902227470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B4D82BA4-4427-AF0A-1CB2-6EF3B8A7F8CC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27CFD31D-E604-9A8B-13C5-0371D2C33944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0DB2B938-5B4A-8E3C-BFFE-03E1FDBF566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621E5E1E-ECEE-9795-41CB-1BFA7736B39C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84817D-70EA-57F4-F994-E102340A4070}"/>
              </a:ext>
            </a:extLst>
          </p:cNvPr>
          <p:cNvSpPr txBox="1"/>
          <p:nvPr/>
        </p:nvSpPr>
        <p:spPr>
          <a:xfrm>
            <a:off x="3357421" y="72852"/>
            <a:ext cx="12011884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4. </a:t>
            </a:r>
            <a:r>
              <a:rPr lang="th-TH" sz="6000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ประเมินความเสี่ยง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Risk Assessment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r>
              <a:rPr lang="th-TH" sz="6000" b="1" i="0" dirty="0">
                <a:solidFill>
                  <a:srgbClr val="80D12A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(ต่อ)</a:t>
            </a:r>
            <a:endParaRPr lang="en-US" sz="6000" dirty="0">
              <a:solidFill>
                <a:srgbClr val="80D12A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45695C0-6C00-484F-9660-C488AFA6A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938149"/>
              </p:ext>
            </p:extLst>
          </p:nvPr>
        </p:nvGraphicFramePr>
        <p:xfrm>
          <a:off x="3886199" y="5231496"/>
          <a:ext cx="13411199" cy="7502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2584">
                  <a:extLst>
                    <a:ext uri="{9D8B030D-6E8A-4147-A177-3AD203B41FA5}">
                      <a16:colId xmlns:a16="http://schemas.microsoft.com/office/drawing/2014/main" val="2864446141"/>
                    </a:ext>
                  </a:extLst>
                </a:gridCol>
                <a:gridCol w="12018615">
                  <a:extLst>
                    <a:ext uri="{9D8B030D-6E8A-4147-A177-3AD203B41FA5}">
                      <a16:colId xmlns:a16="http://schemas.microsoft.com/office/drawing/2014/main" val="3862546326"/>
                    </a:ext>
                  </a:extLst>
                </a:gridCol>
              </a:tblGrid>
              <a:tr h="7502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สูตร 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: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โอกาสที่จะเกิดความเสี่ยง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(L) </a:t>
                      </a: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4000" dirty="0">
                          <a:solidFill>
                            <a:srgbClr val="00B0F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X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ผลกระทบความเสี่ยง 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(I) </a:t>
                      </a: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4000" dirty="0">
                          <a:solidFill>
                            <a:srgbClr val="00B0F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=</a:t>
                      </a: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ค่าคะแนนความเสี่ยง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0632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8A621A4-3F99-88D5-6C82-13E77D2A7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970" y="6036732"/>
            <a:ext cx="5330962" cy="397762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D6B78-4932-28D7-0050-4B026B742681}"/>
              </a:ext>
            </a:extLst>
          </p:cNvPr>
          <p:cNvSpPr txBox="1"/>
          <p:nvPr/>
        </p:nvSpPr>
        <p:spPr>
          <a:xfrm>
            <a:off x="3767570" y="1316222"/>
            <a:ext cx="13529829" cy="379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th-TH" sz="45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การให้ค่าคะแนนของความเสี่ยง (ตัวเลข) โดยนำระดับของโอกาสที่จะเกิดความเสี่ยง </a:t>
            </a:r>
          </a:p>
          <a:p>
            <a:pPr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th-TH" sz="4500" b="1" i="0" dirty="0">
                <a:solidFill>
                  <a:srgbClr val="00B0F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คูณ</a:t>
            </a:r>
            <a:r>
              <a:rPr lang="th-TH" sz="45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ผลกระทบของความเสี่ยง ซึ่งจะทำให้ทราบว่าในแต่ละเหตุการณ์ความเสี่ยง</a:t>
            </a:r>
          </a:p>
          <a:p>
            <a:pPr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th-TH" sz="45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มีค่าคะแนนมากน้อยเพียงใด เพื่อให้หน่วยงานสามารถทราบความรุนแรงของความเสี่ยง/ปัจจัยเสี่ยง และนำคะแนนดังกล่าวมาจัดลำดับความสำคัญ ว่าควรพิจารณาดำเนินการตามวิธีการลดความเสี่ยงที่มีค่าคะแนนสูงสุดก่อน โดยใช้สูตรคำนวณ ดังนี้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16A735-4276-E9F0-D44C-0F24E13FB291}"/>
              </a:ext>
            </a:extLst>
          </p:cNvPr>
          <p:cNvSpPr txBox="1"/>
          <p:nvPr/>
        </p:nvSpPr>
        <p:spPr>
          <a:xfrm>
            <a:off x="540096" y="1327608"/>
            <a:ext cx="3810000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th-TH" sz="4500" b="1" dirty="0">
                <a:solidFill>
                  <a:srgbClr val="80D12A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คะแนนความเสี่ยง</a:t>
            </a:r>
            <a:endParaRPr lang="th-TH" sz="4500" b="1" i="0" dirty="0">
              <a:solidFill>
                <a:srgbClr val="80D12A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E4A4AF-52B4-18B8-A568-3A7955B7C4F6}"/>
              </a:ext>
            </a:extLst>
          </p:cNvPr>
          <p:cNvGrpSpPr/>
          <p:nvPr/>
        </p:nvGrpSpPr>
        <p:grpSpPr>
          <a:xfrm>
            <a:off x="9038986" y="6362700"/>
            <a:ext cx="8001000" cy="3171586"/>
            <a:chOff x="7086600" y="6900703"/>
            <a:chExt cx="8001000" cy="31715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3A423E1-23D6-5CEE-9832-9858ACEB1A55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6900703"/>
              <a:ext cx="8001000" cy="31715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01E053-2E6C-90DD-7975-650E77548CEA}"/>
                </a:ext>
              </a:extLst>
            </p:cNvPr>
            <p:cNvSpPr txBox="1"/>
            <p:nvPr/>
          </p:nvSpPr>
          <p:spPr>
            <a:xfrm>
              <a:off x="8876593" y="6935332"/>
              <a:ext cx="3810000" cy="586314"/>
            </a:xfrm>
            <a:prstGeom prst="rect">
              <a:avLst/>
            </a:prstGeom>
            <a:solidFill>
              <a:srgbClr val="DDD9C4"/>
            </a:solidFill>
          </p:spPr>
          <p:txBody>
            <a:bodyPr wrap="square">
              <a:spAutoFit/>
            </a:bodyPr>
            <a:lstStyle/>
            <a:p>
              <a:pPr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</a:pPr>
              <a:r>
                <a:rPr lang="th-TH" sz="3000" b="1" i="0" dirty="0">
                  <a:solidFill>
                    <a:sysClr val="windowText" lastClr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ขอบเขตพื้นที่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2684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19606">
            <a:off x="11334035" y="-1136129"/>
            <a:ext cx="3889773" cy="12559257"/>
          </a:xfrm>
          <a:custGeom>
            <a:avLst/>
            <a:gdLst/>
            <a:ahLst/>
            <a:cxnLst/>
            <a:rect l="l" t="t" r="r" b="b"/>
            <a:pathLst>
              <a:path w="3889773" h="12559257">
                <a:moveTo>
                  <a:pt x="0" y="0"/>
                </a:moveTo>
                <a:lnTo>
                  <a:pt x="3889773" y="0"/>
                </a:lnTo>
                <a:lnTo>
                  <a:pt x="3889773" y="12559258"/>
                </a:lnTo>
                <a:lnTo>
                  <a:pt x="0" y="1255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b="-52994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 rot="721907">
            <a:off x="12364787" y="-1074450"/>
            <a:ext cx="8981737" cy="13081995"/>
            <a:chOff x="0" y="0"/>
            <a:chExt cx="2365560" cy="34454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65560" cy="3445464"/>
            </a:xfrm>
            <a:custGeom>
              <a:avLst/>
              <a:gdLst/>
              <a:ahLst/>
              <a:cxnLst/>
              <a:rect l="l" t="t" r="r" b="b"/>
              <a:pathLst>
                <a:path w="2365560" h="3445464">
                  <a:moveTo>
                    <a:pt x="0" y="0"/>
                  </a:moveTo>
                  <a:lnTo>
                    <a:pt x="2365560" y="0"/>
                  </a:lnTo>
                  <a:lnTo>
                    <a:pt x="2365560" y="3445464"/>
                  </a:lnTo>
                  <a:lnTo>
                    <a:pt x="0" y="344546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65560" cy="3493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BBFDF7-DD9E-B587-BA5D-B67A3CCB5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5" t="929"/>
          <a:stretch/>
        </p:blipFill>
        <p:spPr>
          <a:xfrm>
            <a:off x="11381932" y="1849514"/>
            <a:ext cx="3109773" cy="40207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A608AA-0702-EDC6-573F-15493389E2CC}"/>
              </a:ext>
            </a:extLst>
          </p:cNvPr>
          <p:cNvSpPr txBox="1"/>
          <p:nvPr/>
        </p:nvSpPr>
        <p:spPr>
          <a:xfrm>
            <a:off x="540643" y="1207499"/>
            <a:ext cx="10559399" cy="909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พระราชบัญญัติวินัยการเงินการคลังของรัฐ พ.ศ. 2561 มาตรา 79  โดยให้หน่วยงานของรัฐจัดให้มี</a:t>
            </a:r>
            <a:r>
              <a:rPr lang="th-TH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การตรวจสอบภายใน </a:t>
            </a:r>
            <a:r>
              <a:rPr lang="th-TH" sz="4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การควบคุมภายใน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</a:t>
            </a:r>
            <a:r>
              <a:rPr lang="th-TH" sz="45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การบริหารจัดการความเสี่ยง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หลักเกณฑ์กระทรวงการคลังว่าด้วยมาตรฐานและหลักเกณฑ์ปฏิบัติ </a:t>
            </a:r>
            <a:r>
              <a:rPr lang="th-TH" sz="45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การบริหารจัดการความเสี่ยง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สำหรับหน่วยงานของรัฐ </a:t>
            </a:r>
            <a:b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พ.ศ.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2562 </a:t>
            </a:r>
            <a:endParaRPr lang="th-TH" sz="45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แนวทางการบริหารจัดการความเสี่ยงสำหรับหน่วยงานของรัฐ เรื่อง หลักการ</a:t>
            </a:r>
            <a:r>
              <a:rPr lang="th-TH" sz="45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บริหารจัดการความเสี่ยงระดับองค์กร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กระทรวงการคลัง กรมบัญชีกลาง (กุมภาพันธ์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2564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th-TH" sz="45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นโยบายบริหารความเสี่ยง</a:t>
            </a:r>
            <a:r>
              <a:rPr lang="th-TH" sz="4500" b="1" dirty="0">
                <a:solidFill>
                  <a:srgbClr val="301D1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มหาวิทยาลัยแม่โจ้</a:t>
            </a:r>
            <a:endParaRPr lang="en-US" sz="4500" b="1" dirty="0">
              <a:solidFill>
                <a:srgbClr val="301D17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h-TH" sz="4500" b="1" dirty="0">
                <a:solidFill>
                  <a:srgbClr val="301D1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มาตรฐานและหลักเกณฑ์กระทรวงการคลังว่าด้วยมาตรฐานและหลักเกณฑ์</a:t>
            </a:r>
            <a:r>
              <a:rPr lang="th-TH" sz="4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ปฏิบัติ</a:t>
            </a:r>
            <a:r>
              <a:rPr lang="th-TH" sz="4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การควบคุมภายใน</a:t>
            </a:r>
            <a:r>
              <a:rPr lang="th-TH" sz="4500" b="1" dirty="0">
                <a:solidFill>
                  <a:srgbClr val="301D1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สำหรับหน่วยงานของรัฐ พ.ศ. 2561 </a:t>
            </a:r>
            <a:endParaRPr lang="th-TH" sz="4500" b="1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8AB527-B6BE-0E3C-3D00-CD6EA49466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6" t="1189" r="1691" b="4834"/>
          <a:stretch/>
        </p:blipFill>
        <p:spPr>
          <a:xfrm>
            <a:off x="14663179" y="3934619"/>
            <a:ext cx="2971800" cy="40584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1CEA0C-55B6-E54E-0953-13A75A7986BE}"/>
              </a:ext>
            </a:extLst>
          </p:cNvPr>
          <p:cNvSpPr txBox="1"/>
          <p:nvPr/>
        </p:nvSpPr>
        <p:spPr>
          <a:xfrm>
            <a:off x="8317379" y="264769"/>
            <a:ext cx="8522879" cy="915635"/>
          </a:xfrm>
          <a:prstGeom prst="rect">
            <a:avLst/>
          </a:prstGeom>
          <a:noFill/>
          <a:ln w="38100">
            <a:solidFill>
              <a:srgbClr val="66AD30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50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กฎหมาย ระเบียบ ข้อบังคับ  </a:t>
            </a:r>
            <a:r>
              <a:rPr lang="th-TH" sz="5000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ประกาศที่เกี่ยวข้อง</a:t>
            </a:r>
            <a:endParaRPr lang="en-US" sz="5000" dirty="0">
              <a:solidFill>
                <a:schemeClr val="bg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6" name="Freeform 6"/>
          <p:cNvSpPr/>
          <p:nvPr/>
        </p:nvSpPr>
        <p:spPr>
          <a:xfrm rot="19284077">
            <a:off x="11125100" y="2449939"/>
            <a:ext cx="8522879" cy="7027824"/>
          </a:xfrm>
          <a:custGeom>
            <a:avLst/>
            <a:gdLst/>
            <a:ahLst/>
            <a:cxnLst/>
            <a:rect l="l" t="t" r="r" b="b"/>
            <a:pathLst>
              <a:path w="8522879" h="7027824">
                <a:moveTo>
                  <a:pt x="0" y="0"/>
                </a:moveTo>
                <a:lnTo>
                  <a:pt x="8522879" y="0"/>
                </a:lnTo>
                <a:lnTo>
                  <a:pt x="8522879" y="7027824"/>
                </a:lnTo>
                <a:lnTo>
                  <a:pt x="0" y="7027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BA265-355E-FC56-D3CE-B2798580A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E1D455BB-8E12-7DFD-18A0-8873A3F08835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686BE2D6-4E0F-E538-6B71-E1A28909C6D3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FA0CEB0E-156A-CFFC-AC19-C3353163823B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F5B53AD3-E654-9095-DFDA-7E7E4B0DB56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359B9205-C2EA-4AD8-2D65-2200F531DB9A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661299F2-20A2-B90D-6131-15552D388A2A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F6848CE-089C-8C41-FB1D-B5AA4EF39F38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DFA7B957-B519-8648-3D2C-2ACA03043164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392AA1D5-77F4-633F-B3D8-553862E8BE38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BFA856AE-650C-2945-7D5C-85425F92BE8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375846C1-ACC3-60F7-9A95-A89B50BA6CC2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B7FD5E-FE84-E43B-511B-655182FF6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155046"/>
            <a:ext cx="15471019" cy="6732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7E5EC5-5EFA-2540-C78B-A003F6724B1E}"/>
              </a:ext>
            </a:extLst>
          </p:cNvPr>
          <p:cNvSpPr txBox="1"/>
          <p:nvPr/>
        </p:nvSpPr>
        <p:spPr>
          <a:xfrm>
            <a:off x="2835845" y="142309"/>
            <a:ext cx="13055035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4. </a:t>
            </a:r>
            <a:r>
              <a:rPr lang="th-TH" sz="6000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ประเมินความเสี่ยง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Risk Assessment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r>
              <a:rPr lang="th-TH" sz="6000" b="1" i="0" dirty="0">
                <a:solidFill>
                  <a:srgbClr val="80D12A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(ต่อ)</a:t>
            </a:r>
            <a:endParaRPr lang="en-US" sz="6000" dirty="0">
              <a:solidFill>
                <a:srgbClr val="80D12A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D5077-F77B-2C43-6926-74EA71B5FE88}"/>
              </a:ext>
            </a:extLst>
          </p:cNvPr>
          <p:cNvSpPr txBox="1"/>
          <p:nvPr/>
        </p:nvSpPr>
        <p:spPr>
          <a:xfrm>
            <a:off x="514735" y="1447160"/>
            <a:ext cx="11904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52A47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การใช้</a:t>
            </a:r>
            <a:r>
              <a:rPr lang="th-TH" sz="4000" b="1" i="0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ข้อมูลในอดีต</a:t>
            </a:r>
            <a:r>
              <a:rPr lang="th-TH" sz="4000" b="1" i="0" dirty="0">
                <a:solidFill>
                  <a:srgbClr val="052A47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</a:t>
            </a:r>
            <a:r>
              <a:rPr lang="th-TH" sz="4000" b="1" i="0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การคาดการณ์ในอนาคต</a:t>
            </a:r>
            <a:r>
              <a:rPr lang="th-TH" sz="4000" b="1" dirty="0">
                <a:solidFill>
                  <a:srgbClr val="052A47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มาพิจารณา</a:t>
            </a:r>
            <a:endParaRPr lang="en-US" sz="4000" dirty="0">
              <a:solidFill>
                <a:srgbClr val="052A47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99437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5446A-EE15-0C76-2F8A-EC1024C99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914772D-3081-3FD8-1158-5A03D8DBCA35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BC29D7FC-36D6-EC24-57DC-FBF07057837E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5BE6A18D-D1C7-87DC-A4F0-E588008066AD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A9B3C129-5E3C-0C3E-88B5-6D58D10C842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BCB083EC-8C16-0243-C006-C6D6101C0B93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E0C94B5C-0F24-8AD2-614C-17EDE6F992B7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F7A2EB1-57B7-A003-79DB-56A1DE0A661F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9F926785-FDE6-59B8-7701-FDBED7CA95A6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27902BEC-19DB-91A4-541F-22D51098F9DA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B91F8BA6-2D89-0F43-ECD9-0900056CECA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37F8CBD4-D9F9-7A23-1903-14A282CCBC25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21AD6A0-4E62-2531-6A7E-709993D76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63552"/>
              </p:ext>
            </p:extLst>
          </p:nvPr>
        </p:nvGraphicFramePr>
        <p:xfrm>
          <a:off x="1527703" y="1419152"/>
          <a:ext cx="14855297" cy="6454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1043">
                  <a:extLst>
                    <a:ext uri="{9D8B030D-6E8A-4147-A177-3AD203B41FA5}">
                      <a16:colId xmlns:a16="http://schemas.microsoft.com/office/drawing/2014/main" val="2969483437"/>
                    </a:ext>
                  </a:extLst>
                </a:gridCol>
                <a:gridCol w="3053076">
                  <a:extLst>
                    <a:ext uri="{9D8B030D-6E8A-4147-A177-3AD203B41FA5}">
                      <a16:colId xmlns:a16="http://schemas.microsoft.com/office/drawing/2014/main" val="2039613809"/>
                    </a:ext>
                  </a:extLst>
                </a:gridCol>
                <a:gridCol w="9591178">
                  <a:extLst>
                    <a:ext uri="{9D8B030D-6E8A-4147-A177-3AD203B41FA5}">
                      <a16:colId xmlns:a16="http://schemas.microsoft.com/office/drawing/2014/main" val="1402908536"/>
                    </a:ext>
                  </a:extLst>
                </a:gridCol>
              </a:tblGrid>
              <a:tr h="39306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เกณฑ์การประเมินระดับความเสี่ยง : โอกาสที่จะเกิดความเสียหายและความรุนแรงของผลกระทบ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114508" marR="114508" marT="57254" marB="572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เกณฑ์การประเมินระดับความเสี่ยง : โอกาสที่จะเกิดความเสียหายและความรุนแรงของผลกระทบ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273224"/>
                  </a:ext>
                </a:extLst>
              </a:tr>
              <a:tr h="8014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ระดับ/ค่าคะแนน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rgbClr val="F013F5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โอกาส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ที่จะเกิดความเสียหาย (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Likelihood : L)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ความรุนแรงของ</a:t>
                      </a:r>
                      <a:r>
                        <a:rPr lang="th-TH" sz="2800" b="1" dirty="0">
                          <a:solidFill>
                            <a:srgbClr val="F013F5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ผลกระทบ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Impact : I) </a:t>
                      </a: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835637"/>
                  </a:ext>
                </a:extLst>
              </a:tr>
              <a:tr h="854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5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(สูงมาก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ผลการดำเนินงานเป็นไปตามเป้าหมาย 1 ตัวชี้วัด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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งบประมาณที่ได้รับจัดสรร และ แหล่งทุนภายนอก ต่ำกว่าเป้าหมายที่กำหนดมากกว่าร้อยละ 10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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มหาวิทยาลัยเป็นข่าวเสียหายวงกว้าง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 </a:t>
                      </a: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233062"/>
                  </a:ext>
                </a:extLst>
              </a:tr>
              <a:tr h="9408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4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(สูง)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ผลการดำเนินงานเป็นไปตามเป้าหมาย 2 ตัวชี้วัด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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งบประมาณที่ได้รับจัดสรร และ แหล่งทุนภายนอก ต่ำกว่าเป้าหมายที่กำหนด ไม่เกินร้อยละ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7</a:t>
                      </a:r>
                    </a:p>
                    <a:p>
                      <a:pPr marL="342900" marR="0" lvl="0" indent="-34290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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มหาวิทยาลัยเป็นข่าวซุบซิบเสียหาย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 </a:t>
                      </a: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273092"/>
                  </a:ext>
                </a:extLst>
              </a:tr>
              <a:tr h="941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(ปานกลาง)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ผลการดำเนินงานเป็นไปตามเป้าหมาย 3 ตัวชี้วัด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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งบประมาณที่ได้รับจัดสรร และ แหล่งทุนภายนอก ต่ำกว่าเป้าหมายที่กำหนด ไม่เกินร้อยละ 5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pPr marL="342900" marR="0" lvl="0" indent="-34290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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ไม่มีผลกระทบต่อชื่อเสียงของมหาวิทยาลัย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 </a:t>
                      </a: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190823"/>
                  </a:ext>
                </a:extLst>
              </a:tr>
              <a:tr h="9243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2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(น้อย)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ผลการดำเนินงานเป็นไปตามเป้าหมาย 4 ตัวชี้วัด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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งบประมาณที่ได้รับจัดสรร และแหล่งทุนภายนอก ต่ำกว่าเป้าหมายที่กำหนด ไม่เกินร้อยละ 3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pPr marL="342900" marR="0" lvl="0" indent="-34290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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ไม่มีผลกระทบต่อชื่อเสียงของมหาวิทยาลัย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 </a:t>
                      </a: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987694"/>
                  </a:ext>
                </a:extLst>
              </a:tr>
              <a:tr h="10444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(น้อยมาก)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ผลการดำเนินงานเป็นไปตามเป้าหมาย 5 ตัวชี้วัด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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งบประมาณที่ได้รับจัดสรรและแหล่งทุนภายนอกเป็นไปตามเป้าหมายหรือมากกว่าแผนที่กำหนด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pPr marL="342900" marR="0" lvl="0" indent="-34290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"/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ไม่มีผลกระทบใด ๆ ต่อมหาวิทยาลัย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 </a:t>
                      </a:r>
                    </a:p>
                  </a:txBody>
                  <a:tcPr marL="85881" marR="85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42723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D1735A-C186-C62D-A450-3CA5C3EF72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457208"/>
              </p:ext>
            </p:extLst>
          </p:nvPr>
        </p:nvGraphicFramePr>
        <p:xfrm>
          <a:off x="1527703" y="8072098"/>
          <a:ext cx="14855297" cy="1043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55297">
                  <a:extLst>
                    <a:ext uri="{9D8B030D-6E8A-4147-A177-3AD203B41FA5}">
                      <a16:colId xmlns:a16="http://schemas.microsoft.com/office/drawing/2014/main" val="1296573416"/>
                    </a:ext>
                  </a:extLst>
                </a:gridCol>
              </a:tblGrid>
              <a:tr h="4287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rgbClr val="F013F5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ความเสี่ยงที่ยอมรับได้</a:t>
                      </a:r>
                      <a:r>
                        <a:rPr lang="th-TH" sz="3200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Risk Appetite)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501399"/>
                  </a:ext>
                </a:extLst>
              </a:tr>
              <a:tr h="428753">
                <a:tc>
                  <a:txBody>
                    <a:bodyPr/>
                    <a:lstStyle/>
                    <a:p>
                      <a:pPr marL="0" marR="0" algn="thaiDi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ผลการดำเนินงานภาพรวม 8 ตัวชี้วัดของการเป็นมหาวิทยาลัยกลุ่มที่ 2 เป็นไปตามเป้าหมาย 6 ตัวชี้วัด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02226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564CFC-3789-79B5-B6FA-72E2FD458DB1}"/>
              </a:ext>
            </a:extLst>
          </p:cNvPr>
          <p:cNvSpPr txBox="1"/>
          <p:nvPr/>
        </p:nvSpPr>
        <p:spPr>
          <a:xfrm>
            <a:off x="2835845" y="142309"/>
            <a:ext cx="13055035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4. </a:t>
            </a:r>
            <a:r>
              <a:rPr lang="th-TH" sz="6000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ประเมินความเสี่ยง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Risk Assessment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r>
              <a:rPr lang="th-TH" sz="6000" b="1" i="0" dirty="0">
                <a:solidFill>
                  <a:srgbClr val="80D12A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(ต่อ)</a:t>
            </a:r>
            <a:endParaRPr lang="en-US" sz="6000" dirty="0">
              <a:solidFill>
                <a:srgbClr val="80D12A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7279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384C5-C7EE-D716-C39F-1C499DA9D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269E2A47-EA8F-2501-3631-FB18AAEE8A80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3DA460CB-AB20-D287-41E1-5C8032A3BA06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6B3E9755-87B9-5279-BC1F-806F33692DB3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05DAB251-DF39-5BAB-9291-A318A7CAE49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95615489-C205-8C0E-1980-9DA065127623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66FD04E9-19D9-7D58-903B-497CD89F9C6F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8E52940-EDCC-4EB6-71D7-A351AFB30237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A96E9B5A-4829-E005-6EA1-8D7EE00DB7C1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A73A70B7-E985-D4E9-9C2B-6DC7E2005216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989FAFA6-5642-CFF9-87F3-B4A50DA3AC2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0A738E58-42C3-8641-69F1-692B2A4E8FFB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373A88B-F195-A40B-742D-9D66232FD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185690"/>
              </p:ext>
            </p:extLst>
          </p:nvPr>
        </p:nvGraphicFramePr>
        <p:xfrm>
          <a:off x="3581400" y="6315801"/>
          <a:ext cx="12053046" cy="2609215"/>
        </p:xfrm>
        <a:graphic>
          <a:graphicData uri="http://schemas.openxmlformats.org/drawingml/2006/table">
            <a:tbl>
              <a:tblPr firstRow="1" firstCol="1" bandRow="1"/>
              <a:tblGrid>
                <a:gridCol w="803839">
                  <a:extLst>
                    <a:ext uri="{9D8B030D-6E8A-4147-A177-3AD203B41FA5}">
                      <a16:colId xmlns:a16="http://schemas.microsoft.com/office/drawing/2014/main" val="4196544533"/>
                    </a:ext>
                  </a:extLst>
                </a:gridCol>
                <a:gridCol w="802704">
                  <a:extLst>
                    <a:ext uri="{9D8B030D-6E8A-4147-A177-3AD203B41FA5}">
                      <a16:colId xmlns:a16="http://schemas.microsoft.com/office/drawing/2014/main" val="3167875186"/>
                    </a:ext>
                  </a:extLst>
                </a:gridCol>
                <a:gridCol w="1285689">
                  <a:extLst>
                    <a:ext uri="{9D8B030D-6E8A-4147-A177-3AD203B41FA5}">
                      <a16:colId xmlns:a16="http://schemas.microsoft.com/office/drawing/2014/main" val="1560298262"/>
                    </a:ext>
                  </a:extLst>
                </a:gridCol>
                <a:gridCol w="1446683">
                  <a:extLst>
                    <a:ext uri="{9D8B030D-6E8A-4147-A177-3AD203B41FA5}">
                      <a16:colId xmlns:a16="http://schemas.microsoft.com/office/drawing/2014/main" val="498120175"/>
                    </a:ext>
                  </a:extLst>
                </a:gridCol>
                <a:gridCol w="803839">
                  <a:extLst>
                    <a:ext uri="{9D8B030D-6E8A-4147-A177-3AD203B41FA5}">
                      <a16:colId xmlns:a16="http://schemas.microsoft.com/office/drawing/2014/main" val="3028493838"/>
                    </a:ext>
                  </a:extLst>
                </a:gridCol>
                <a:gridCol w="803839">
                  <a:extLst>
                    <a:ext uri="{9D8B030D-6E8A-4147-A177-3AD203B41FA5}">
                      <a16:colId xmlns:a16="http://schemas.microsoft.com/office/drawing/2014/main" val="262569981"/>
                    </a:ext>
                  </a:extLst>
                </a:gridCol>
                <a:gridCol w="1068006">
                  <a:extLst>
                    <a:ext uri="{9D8B030D-6E8A-4147-A177-3AD203B41FA5}">
                      <a16:colId xmlns:a16="http://schemas.microsoft.com/office/drawing/2014/main" val="1160094187"/>
                    </a:ext>
                  </a:extLst>
                </a:gridCol>
                <a:gridCol w="1985220">
                  <a:extLst>
                    <a:ext uri="{9D8B030D-6E8A-4147-A177-3AD203B41FA5}">
                      <a16:colId xmlns:a16="http://schemas.microsoft.com/office/drawing/2014/main" val="3961975621"/>
                    </a:ext>
                  </a:extLst>
                </a:gridCol>
                <a:gridCol w="3053227">
                  <a:extLst>
                    <a:ext uri="{9D8B030D-6E8A-4147-A177-3AD203B41FA5}">
                      <a16:colId xmlns:a16="http://schemas.microsoft.com/office/drawing/2014/main" val="1054190123"/>
                    </a:ext>
                  </a:extLst>
                </a:gridCol>
              </a:tblGrid>
              <a:tr h="413363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013F5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ระดับความเสี่ยง</a:t>
                      </a:r>
                      <a:endParaRPr lang="en-US" sz="3200" b="1" dirty="0">
                        <a:solidFill>
                          <a:srgbClr val="F013F5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013F5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ระดับความเสี่ยงที่ยอมรับได้ </a:t>
                      </a:r>
                      <a:endParaRPr lang="en-US" sz="3200" b="1" dirty="0">
                        <a:solidFill>
                          <a:srgbClr val="F013F5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013F5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วิธีจัดการความเสี่ยง</a:t>
                      </a:r>
                      <a:endParaRPr lang="en-US" sz="3200" b="1" dirty="0">
                        <a:solidFill>
                          <a:srgbClr val="F013F5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7543761"/>
                  </a:ext>
                </a:extLst>
              </a:tr>
              <a:tr h="413363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คะแนน = โอกาส (</a:t>
                      </a:r>
                      <a:r>
                        <a:rPr lang="en-US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L) x </a:t>
                      </a:r>
                      <a:r>
                        <a:rPr lang="th-TH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ผลกระทบ (</a:t>
                      </a:r>
                      <a:r>
                        <a:rPr lang="en-US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คะแนน </a:t>
                      </a:r>
                      <a:r>
                        <a:rPr lang="en-US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= </a:t>
                      </a:r>
                      <a:r>
                        <a:rPr lang="th-TH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โอกาส (</a:t>
                      </a:r>
                      <a:r>
                        <a:rPr lang="en-US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L) x </a:t>
                      </a:r>
                      <a:r>
                        <a:rPr lang="th-TH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ผลกระทบ</a:t>
                      </a:r>
                      <a:r>
                        <a:rPr lang="en-US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 (I)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675996"/>
                  </a:ext>
                </a:extLst>
              </a:tr>
              <a:tr h="413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คะแนน</a:t>
                      </a:r>
                      <a:endParaRPr lang="en-US" sz="3200" b="1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ระดับ</a:t>
                      </a:r>
                      <a:endParaRPr lang="en-US" sz="3200" b="1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คะแนน</a:t>
                      </a:r>
                      <a:endParaRPr lang="en-US" sz="3200" b="1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ระดับ</a:t>
                      </a:r>
                      <a:endParaRPr lang="en-US" sz="3200" b="1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40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ลดความเสี่ยง</a:t>
                      </a:r>
                      <a:endParaRPr lang="en-US" sz="40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174249"/>
                  </a:ext>
                </a:extLst>
              </a:tr>
              <a:tr h="413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สูงมาก</a:t>
                      </a:r>
                      <a:endParaRPr lang="en-US" sz="3200" b="1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3</a:t>
                      </a:r>
                      <a:endParaRPr lang="en-US" sz="3200" b="1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3</a:t>
                      </a:r>
                      <a:endParaRPr lang="en-US" sz="3200" b="1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9</a:t>
                      </a:r>
                      <a:endParaRPr lang="en-US" sz="3200" b="1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ปานกลาง</a:t>
                      </a:r>
                      <a:endParaRPr lang="en-US" sz="3200" b="1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889724"/>
                  </a:ext>
                </a:extLst>
              </a:tr>
              <a:tr h="413363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 </a:t>
                      </a:r>
                      <a:endParaRPr lang="en-US" sz="3200" b="1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01659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344B6F-8066-89CC-910E-A97100DD8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120689"/>
              </p:ext>
            </p:extLst>
          </p:nvPr>
        </p:nvGraphicFramePr>
        <p:xfrm>
          <a:off x="4637948" y="1714500"/>
          <a:ext cx="9382851" cy="4109406"/>
        </p:xfrm>
        <a:graphic>
          <a:graphicData uri="http://schemas.openxmlformats.org/drawingml/2006/table">
            <a:tbl>
              <a:tblPr firstRow="1" firstCol="1" bandRow="1"/>
              <a:tblGrid>
                <a:gridCol w="1894681">
                  <a:extLst>
                    <a:ext uri="{9D8B030D-6E8A-4147-A177-3AD203B41FA5}">
                      <a16:colId xmlns:a16="http://schemas.microsoft.com/office/drawing/2014/main" val="1554996480"/>
                    </a:ext>
                  </a:extLst>
                </a:gridCol>
                <a:gridCol w="1541476">
                  <a:extLst>
                    <a:ext uri="{9D8B030D-6E8A-4147-A177-3AD203B41FA5}">
                      <a16:colId xmlns:a16="http://schemas.microsoft.com/office/drawing/2014/main" val="3305927266"/>
                    </a:ext>
                  </a:extLst>
                </a:gridCol>
                <a:gridCol w="1513566">
                  <a:extLst>
                    <a:ext uri="{9D8B030D-6E8A-4147-A177-3AD203B41FA5}">
                      <a16:colId xmlns:a16="http://schemas.microsoft.com/office/drawing/2014/main" val="3818828075"/>
                    </a:ext>
                  </a:extLst>
                </a:gridCol>
                <a:gridCol w="1385129">
                  <a:extLst>
                    <a:ext uri="{9D8B030D-6E8A-4147-A177-3AD203B41FA5}">
                      <a16:colId xmlns:a16="http://schemas.microsoft.com/office/drawing/2014/main" val="262106215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5317728"/>
                    </a:ext>
                  </a:extLst>
                </a:gridCol>
                <a:gridCol w="1447799">
                  <a:extLst>
                    <a:ext uri="{9D8B030D-6E8A-4147-A177-3AD203B41FA5}">
                      <a16:colId xmlns:a16="http://schemas.microsoft.com/office/drawing/2014/main" val="1064765137"/>
                    </a:ext>
                  </a:extLst>
                </a:gridCol>
              </a:tblGrid>
              <a:tr h="5538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600" b="1" dirty="0">
                          <a:solidFill>
                            <a:srgbClr val="052A47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ผลกระทบ</a:t>
                      </a:r>
                      <a:endParaRPr lang="en-US" sz="3600" dirty="0">
                        <a:solidFill>
                          <a:srgbClr val="052A47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600" b="1" dirty="0">
                          <a:solidFill>
                            <a:srgbClr val="052A47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โอกาสเกิด</a:t>
                      </a:r>
                      <a:r>
                        <a:rPr lang="en-US" sz="3600" b="1" dirty="0">
                          <a:solidFill>
                            <a:srgbClr val="052A47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 (L)</a:t>
                      </a:r>
                      <a:endParaRPr lang="en-US" sz="3600" dirty="0">
                        <a:solidFill>
                          <a:srgbClr val="052A47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868761"/>
                  </a:ext>
                </a:extLst>
              </a:tr>
              <a:tr h="5538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52A47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(I)</a:t>
                      </a:r>
                      <a:endParaRPr lang="en-US" sz="3600" dirty="0">
                        <a:solidFill>
                          <a:srgbClr val="052A47"/>
                        </a:solidFill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600" b="1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1</a:t>
                      </a:r>
                      <a:endParaRPr lang="en-US" sz="3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600" b="1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2</a:t>
                      </a:r>
                      <a:endParaRPr lang="en-US" sz="3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600" b="1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3</a:t>
                      </a:r>
                      <a:endParaRPr lang="en-US" sz="3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600" b="1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4</a:t>
                      </a:r>
                      <a:endParaRPr lang="en-US" sz="3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600" b="1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5</a:t>
                      </a:r>
                      <a:endParaRPr lang="en-US" sz="3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20320"/>
                  </a:ext>
                </a:extLst>
              </a:tr>
              <a:tr h="5538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600" b="1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5</a:t>
                      </a:r>
                      <a:endParaRPr lang="en-US" sz="3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5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10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15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20</a:t>
                      </a:r>
                      <a:endParaRPr lang="en-US" sz="3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25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1183007"/>
                  </a:ext>
                </a:extLst>
              </a:tr>
              <a:tr h="5538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600" b="1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4</a:t>
                      </a:r>
                      <a:endParaRPr lang="en-US" sz="3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4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8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12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16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20</a:t>
                      </a:r>
                      <a:endParaRPr lang="en-US" sz="3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014135"/>
                  </a:ext>
                </a:extLst>
              </a:tr>
              <a:tr h="5538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600" b="1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3</a:t>
                      </a:r>
                      <a:endParaRPr lang="en-US" sz="3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3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6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9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12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15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623471"/>
                  </a:ext>
                </a:extLst>
              </a:tr>
              <a:tr h="5538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600" b="1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2</a:t>
                      </a:r>
                      <a:endParaRPr lang="en-US" sz="3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2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4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6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8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10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68079"/>
                  </a:ext>
                </a:extLst>
              </a:tr>
              <a:tr h="5538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600" b="1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1</a:t>
                      </a:r>
                      <a:endParaRPr lang="en-US" sz="3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1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2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3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4</a:t>
                      </a:r>
                      <a:endParaRPr lang="en-US" sz="360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5</a:t>
                      </a:r>
                      <a:endParaRPr lang="en-US" sz="3600" dirty="0">
                        <a:effectLst/>
                        <a:latin typeface="Angsana New" panose="02020603050405020304" pitchFamily="18" charset="-34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1709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33D2B66-2DAD-3CA5-F4C2-4EB872C0E5E9}"/>
              </a:ext>
            </a:extLst>
          </p:cNvPr>
          <p:cNvSpPr txBox="1"/>
          <p:nvPr/>
        </p:nvSpPr>
        <p:spPr>
          <a:xfrm>
            <a:off x="2835845" y="142309"/>
            <a:ext cx="13055035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4. </a:t>
            </a:r>
            <a:r>
              <a:rPr lang="th-TH" sz="6000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ประเมินความเสี่ยง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Risk Assessment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r>
              <a:rPr lang="th-TH" sz="6000" b="1" i="0" dirty="0">
                <a:solidFill>
                  <a:srgbClr val="80D12A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(ต่อ)</a:t>
            </a:r>
            <a:endParaRPr lang="en-US" sz="6000" dirty="0">
              <a:solidFill>
                <a:srgbClr val="80D12A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11161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3556B6-9F07-4A04-B874-0B3436A89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12" y="0"/>
            <a:ext cx="1829862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958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A5CC6-B2F1-4C8A-A071-22918230B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254"/>
            <a:ext cx="18287999" cy="1040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04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E351DB-FE83-4075-8D55-9D181F3EB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29"/>
            <a:ext cx="18240375" cy="103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63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3BE0D-B2D0-5850-A914-E3CDAB591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832E8D14-A08A-B35F-0C6E-E0C8C28E55C7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20412CF6-AF0A-389C-92D0-D28BE17A7700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0D75809F-C17E-2A57-84D3-BE7EC809005F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4D286822-B47A-983B-D365-F634D3CB391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3BB8E69B-92EB-4717-6D97-35520ED3680F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BD94F05F-F5AE-EC01-4A80-02CF7D20E8EB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DF1C3D4-4B5F-1E97-40BB-1D6736025870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9C6E9405-508D-C0C5-332B-17864C8151F2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E5D10B0D-89CD-473B-11B5-C4963119C92C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2C044238-F07F-C34C-9E47-2FA74D630D8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E25D3405-7853-F83C-81E0-471751C70C50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9544C2-8EC7-7344-A773-74F8389B798B}"/>
              </a:ext>
            </a:extLst>
          </p:cNvPr>
          <p:cNvSpPr txBox="1"/>
          <p:nvPr/>
        </p:nvSpPr>
        <p:spPr>
          <a:xfrm>
            <a:off x="3794914" y="127677"/>
            <a:ext cx="10222497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5. การตอบสนองความเสี่ยง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Risk Response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endParaRPr lang="en-US" sz="6000" dirty="0">
              <a:solidFill>
                <a:schemeClr val="bg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BC554E-0FB1-9A85-D4C9-29F623B1965C}"/>
              </a:ext>
            </a:extLst>
          </p:cNvPr>
          <p:cNvSpPr txBox="1"/>
          <p:nvPr/>
        </p:nvSpPr>
        <p:spPr>
          <a:xfrm>
            <a:off x="3114963" y="6470864"/>
            <a:ext cx="12496800" cy="2726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857250" algn="l"/>
              </a:tabLst>
            </a:pP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นำความเสี่ยงที่มีระดับความเสี่ยงที่คงเหลือ (หลังการควบคุมปัจจุบัน) ในระดับสูง-สูงมาก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857250" algn="l"/>
              </a:tabLst>
            </a:pP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มาเลือกวิธีการตอบสนองความเสี่ยง (ยอมรับ ลด กระจาย/ถ่ายโอน หรือหลีกเลี่ยง)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857250" algn="l"/>
              </a:tabLst>
            </a:pP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รวมถึงจัดทำแผนบริหารจัดการความเสี่ยง และนำไปปฏิบัติเป็นกิจกรรมควบคุมที่สำคัญ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857250" algn="l"/>
              </a:tabLst>
            </a:pP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เพื่อลดระดับความเสี่ยงลงมาให้อยู่ในระดับที่หน่วยงานสามารถยอมรับได้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26E83644-F0C7-424D-295E-6EE86C431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923956"/>
              </p:ext>
            </p:extLst>
          </p:nvPr>
        </p:nvGraphicFramePr>
        <p:xfrm>
          <a:off x="5201226" y="2034601"/>
          <a:ext cx="7848600" cy="4365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300">
                  <a:extLst>
                    <a:ext uri="{9D8B030D-6E8A-4147-A177-3AD203B41FA5}">
                      <a16:colId xmlns:a16="http://schemas.microsoft.com/office/drawing/2014/main" val="3740941951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4270761531"/>
                    </a:ext>
                  </a:extLst>
                </a:gridCol>
              </a:tblGrid>
              <a:tr h="21826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i="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500" b="1" i="0" kern="1200" dirty="0">
                          <a:solidFill>
                            <a:srgbClr val="B9179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T</a:t>
                      </a:r>
                      <a:r>
                        <a:rPr lang="en-US" sz="40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olerate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การยอมรับความเสี่ยง (</a:t>
                      </a:r>
                      <a:r>
                        <a:rPr lang="en-US" sz="40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Risk Acceptance)</a:t>
                      </a:r>
                      <a:endParaRPr lang="th-TH" sz="4000" b="1" i="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i="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D1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500" b="1" i="0" kern="1200" dirty="0">
                          <a:solidFill>
                            <a:srgbClr val="B9179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T</a:t>
                      </a:r>
                      <a:r>
                        <a:rPr lang="en-US" sz="40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reat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การลดความเสี่ยง</a:t>
                      </a:r>
                      <a:endParaRPr lang="en-US" sz="4000" b="1" i="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(</a:t>
                      </a:r>
                      <a:r>
                        <a:rPr lang="en-US" sz="40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Risk Control)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D12A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677955"/>
                  </a:ext>
                </a:extLst>
              </a:tr>
              <a:tr h="21826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i="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500" b="1" i="0" kern="1200" dirty="0">
                          <a:solidFill>
                            <a:srgbClr val="B9179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T</a:t>
                      </a:r>
                      <a:r>
                        <a:rPr lang="en-US" sz="40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erminate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การหลีกเลี่ยงความเสี่ยง (</a:t>
                      </a:r>
                      <a:r>
                        <a:rPr lang="en-US" sz="40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Risk Avoidance)</a:t>
                      </a:r>
                    </a:p>
                    <a:p>
                      <a:pPr algn="ctr"/>
                      <a:endParaRPr lang="en-US" sz="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D12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i="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500" b="1" i="0" kern="1200" dirty="0">
                          <a:solidFill>
                            <a:srgbClr val="B9179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T</a:t>
                      </a:r>
                      <a:r>
                        <a:rPr lang="en-US" sz="40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ransfer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การถ่ายโอนความเสี่ยง (</a:t>
                      </a:r>
                      <a:r>
                        <a:rPr lang="en-US" sz="40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</a:rPr>
                        <a:t>Risk Transfer)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D12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10637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3E1CFC-0E10-B152-65BA-2F8A9D7C0F9A}"/>
              </a:ext>
            </a:extLst>
          </p:cNvPr>
          <p:cNvSpPr txBox="1"/>
          <p:nvPr/>
        </p:nvSpPr>
        <p:spPr>
          <a:xfrm>
            <a:off x="1905000" y="1290854"/>
            <a:ext cx="539247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5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กลยุทธ์ตอบสนองความเสี่ยง (4 </a:t>
            </a:r>
            <a:r>
              <a:rPr lang="en-US" sz="45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T</a:t>
            </a:r>
            <a:r>
              <a:rPr lang="th-TH" sz="45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endParaRPr lang="en-US" sz="4500" dirty="0">
              <a:solidFill>
                <a:srgbClr val="052A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520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B8AB6-29E9-4528-BF9D-E96074C21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5"/>
            <a:ext cx="18291193" cy="102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356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5B7EBA-AB33-482D-A2D6-295F42818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68"/>
            <a:ext cx="18288000" cy="101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137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175BA-18D5-9C97-67CA-A92FAF3BB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F3095F5C-1173-6764-5A22-26429ED4C8D9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6944D06A-FB64-C427-5921-0EB9A9C1A343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B1284F0A-6CD3-D6B5-9634-C4D034568A2E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602178DD-9853-F0C8-51F2-7B2E46EF052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444F240C-E505-36D4-DAC8-AD2891C791E5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DC0DF9B7-C2EB-0039-F6C4-86E4B6467AED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F712ED8-C6D7-5B02-45DF-F1398DB73B68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992768A7-68A2-1103-9C5A-FAFA47B36F96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F39DD68D-3D3C-5E3E-2AA1-D61FD5C6FC3B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5E157DB7-A6AA-3AB6-105D-CCD70FB519D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25AF70E4-0697-1BD5-B5B7-DC17C55C959F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480796-9275-358A-A2D7-F429B59DEA5A}"/>
              </a:ext>
            </a:extLst>
          </p:cNvPr>
          <p:cNvSpPr txBox="1"/>
          <p:nvPr/>
        </p:nvSpPr>
        <p:spPr>
          <a:xfrm>
            <a:off x="4726674" y="4686300"/>
            <a:ext cx="12646925" cy="20682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</a:pP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ที่สอดคล้องกับแผนบริหารจัดการความเสี่ยง ทั้งในรูปแบบของนโยบายผู้บริหาร </a:t>
            </a:r>
            <a:b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กิจกรรมประจำ ขั้นตอนการปฏิบัติงาน หรืออื่น ๆ เพื่อช่วยให้มั่นใจว่าความเสี่ยงจะได้รับ</a:t>
            </a:r>
            <a:b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การตอบสนองความเสี่ยงอย่างต่อเนื่อง และมีประสิทธิภาพ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541913-F1A1-FD09-C049-0808456EC23B}"/>
              </a:ext>
            </a:extLst>
          </p:cNvPr>
          <p:cNvSpPr txBox="1"/>
          <p:nvPr/>
        </p:nvSpPr>
        <p:spPr>
          <a:xfrm>
            <a:off x="3794914" y="127677"/>
            <a:ext cx="11673686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5. การตอบสนองความเสี่ยง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Risk Response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r>
              <a:rPr lang="th-TH" sz="6000" b="1" i="0" dirty="0">
                <a:solidFill>
                  <a:srgbClr val="80D12A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(ต่อ)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6000" dirty="0">
              <a:solidFill>
                <a:schemeClr val="bg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F208C1-8742-A780-BECE-10D3B0AB6AA7}"/>
              </a:ext>
            </a:extLst>
          </p:cNvPr>
          <p:cNvGrpSpPr/>
          <p:nvPr/>
        </p:nvGrpSpPr>
        <p:grpSpPr>
          <a:xfrm>
            <a:off x="1905000" y="2684208"/>
            <a:ext cx="16154399" cy="6172161"/>
            <a:chOff x="1905000" y="2684208"/>
            <a:chExt cx="16154399" cy="617216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AF5325-362F-7AD2-ABEE-5F5F73CDC7DC}"/>
                </a:ext>
              </a:extLst>
            </p:cNvPr>
            <p:cNvSpPr/>
            <p:nvPr/>
          </p:nvSpPr>
          <p:spPr>
            <a:xfrm>
              <a:off x="1905000" y="2684208"/>
              <a:ext cx="16154399" cy="54495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500C55-11B8-70B5-36C4-155622459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310" t="11393" r="21156" b="14856"/>
            <a:stretch/>
          </p:blipFill>
          <p:spPr>
            <a:xfrm>
              <a:off x="7772400" y="6788110"/>
              <a:ext cx="2438400" cy="2068259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1F47963-8975-40EC-E84E-60455D7F2B67}"/>
              </a:ext>
            </a:extLst>
          </p:cNvPr>
          <p:cNvGrpSpPr/>
          <p:nvPr/>
        </p:nvGrpSpPr>
        <p:grpSpPr>
          <a:xfrm>
            <a:off x="533400" y="1398479"/>
            <a:ext cx="4191000" cy="1867991"/>
            <a:chOff x="685800" y="1601614"/>
            <a:chExt cx="4191000" cy="1867991"/>
          </a:xfrm>
          <a:solidFill>
            <a:schemeClr val="bg1"/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BA50A1-1DDD-821B-2872-1E64457CD79D}"/>
                </a:ext>
              </a:extLst>
            </p:cNvPr>
            <p:cNvSpPr txBox="1"/>
            <p:nvPr/>
          </p:nvSpPr>
          <p:spPr>
            <a:xfrm>
              <a:off x="685800" y="1601614"/>
              <a:ext cx="3810000" cy="1096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R="0" algn="thaiDi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</a:pPr>
              <a:r>
                <a:rPr lang="th-TH" sz="6100" b="1" i="0" dirty="0">
                  <a:solidFill>
                    <a:srgbClr val="80D12A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จัดทำแผนบริหาร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CA5E57-600E-B7D8-1EE7-F9E137EA92BA}"/>
                </a:ext>
              </a:extLst>
            </p:cNvPr>
            <p:cNvSpPr txBox="1"/>
            <p:nvPr/>
          </p:nvSpPr>
          <p:spPr>
            <a:xfrm>
              <a:off x="723332" y="2356352"/>
              <a:ext cx="4153468" cy="111325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R="0" algn="thaiDi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</a:pPr>
              <a:r>
                <a:rPr lang="th-TH" sz="6200" b="1" i="0" dirty="0">
                  <a:solidFill>
                    <a:srgbClr val="80D12A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จัดการความเสี่ยง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9E6D322-01B1-A5D8-6F6C-4FE84CD34AAA}"/>
              </a:ext>
            </a:extLst>
          </p:cNvPr>
          <p:cNvSpPr txBox="1"/>
          <p:nvPr/>
        </p:nvSpPr>
        <p:spPr>
          <a:xfrm>
            <a:off x="4724400" y="1575435"/>
            <a:ext cx="13229314" cy="27269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พิจารณา</a:t>
            </a:r>
            <a:r>
              <a:rPr lang="th-TH" sz="4000" b="1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มาตรการ/กิจกรรม/โครงการ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ที่สอดคล้องเชื่อมโยงกับการวิเคราะห์ปัจจัยเสี่ยง สาเหตุเสี่ยง กิจกรรมการควบคุม (ปัจจุบัน) ซึ่งจะทำให้เห็นสิ่งที่ต้องดำเนินการว่ามีวัตถุประสงค์ใน</a:t>
            </a:r>
            <a:r>
              <a:rPr lang="th-TH" sz="4000" b="1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การลดโอกาสเกิด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(</a:t>
            </a:r>
            <a:r>
              <a:rPr lang="en-US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Likelihood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หรือ </a:t>
            </a:r>
            <a:r>
              <a:rPr lang="th-TH" sz="4000" b="1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ลดผลกระทบ 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en-US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Impact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ของความเสี่ยง เพื่อที่จะทำให้ระดับ</a:t>
            </a:r>
            <a:b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ความเสี่ยง</a:t>
            </a:r>
            <a:r>
              <a:rPr lang="th-TH" sz="4000" b="1" dirty="0">
                <a:solidFill>
                  <a:srgbClr val="00B0F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ลดลงให้อยู่ในระดับความเสี่ยงที่ยอมรับได้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ของหน่วยงาน</a:t>
            </a: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th-TH" sz="4000" b="1" i="0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FF77CD-4612-5361-6ADF-B8E01AEB67FD}"/>
              </a:ext>
            </a:extLst>
          </p:cNvPr>
          <p:cNvGrpSpPr/>
          <p:nvPr/>
        </p:nvGrpSpPr>
        <p:grpSpPr>
          <a:xfrm>
            <a:off x="381000" y="4602449"/>
            <a:ext cx="4191000" cy="1474068"/>
            <a:chOff x="552166" y="1715589"/>
            <a:chExt cx="4191000" cy="1474068"/>
          </a:xfrm>
          <a:solidFill>
            <a:schemeClr val="bg1"/>
          </a:solidFill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FEBF4D-7AFC-8FBD-45D2-4E440C428177}"/>
                </a:ext>
              </a:extLst>
            </p:cNvPr>
            <p:cNvSpPr txBox="1"/>
            <p:nvPr/>
          </p:nvSpPr>
          <p:spPr>
            <a:xfrm>
              <a:off x="552166" y="1715589"/>
              <a:ext cx="4191000" cy="8826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R="0" algn="thaiDi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</a:pPr>
              <a:r>
                <a:rPr lang="th-TH" sz="4800" b="1" i="0" dirty="0">
                  <a:solidFill>
                    <a:srgbClr val="80D12A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กำหนดกิจกรรมควบคุม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B4C652-A6ED-FB04-384C-426ACF3D0542}"/>
                </a:ext>
              </a:extLst>
            </p:cNvPr>
            <p:cNvSpPr txBox="1"/>
            <p:nvPr/>
          </p:nvSpPr>
          <p:spPr>
            <a:xfrm>
              <a:off x="723332" y="2356352"/>
              <a:ext cx="3810000" cy="833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R="0" algn="thaiDi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</a:pPr>
              <a:r>
                <a:rPr lang="th-TH" sz="4500" b="1" i="0" dirty="0">
                  <a:solidFill>
                    <a:srgbClr val="80D12A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(เปลี่ยน/ปรับ/เพิ่ม/ลด)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324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CF5A7A-2992-4C0B-A438-5BF05A89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55569"/>
            <a:ext cx="18285230" cy="1034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0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9D058-46BB-772A-651C-C22CB508C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426B0E26-9C0E-C5BC-9359-36457E79926F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0A5EE595-ADE0-88B4-FCE9-87F19E771CF4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8B6A83D6-5D3E-A831-CE0E-DBB929F50FAB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EF8E6391-EEA8-35CB-9BC5-4508FB074D8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2E8B5468-9572-E5D4-A2ED-F13403CB5F3E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09EA78A4-B0E9-5FD6-85AC-83D0728DF30A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A330421-7F2A-06A3-A248-67CBCA4AFEEF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A9BC016D-8DA9-DD4A-E031-8F387E27154F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A4362DDF-4715-EC8D-82BF-0839D9CDC09A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8110EBBB-6A26-75F5-BF2D-16B18DB0E95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9B4AD4EF-5E42-F730-03DC-036B622F4241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F7C8C0-6937-B3D6-086E-D27F9978F5C2}"/>
              </a:ext>
            </a:extLst>
          </p:cNvPr>
          <p:cNvSpPr txBox="1"/>
          <p:nvPr/>
        </p:nvSpPr>
        <p:spPr>
          <a:xfrm>
            <a:off x="4047926" y="64196"/>
            <a:ext cx="11002891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6. 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กิจกรรมการควบคุม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Control Activities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endParaRPr lang="en-US" sz="6000" dirty="0">
              <a:solidFill>
                <a:schemeClr val="bg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4D760-7BDC-7A5A-DB84-BBE22D4E92A1}"/>
              </a:ext>
            </a:extLst>
          </p:cNvPr>
          <p:cNvSpPr txBox="1"/>
          <p:nvPr/>
        </p:nvSpPr>
        <p:spPr>
          <a:xfrm>
            <a:off x="1904999" y="1446109"/>
            <a:ext cx="14478000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00430" algn="l"/>
              </a:tabLst>
            </a:pPr>
            <a:r>
              <a:rPr lang="th-TH" sz="45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เป็นกิจกรรมที่กำหนดขึ้นเพื่อจัดการความเสี่ยงให้เพียงพอและเหมาะสมกับระดับความเสี่ยง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936E9E8-AE75-B212-C738-62AD7C761D79}"/>
              </a:ext>
            </a:extLst>
          </p:cNvPr>
          <p:cNvGrpSpPr/>
          <p:nvPr/>
        </p:nvGrpSpPr>
        <p:grpSpPr>
          <a:xfrm>
            <a:off x="1028916" y="7110011"/>
            <a:ext cx="13943049" cy="1920662"/>
            <a:chOff x="1028916" y="7110011"/>
            <a:chExt cx="13943049" cy="192066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DC65651-F981-8443-CA16-F1282C79DEC0}"/>
                </a:ext>
              </a:extLst>
            </p:cNvPr>
            <p:cNvGrpSpPr/>
            <p:nvPr/>
          </p:nvGrpSpPr>
          <p:grpSpPr>
            <a:xfrm>
              <a:off x="1028916" y="7110011"/>
              <a:ext cx="3467870" cy="1673236"/>
              <a:chOff x="-218831" y="3086592"/>
              <a:chExt cx="3467870" cy="1673236"/>
            </a:xfrm>
          </p:grpSpPr>
          <p:grpSp>
            <p:nvGrpSpPr>
              <p:cNvPr id="37" name="Group 14">
                <a:extLst>
                  <a:ext uri="{FF2B5EF4-FFF2-40B4-BE49-F238E27FC236}">
                    <a16:creationId xmlns:a16="http://schemas.microsoft.com/office/drawing/2014/main" id="{907CEF10-A9FB-25F6-3322-F9AC114A9B2B}"/>
                  </a:ext>
                </a:extLst>
              </p:cNvPr>
              <p:cNvGrpSpPr/>
              <p:nvPr/>
            </p:nvGrpSpPr>
            <p:grpSpPr>
              <a:xfrm>
                <a:off x="2807149" y="3392110"/>
                <a:ext cx="441890" cy="1367718"/>
                <a:chOff x="0" y="0"/>
                <a:chExt cx="847440" cy="2622960"/>
              </a:xfrm>
            </p:grpSpPr>
            <p:sp>
              <p:nvSpPr>
                <p:cNvPr id="42" name="Freeform 15">
                  <a:extLst>
                    <a:ext uri="{FF2B5EF4-FFF2-40B4-BE49-F238E27FC236}">
                      <a16:creationId xmlns:a16="http://schemas.microsoft.com/office/drawing/2014/main" id="{0C268DC1-019C-2057-A9E5-AB17954ED99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47471" cy="2622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471" h="2622931">
                      <a:moveTo>
                        <a:pt x="243205" y="2622931"/>
                      </a:moveTo>
                      <a:lnTo>
                        <a:pt x="0" y="2622931"/>
                      </a:lnTo>
                      <a:lnTo>
                        <a:pt x="596646" y="1315339"/>
                      </a:lnTo>
                      <a:lnTo>
                        <a:pt x="0" y="0"/>
                      </a:lnTo>
                      <a:lnTo>
                        <a:pt x="243205" y="0"/>
                      </a:lnTo>
                      <a:lnTo>
                        <a:pt x="847471" y="1315339"/>
                      </a:lnTo>
                      <a:lnTo>
                        <a:pt x="243205" y="2622931"/>
                      </a:lnTo>
                      <a:close/>
                    </a:path>
                  </a:pathLst>
                </a:custGeom>
                <a:solidFill>
                  <a:srgbClr val="80D12A"/>
                </a:solidFill>
              </p:spPr>
              <p:txBody>
                <a:bodyPr/>
                <a:lstStyle/>
                <a:p>
                  <a:endParaRPr lang="th-TH"/>
                </a:p>
              </p:txBody>
            </p:sp>
          </p:grpSp>
          <p:grpSp>
            <p:nvGrpSpPr>
              <p:cNvPr id="38" name="Group 16">
                <a:extLst>
                  <a:ext uri="{FF2B5EF4-FFF2-40B4-BE49-F238E27FC236}">
                    <a16:creationId xmlns:a16="http://schemas.microsoft.com/office/drawing/2014/main" id="{2CFD9304-5A73-D58E-122D-14B8CC1D85F7}"/>
                  </a:ext>
                </a:extLst>
              </p:cNvPr>
              <p:cNvGrpSpPr/>
              <p:nvPr/>
            </p:nvGrpSpPr>
            <p:grpSpPr>
              <a:xfrm>
                <a:off x="-218831" y="3392110"/>
                <a:ext cx="3241082" cy="1367718"/>
                <a:chOff x="0" y="0"/>
                <a:chExt cx="1838524" cy="775847"/>
              </a:xfrm>
            </p:grpSpPr>
            <p:sp>
              <p:nvSpPr>
                <p:cNvPr id="40" name="Freeform 17">
                  <a:extLst>
                    <a:ext uri="{FF2B5EF4-FFF2-40B4-BE49-F238E27FC236}">
                      <a16:creationId xmlns:a16="http://schemas.microsoft.com/office/drawing/2014/main" id="{6A6F1253-AB65-B0A6-D654-2CABF3A59EE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38524" cy="7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524" h="775847">
                      <a:moveTo>
                        <a:pt x="1635324" y="0"/>
                      </a:moveTo>
                      <a:lnTo>
                        <a:pt x="0" y="0"/>
                      </a:lnTo>
                      <a:lnTo>
                        <a:pt x="0" y="775847"/>
                      </a:lnTo>
                      <a:lnTo>
                        <a:pt x="1635324" y="775847"/>
                      </a:lnTo>
                      <a:lnTo>
                        <a:pt x="1838524" y="387923"/>
                      </a:lnTo>
                      <a:lnTo>
                        <a:pt x="1635324" y="0"/>
                      </a:lnTo>
                      <a:close/>
                    </a:path>
                  </a:pathLst>
                </a:custGeom>
                <a:solidFill>
                  <a:srgbClr val="4DBF38"/>
                </a:solidFill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41" name="TextBox 18">
                  <a:extLst>
                    <a:ext uri="{FF2B5EF4-FFF2-40B4-BE49-F238E27FC236}">
                      <a16:creationId xmlns:a16="http://schemas.microsoft.com/office/drawing/2014/main" id="{9DE60871-EDA2-62EA-7FBF-FA1C00025D1B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724224" cy="823472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39" name="TextBox 19">
                <a:extLst>
                  <a:ext uri="{FF2B5EF4-FFF2-40B4-BE49-F238E27FC236}">
                    <a16:creationId xmlns:a16="http://schemas.microsoft.com/office/drawing/2014/main" id="{B2E04068-B40B-79BC-9DAF-E715E497A83D}"/>
                  </a:ext>
                </a:extLst>
              </p:cNvPr>
              <p:cNvSpPr txBox="1"/>
              <p:nvPr/>
            </p:nvSpPr>
            <p:spPr>
              <a:xfrm>
                <a:off x="-126768" y="3086592"/>
                <a:ext cx="2800910" cy="144270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2619"/>
                  </a:lnSpc>
                  <a:spcBef>
                    <a:spcPct val="0"/>
                  </a:spcBef>
                </a:pPr>
                <a:r>
                  <a:rPr lang="th-TH" sz="6000" b="1" spc="405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ส่งเสริม</a:t>
                </a:r>
                <a:endParaRPr lang="en-US" sz="6000" b="1" spc="405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6315C3B-73A2-C791-99CD-15330E831D80}"/>
                </a:ext>
              </a:extLst>
            </p:cNvPr>
            <p:cNvSpPr txBox="1"/>
            <p:nvPr/>
          </p:nvSpPr>
          <p:spPr>
            <a:xfrm>
              <a:off x="4763703" y="7687667"/>
              <a:ext cx="7123498" cy="6686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00430" algn="l"/>
                </a:tabLst>
              </a:pPr>
              <a:r>
                <a:rPr lang="th-TH" sz="3500" b="1" i="0" dirty="0">
                  <a:solidFill>
                    <a:srgbClr val="052A47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เพื่อจูงใจหรือกระตุ้นให้เกิดความสำเร็จตามวัตถุประสงค์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20CFBD-D07B-3850-246F-4AA0C5CF58F2}"/>
                </a:ext>
              </a:extLst>
            </p:cNvPr>
            <p:cNvSpPr txBox="1"/>
            <p:nvPr/>
          </p:nvSpPr>
          <p:spPr>
            <a:xfrm>
              <a:off x="11687018" y="7752823"/>
              <a:ext cx="3284947" cy="12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การให้รางวัลเชิดชูเกียรติต่าง ๆ 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การมอบประกาศเกียรติคุณ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การจ่ายค่าตอบแทนพิเศษ</a:t>
              </a:r>
              <a:endParaRPr lang="en-US" sz="24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49C795A-4F20-DDE0-0ECD-4706C63F8392}"/>
              </a:ext>
            </a:extLst>
          </p:cNvPr>
          <p:cNvGrpSpPr/>
          <p:nvPr/>
        </p:nvGrpSpPr>
        <p:grpSpPr>
          <a:xfrm>
            <a:off x="1066800" y="5421753"/>
            <a:ext cx="13868400" cy="2103254"/>
            <a:chOff x="1066800" y="5421753"/>
            <a:chExt cx="13868400" cy="210325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CC7D87D-7F7A-AC12-55D9-75F9EB8D2B41}"/>
                </a:ext>
              </a:extLst>
            </p:cNvPr>
            <p:cNvGrpSpPr/>
            <p:nvPr/>
          </p:nvGrpSpPr>
          <p:grpSpPr>
            <a:xfrm>
              <a:off x="1066800" y="5421753"/>
              <a:ext cx="3467870" cy="1673236"/>
              <a:chOff x="-218831" y="3086592"/>
              <a:chExt cx="3467870" cy="1673236"/>
            </a:xfrm>
          </p:grpSpPr>
          <p:grpSp>
            <p:nvGrpSpPr>
              <p:cNvPr id="27" name="Group 14">
                <a:extLst>
                  <a:ext uri="{FF2B5EF4-FFF2-40B4-BE49-F238E27FC236}">
                    <a16:creationId xmlns:a16="http://schemas.microsoft.com/office/drawing/2014/main" id="{801D127B-3749-A3DD-31D3-9257DE11D0E6}"/>
                  </a:ext>
                </a:extLst>
              </p:cNvPr>
              <p:cNvGrpSpPr/>
              <p:nvPr/>
            </p:nvGrpSpPr>
            <p:grpSpPr>
              <a:xfrm>
                <a:off x="2807149" y="3392110"/>
                <a:ext cx="441890" cy="1367718"/>
                <a:chOff x="0" y="0"/>
                <a:chExt cx="847440" cy="2622960"/>
              </a:xfrm>
            </p:grpSpPr>
            <p:sp>
              <p:nvSpPr>
                <p:cNvPr id="35" name="Freeform 15">
                  <a:extLst>
                    <a:ext uri="{FF2B5EF4-FFF2-40B4-BE49-F238E27FC236}">
                      <a16:creationId xmlns:a16="http://schemas.microsoft.com/office/drawing/2014/main" id="{A1FF7CF1-80DB-A3B1-D90A-E9A2E406745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47471" cy="2622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471" h="2622931">
                      <a:moveTo>
                        <a:pt x="243205" y="2622931"/>
                      </a:moveTo>
                      <a:lnTo>
                        <a:pt x="0" y="2622931"/>
                      </a:lnTo>
                      <a:lnTo>
                        <a:pt x="596646" y="1315339"/>
                      </a:lnTo>
                      <a:lnTo>
                        <a:pt x="0" y="0"/>
                      </a:lnTo>
                      <a:lnTo>
                        <a:pt x="243205" y="0"/>
                      </a:lnTo>
                      <a:lnTo>
                        <a:pt x="847471" y="1315339"/>
                      </a:lnTo>
                      <a:lnTo>
                        <a:pt x="243205" y="2622931"/>
                      </a:lnTo>
                      <a:close/>
                    </a:path>
                  </a:pathLst>
                </a:custGeom>
                <a:solidFill>
                  <a:srgbClr val="80D12A"/>
                </a:solidFill>
              </p:spPr>
              <p:txBody>
                <a:bodyPr/>
                <a:lstStyle/>
                <a:p>
                  <a:endParaRPr lang="th-TH"/>
                </a:p>
              </p:txBody>
            </p:sp>
          </p:grpSp>
          <p:grpSp>
            <p:nvGrpSpPr>
              <p:cNvPr id="28" name="Group 16">
                <a:extLst>
                  <a:ext uri="{FF2B5EF4-FFF2-40B4-BE49-F238E27FC236}">
                    <a16:creationId xmlns:a16="http://schemas.microsoft.com/office/drawing/2014/main" id="{31E4640F-57BD-1141-EDB2-99C8C2C2636D}"/>
                  </a:ext>
                </a:extLst>
              </p:cNvPr>
              <p:cNvGrpSpPr/>
              <p:nvPr/>
            </p:nvGrpSpPr>
            <p:grpSpPr>
              <a:xfrm>
                <a:off x="-218831" y="3392110"/>
                <a:ext cx="3241082" cy="1367718"/>
                <a:chOff x="0" y="0"/>
                <a:chExt cx="1838524" cy="775847"/>
              </a:xfrm>
            </p:grpSpPr>
            <p:sp>
              <p:nvSpPr>
                <p:cNvPr id="33" name="Freeform 17">
                  <a:extLst>
                    <a:ext uri="{FF2B5EF4-FFF2-40B4-BE49-F238E27FC236}">
                      <a16:creationId xmlns:a16="http://schemas.microsoft.com/office/drawing/2014/main" id="{3566584B-DE14-407C-2FA6-C35CAF963D1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38524" cy="7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524" h="775847">
                      <a:moveTo>
                        <a:pt x="1635324" y="0"/>
                      </a:moveTo>
                      <a:lnTo>
                        <a:pt x="0" y="0"/>
                      </a:lnTo>
                      <a:lnTo>
                        <a:pt x="0" y="775847"/>
                      </a:lnTo>
                      <a:lnTo>
                        <a:pt x="1635324" y="775847"/>
                      </a:lnTo>
                      <a:lnTo>
                        <a:pt x="1838524" y="387923"/>
                      </a:lnTo>
                      <a:lnTo>
                        <a:pt x="1635324" y="0"/>
                      </a:lnTo>
                      <a:close/>
                    </a:path>
                  </a:pathLst>
                </a:custGeom>
                <a:solidFill>
                  <a:srgbClr val="4DBF38"/>
                </a:solidFill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34" name="TextBox 18">
                  <a:extLst>
                    <a:ext uri="{FF2B5EF4-FFF2-40B4-BE49-F238E27FC236}">
                      <a16:creationId xmlns:a16="http://schemas.microsoft.com/office/drawing/2014/main" id="{63C7A6F1-F58C-9815-D13E-3E85892EB22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724224" cy="823472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32" name="TextBox 19">
                <a:extLst>
                  <a:ext uri="{FF2B5EF4-FFF2-40B4-BE49-F238E27FC236}">
                    <a16:creationId xmlns:a16="http://schemas.microsoft.com/office/drawing/2014/main" id="{6AAA45C9-05EC-A660-8C66-5BF861BB1043}"/>
                  </a:ext>
                </a:extLst>
              </p:cNvPr>
              <p:cNvSpPr txBox="1"/>
              <p:nvPr/>
            </p:nvSpPr>
            <p:spPr>
              <a:xfrm>
                <a:off x="-126768" y="3086592"/>
                <a:ext cx="2800910" cy="144270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2619"/>
                  </a:lnSpc>
                  <a:spcBef>
                    <a:spcPct val="0"/>
                  </a:spcBef>
                </a:pPr>
                <a:r>
                  <a:rPr lang="th-TH" sz="6000" b="1" spc="405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แก้ไข</a:t>
                </a:r>
                <a:endParaRPr lang="en-US" sz="6000" b="1" spc="405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A1AE68C-4002-F3ED-55CC-1A32FAC6287C}"/>
                </a:ext>
              </a:extLst>
            </p:cNvPr>
            <p:cNvSpPr txBox="1"/>
            <p:nvPr/>
          </p:nvSpPr>
          <p:spPr>
            <a:xfrm>
              <a:off x="4763703" y="5845417"/>
              <a:ext cx="6552848" cy="1244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00430" algn="l"/>
                </a:tabLst>
              </a:pPr>
              <a:r>
                <a:rPr lang="th-TH" sz="3500" b="1" i="0" dirty="0">
                  <a:solidFill>
                    <a:srgbClr val="052A47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เพื่อแก้ไขข้อผิดพลาดที่เคยเกิดขึ้นแล้วให้ถูกต้อง </a:t>
              </a:r>
              <a:br>
                <a:rPr lang="th-TH" sz="3500" b="1" i="0" dirty="0">
                  <a:solidFill>
                    <a:srgbClr val="052A47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500" b="1" i="0" dirty="0">
                  <a:solidFill>
                    <a:srgbClr val="052A47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หรือไม่ให้เกิดซ้ำ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807E951-E0D8-A22D-BDA2-500120861111}"/>
                </a:ext>
              </a:extLst>
            </p:cNvPr>
            <p:cNvSpPr txBox="1"/>
            <p:nvPr/>
          </p:nvSpPr>
          <p:spPr>
            <a:xfrm>
              <a:off x="10744200" y="5851985"/>
              <a:ext cx="4191000" cy="16730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การสำรองข้อมูล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การจัดหาเครื่องสำรองไฟฉุกเฉิน 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การติดตั้งอุปกรณ์ดับเพลิง อุปกรณ์เซพตี้ 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การประชุมร่วมกันเพื่อกำหนดแนวทางแก้ไข</a:t>
              </a:r>
              <a:endParaRPr lang="th-TH" sz="2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D7113F8-7BC6-8858-4742-A497C4A1427A}"/>
              </a:ext>
            </a:extLst>
          </p:cNvPr>
          <p:cNvGrpSpPr/>
          <p:nvPr/>
        </p:nvGrpSpPr>
        <p:grpSpPr>
          <a:xfrm>
            <a:off x="1066816" y="3796760"/>
            <a:ext cx="14778095" cy="2008011"/>
            <a:chOff x="1066816" y="3796760"/>
            <a:chExt cx="14778095" cy="20080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CB5E17C-E493-D424-2D46-0FA3285A8B17}"/>
                </a:ext>
              </a:extLst>
            </p:cNvPr>
            <p:cNvGrpSpPr/>
            <p:nvPr/>
          </p:nvGrpSpPr>
          <p:grpSpPr>
            <a:xfrm>
              <a:off x="1066816" y="3796760"/>
              <a:ext cx="3467870" cy="1673236"/>
              <a:chOff x="-218831" y="3086592"/>
              <a:chExt cx="3467870" cy="1673236"/>
            </a:xfrm>
          </p:grpSpPr>
          <p:grpSp>
            <p:nvGrpSpPr>
              <p:cNvPr id="20" name="Group 14">
                <a:extLst>
                  <a:ext uri="{FF2B5EF4-FFF2-40B4-BE49-F238E27FC236}">
                    <a16:creationId xmlns:a16="http://schemas.microsoft.com/office/drawing/2014/main" id="{8C2C65B1-A2B9-6B00-C57B-5AC12B077626}"/>
                  </a:ext>
                </a:extLst>
              </p:cNvPr>
              <p:cNvGrpSpPr/>
              <p:nvPr/>
            </p:nvGrpSpPr>
            <p:grpSpPr>
              <a:xfrm>
                <a:off x="2807149" y="3392110"/>
                <a:ext cx="441890" cy="1367718"/>
                <a:chOff x="0" y="0"/>
                <a:chExt cx="847440" cy="2622960"/>
              </a:xfrm>
            </p:grpSpPr>
            <p:sp>
              <p:nvSpPr>
                <p:cNvPr id="25" name="Freeform 15">
                  <a:extLst>
                    <a:ext uri="{FF2B5EF4-FFF2-40B4-BE49-F238E27FC236}">
                      <a16:creationId xmlns:a16="http://schemas.microsoft.com/office/drawing/2014/main" id="{FF436B13-9293-6B16-A33A-741E5A1E786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47471" cy="2622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471" h="2622931">
                      <a:moveTo>
                        <a:pt x="243205" y="2622931"/>
                      </a:moveTo>
                      <a:lnTo>
                        <a:pt x="0" y="2622931"/>
                      </a:lnTo>
                      <a:lnTo>
                        <a:pt x="596646" y="1315339"/>
                      </a:lnTo>
                      <a:lnTo>
                        <a:pt x="0" y="0"/>
                      </a:lnTo>
                      <a:lnTo>
                        <a:pt x="243205" y="0"/>
                      </a:lnTo>
                      <a:lnTo>
                        <a:pt x="847471" y="1315339"/>
                      </a:lnTo>
                      <a:lnTo>
                        <a:pt x="243205" y="2622931"/>
                      </a:lnTo>
                      <a:close/>
                    </a:path>
                  </a:pathLst>
                </a:custGeom>
                <a:solidFill>
                  <a:srgbClr val="80D12A"/>
                </a:solidFill>
              </p:spPr>
              <p:txBody>
                <a:bodyPr/>
                <a:lstStyle/>
                <a:p>
                  <a:endParaRPr lang="th-TH"/>
                </a:p>
              </p:txBody>
            </p:sp>
          </p:grpSp>
          <p:grpSp>
            <p:nvGrpSpPr>
              <p:cNvPr id="21" name="Group 16">
                <a:extLst>
                  <a:ext uri="{FF2B5EF4-FFF2-40B4-BE49-F238E27FC236}">
                    <a16:creationId xmlns:a16="http://schemas.microsoft.com/office/drawing/2014/main" id="{57153550-D6A9-9AFD-567B-4510F6681308}"/>
                  </a:ext>
                </a:extLst>
              </p:cNvPr>
              <p:cNvGrpSpPr/>
              <p:nvPr/>
            </p:nvGrpSpPr>
            <p:grpSpPr>
              <a:xfrm>
                <a:off x="-218831" y="3392110"/>
                <a:ext cx="3241082" cy="1367718"/>
                <a:chOff x="0" y="0"/>
                <a:chExt cx="1838524" cy="775847"/>
              </a:xfrm>
            </p:grpSpPr>
            <p:sp>
              <p:nvSpPr>
                <p:cNvPr id="23" name="Freeform 17">
                  <a:extLst>
                    <a:ext uri="{FF2B5EF4-FFF2-40B4-BE49-F238E27FC236}">
                      <a16:creationId xmlns:a16="http://schemas.microsoft.com/office/drawing/2014/main" id="{5D17980E-48A3-3B1B-3C70-21A982D8B8A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38524" cy="7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524" h="775847">
                      <a:moveTo>
                        <a:pt x="1635324" y="0"/>
                      </a:moveTo>
                      <a:lnTo>
                        <a:pt x="0" y="0"/>
                      </a:lnTo>
                      <a:lnTo>
                        <a:pt x="0" y="775847"/>
                      </a:lnTo>
                      <a:lnTo>
                        <a:pt x="1635324" y="775847"/>
                      </a:lnTo>
                      <a:lnTo>
                        <a:pt x="1838524" y="387923"/>
                      </a:lnTo>
                      <a:lnTo>
                        <a:pt x="1635324" y="0"/>
                      </a:lnTo>
                      <a:close/>
                    </a:path>
                  </a:pathLst>
                </a:custGeom>
                <a:solidFill>
                  <a:srgbClr val="4DBF38"/>
                </a:solidFill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24" name="TextBox 18">
                  <a:extLst>
                    <a:ext uri="{FF2B5EF4-FFF2-40B4-BE49-F238E27FC236}">
                      <a16:creationId xmlns:a16="http://schemas.microsoft.com/office/drawing/2014/main" id="{08E18718-42D5-A5C1-88D0-62C496650C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724224" cy="823472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22" name="TextBox 19">
                <a:extLst>
                  <a:ext uri="{FF2B5EF4-FFF2-40B4-BE49-F238E27FC236}">
                    <a16:creationId xmlns:a16="http://schemas.microsoft.com/office/drawing/2014/main" id="{7832D2AA-FC22-6080-200A-696C6CBEA87C}"/>
                  </a:ext>
                </a:extLst>
              </p:cNvPr>
              <p:cNvSpPr txBox="1"/>
              <p:nvPr/>
            </p:nvSpPr>
            <p:spPr>
              <a:xfrm>
                <a:off x="-126768" y="3086592"/>
                <a:ext cx="2800910" cy="144270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2619"/>
                  </a:lnSpc>
                  <a:spcBef>
                    <a:spcPct val="0"/>
                  </a:spcBef>
                </a:pPr>
                <a:r>
                  <a:rPr lang="th-TH" sz="6000" b="1" spc="405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ค้นพบ</a:t>
                </a:r>
                <a:endParaRPr lang="en-US" sz="6000" b="1" spc="405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8B79513-41E5-91CA-B700-DF4FDD43B905}"/>
                </a:ext>
              </a:extLst>
            </p:cNvPr>
            <p:cNvSpPr txBox="1"/>
            <p:nvPr/>
          </p:nvSpPr>
          <p:spPr>
            <a:xfrm>
              <a:off x="4763703" y="4163987"/>
              <a:ext cx="7722970" cy="1244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00430" algn="l"/>
                </a:tabLst>
              </a:pPr>
              <a:r>
                <a:rPr lang="th-TH" sz="3500" b="1" i="0" dirty="0">
                  <a:solidFill>
                    <a:srgbClr val="052A47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เพื่อให้สามารถค้นหาความผิดพลาดหรือความเสียหายที่เกิดขึ้น</a:t>
              </a:r>
              <a:br>
                <a:rPr lang="th-TH" sz="3500" b="1" i="0" dirty="0">
                  <a:solidFill>
                    <a:srgbClr val="052A47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500" b="1" i="0" dirty="0">
                  <a:solidFill>
                    <a:srgbClr val="052A47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ได้อย่างรวดเร็ว เพื่อนำไปสู่การแก้ไขได้ทันเวลา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4D75A32-F3F2-C4D3-B398-9F575833BFB2}"/>
                </a:ext>
              </a:extLst>
            </p:cNvPr>
            <p:cNvSpPr txBox="1"/>
            <p:nvPr/>
          </p:nvSpPr>
          <p:spPr>
            <a:xfrm>
              <a:off x="12411719" y="4131749"/>
              <a:ext cx="3433192" cy="16730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การตรวจนับเงินสดและทรัพย์สิน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การสอบทานการปฏิบัติงาน 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การกระทบยอดเงินฝากธนาคาร 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การตรวจสอบกล้องวงจรปิด</a:t>
              </a:r>
              <a:endParaRPr lang="th-TH" sz="2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BB61743-A955-84FE-03FE-F8FD4F24E19C}"/>
              </a:ext>
            </a:extLst>
          </p:cNvPr>
          <p:cNvGrpSpPr/>
          <p:nvPr/>
        </p:nvGrpSpPr>
        <p:grpSpPr>
          <a:xfrm>
            <a:off x="1066800" y="2137268"/>
            <a:ext cx="17525600" cy="1753679"/>
            <a:chOff x="1066800" y="2137268"/>
            <a:chExt cx="17525600" cy="175367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EA4950-7208-B678-6F96-DFC1F5C1C15C}"/>
                </a:ext>
              </a:extLst>
            </p:cNvPr>
            <p:cNvGrpSpPr/>
            <p:nvPr/>
          </p:nvGrpSpPr>
          <p:grpSpPr>
            <a:xfrm>
              <a:off x="1066800" y="2137268"/>
              <a:ext cx="3467870" cy="1673236"/>
              <a:chOff x="-218831" y="3086592"/>
              <a:chExt cx="3467870" cy="1673236"/>
            </a:xfrm>
          </p:grpSpPr>
          <p:grpSp>
            <p:nvGrpSpPr>
              <p:cNvPr id="12" name="Group 14">
                <a:extLst>
                  <a:ext uri="{FF2B5EF4-FFF2-40B4-BE49-F238E27FC236}">
                    <a16:creationId xmlns:a16="http://schemas.microsoft.com/office/drawing/2014/main" id="{D39881B3-ABFE-CE6C-D8B7-634B959933AD}"/>
                  </a:ext>
                </a:extLst>
              </p:cNvPr>
              <p:cNvGrpSpPr/>
              <p:nvPr/>
            </p:nvGrpSpPr>
            <p:grpSpPr>
              <a:xfrm>
                <a:off x="2807149" y="3392110"/>
                <a:ext cx="441890" cy="1367718"/>
                <a:chOff x="0" y="0"/>
                <a:chExt cx="847440" cy="2622960"/>
              </a:xfrm>
            </p:grpSpPr>
            <p:sp>
              <p:nvSpPr>
                <p:cNvPr id="17" name="Freeform 15">
                  <a:extLst>
                    <a:ext uri="{FF2B5EF4-FFF2-40B4-BE49-F238E27FC236}">
                      <a16:creationId xmlns:a16="http://schemas.microsoft.com/office/drawing/2014/main" id="{A6B47900-0720-5681-12C4-89CEF98B970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47471" cy="2622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471" h="2622931">
                      <a:moveTo>
                        <a:pt x="243205" y="2622931"/>
                      </a:moveTo>
                      <a:lnTo>
                        <a:pt x="0" y="2622931"/>
                      </a:lnTo>
                      <a:lnTo>
                        <a:pt x="596646" y="1315339"/>
                      </a:lnTo>
                      <a:lnTo>
                        <a:pt x="0" y="0"/>
                      </a:lnTo>
                      <a:lnTo>
                        <a:pt x="243205" y="0"/>
                      </a:lnTo>
                      <a:lnTo>
                        <a:pt x="847471" y="1315339"/>
                      </a:lnTo>
                      <a:lnTo>
                        <a:pt x="243205" y="2622931"/>
                      </a:lnTo>
                      <a:close/>
                    </a:path>
                  </a:pathLst>
                </a:custGeom>
                <a:solidFill>
                  <a:srgbClr val="80D12A"/>
                </a:solidFill>
              </p:spPr>
              <p:txBody>
                <a:bodyPr/>
                <a:lstStyle/>
                <a:p>
                  <a:endParaRPr lang="th-TH"/>
                </a:p>
              </p:txBody>
            </p:sp>
          </p:grpSp>
          <p:grpSp>
            <p:nvGrpSpPr>
              <p:cNvPr id="13" name="Group 16">
                <a:extLst>
                  <a:ext uri="{FF2B5EF4-FFF2-40B4-BE49-F238E27FC236}">
                    <a16:creationId xmlns:a16="http://schemas.microsoft.com/office/drawing/2014/main" id="{AE7428C0-CAD6-9B44-8451-1ECED5D41024}"/>
                  </a:ext>
                </a:extLst>
              </p:cNvPr>
              <p:cNvGrpSpPr/>
              <p:nvPr/>
            </p:nvGrpSpPr>
            <p:grpSpPr>
              <a:xfrm>
                <a:off x="-218831" y="3392110"/>
                <a:ext cx="3241082" cy="1367718"/>
                <a:chOff x="0" y="0"/>
                <a:chExt cx="1838524" cy="775847"/>
              </a:xfrm>
            </p:grpSpPr>
            <p:sp>
              <p:nvSpPr>
                <p:cNvPr id="15" name="Freeform 17">
                  <a:extLst>
                    <a:ext uri="{FF2B5EF4-FFF2-40B4-BE49-F238E27FC236}">
                      <a16:creationId xmlns:a16="http://schemas.microsoft.com/office/drawing/2014/main" id="{F45E1C3B-846C-B0FD-3C41-B2794C21A67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38524" cy="7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524" h="775847">
                      <a:moveTo>
                        <a:pt x="1635324" y="0"/>
                      </a:moveTo>
                      <a:lnTo>
                        <a:pt x="0" y="0"/>
                      </a:lnTo>
                      <a:lnTo>
                        <a:pt x="0" y="775847"/>
                      </a:lnTo>
                      <a:lnTo>
                        <a:pt x="1635324" y="775847"/>
                      </a:lnTo>
                      <a:lnTo>
                        <a:pt x="1838524" y="387923"/>
                      </a:lnTo>
                      <a:lnTo>
                        <a:pt x="1635324" y="0"/>
                      </a:lnTo>
                      <a:close/>
                    </a:path>
                  </a:pathLst>
                </a:custGeom>
                <a:solidFill>
                  <a:srgbClr val="4DBF38"/>
                </a:solidFill>
              </p:spPr>
              <p:txBody>
                <a:bodyPr/>
                <a:lstStyle/>
                <a:p>
                  <a:endParaRPr lang="th-TH"/>
                </a:p>
              </p:txBody>
            </p:sp>
            <p:sp>
              <p:nvSpPr>
                <p:cNvPr id="16" name="TextBox 18">
                  <a:extLst>
                    <a:ext uri="{FF2B5EF4-FFF2-40B4-BE49-F238E27FC236}">
                      <a16:creationId xmlns:a16="http://schemas.microsoft.com/office/drawing/2014/main" id="{8FC4A61C-5E39-22FE-9D36-8FF6A4289B9F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724224" cy="823472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14" name="TextBox 19">
                <a:extLst>
                  <a:ext uri="{FF2B5EF4-FFF2-40B4-BE49-F238E27FC236}">
                    <a16:creationId xmlns:a16="http://schemas.microsoft.com/office/drawing/2014/main" id="{8F5E6EF5-D924-A366-9448-1EDC4325DF98}"/>
                  </a:ext>
                </a:extLst>
              </p:cNvPr>
              <p:cNvSpPr txBox="1"/>
              <p:nvPr/>
            </p:nvSpPr>
            <p:spPr>
              <a:xfrm>
                <a:off x="-126768" y="3086592"/>
                <a:ext cx="2800910" cy="144270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2619"/>
                  </a:lnSpc>
                  <a:spcBef>
                    <a:spcPct val="0"/>
                  </a:spcBef>
                </a:pPr>
                <a:r>
                  <a:rPr lang="th-TH" sz="6000" b="1" spc="405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ป้องกัน</a:t>
                </a:r>
                <a:endParaRPr lang="en-US" sz="6000" b="1" spc="405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149CB1-45E4-713E-D47E-1109030708A0}"/>
                </a:ext>
              </a:extLst>
            </p:cNvPr>
            <p:cNvSpPr txBox="1"/>
            <p:nvPr/>
          </p:nvSpPr>
          <p:spPr>
            <a:xfrm>
              <a:off x="4763702" y="2569820"/>
              <a:ext cx="6818697" cy="1244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00430" algn="l"/>
                </a:tabLst>
              </a:pPr>
              <a:r>
                <a:rPr lang="th-TH" sz="3500" b="1" i="0" dirty="0">
                  <a:solidFill>
                    <a:srgbClr val="052A47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เพื่อป้องกันหรือลดความเสี่ยงทั้งลดโอกาสในการเกิด </a:t>
              </a:r>
              <a:br>
                <a:rPr lang="th-TH" sz="3500" b="1" i="0" dirty="0">
                  <a:solidFill>
                    <a:srgbClr val="052A47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500" b="1" i="0" dirty="0">
                  <a:solidFill>
                    <a:srgbClr val="052A47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และลดผลกระทบที่จะได้รับ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AF16114-FF02-3915-1AD3-101B2B981C3C}"/>
                </a:ext>
              </a:extLst>
            </p:cNvPr>
            <p:cNvSpPr txBox="1"/>
            <p:nvPr/>
          </p:nvSpPr>
          <p:spPr>
            <a:xfrm>
              <a:off x="11125200" y="2654932"/>
              <a:ext cx="4114400" cy="8826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การติดตั้งอุปกรณ์เตือนภัย 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การจัดให้มีเวรยามรักษาความปลอดภัย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3EB0561-422A-B471-B396-03944A296FDA}"/>
                </a:ext>
              </a:extLst>
            </p:cNvPr>
            <p:cNvSpPr txBox="1"/>
            <p:nvPr/>
          </p:nvSpPr>
          <p:spPr>
            <a:xfrm>
              <a:off x="14478000" y="2613097"/>
              <a:ext cx="4114400" cy="12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การแบ่งแยกหน้าที่เจ้าหน้าที่การเงิน</a:t>
              </a:r>
              <a:b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และเจ้าหน้าที่บัญชีออกจากกัน 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00430" algn="l"/>
                </a:tabLst>
              </a:pPr>
              <a:r>
                <a:rPr lang="th-TH" sz="2400" b="1" i="0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การฝึกอบรมบุคลากร </a:t>
              </a:r>
              <a:endParaRPr lang="th-TH" sz="24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412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B8AB6-29E9-4528-BF9D-E96074C21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5"/>
            <a:ext cx="18291193" cy="102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290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34EA6-D3D6-4A05-B2F7-B0A37BF3C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EB178D41-CEAB-442B-D63D-6683C1CB8340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2444D37A-EF49-9D9F-95C3-5979C4BBBF08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F89E59CD-C83B-4BF5-792C-F140272021AC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E3158F31-C455-BD7F-9458-BB20585F271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D1B0086C-D20F-8FF5-0D78-3BCA458668C9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053F80E2-1020-ECE8-D24B-8149D293FE99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572C3E-9114-6C18-7CF2-797A3FD9CFE5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4A5BC280-E6AA-E0BF-4A36-97C562C78E5D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C9103989-A523-472E-9296-59FC211510AD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DD46B6F1-CAED-7617-1B2F-3BF784AA597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35BF7C02-B88B-C8A8-0574-CB3781ADCD4A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F8BAA8D-54F8-7A35-075A-65DD9FEFD6BE}"/>
              </a:ext>
            </a:extLst>
          </p:cNvPr>
          <p:cNvSpPr txBox="1"/>
          <p:nvPr/>
        </p:nvSpPr>
        <p:spPr>
          <a:xfrm>
            <a:off x="23162" y="1299177"/>
            <a:ext cx="18264838" cy="78319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i="0" dirty="0">
                <a:solidFill>
                  <a:srgbClr val="333333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การกำหนดกิจกรรมการควบคุม เพื่อให้มั่นใจว่าองค์กรได้มีการดำเนินการตามแนวทางการตอบสนองต่อความเสี่ยงที่ได้กำหนดไว้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26377-90A7-32C9-2971-13373BFDF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" t="3236" r="1050" b="3543"/>
          <a:stretch/>
        </p:blipFill>
        <p:spPr>
          <a:xfrm>
            <a:off x="1524000" y="2171700"/>
            <a:ext cx="16039755" cy="7924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0CFB8F-FA38-7DC5-D5B7-2954E34113D2}"/>
              </a:ext>
            </a:extLst>
          </p:cNvPr>
          <p:cNvSpPr txBox="1"/>
          <p:nvPr/>
        </p:nvSpPr>
        <p:spPr>
          <a:xfrm>
            <a:off x="4047926" y="64196"/>
            <a:ext cx="11002891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6. 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กิจกรรมการควบคุม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Control Activities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r>
              <a:rPr lang="th-TH" sz="6000" b="1" i="0" dirty="0">
                <a:solidFill>
                  <a:srgbClr val="80D12A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(ต่อ)</a:t>
            </a:r>
            <a:endParaRPr lang="en-US" sz="6000" dirty="0">
              <a:solidFill>
                <a:srgbClr val="80D12A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58130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2A333-D8B1-C94F-7550-179A38AB7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B2643F9-DAAC-6CC0-98EE-006814704DF2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E94DFFAA-D8CA-7610-6BDB-3F6A99A5200E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8F563B66-C629-A6D0-66E4-A34884603373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CE5063D0-52A8-169E-92F0-07B07CBF308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94C6DE0E-E812-ABD2-F738-16CB6810F418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0E268D2A-0B3A-36CE-E56A-5B4BF218F7BC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6D0677B-11E7-0063-FF20-9F486FEC34AB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9A8D084F-6022-118A-D6CA-6C7B8420F2D3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0A9B89C7-8CDD-6DA4-1491-34FEDD52AC5D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F4D460C9-2C21-A051-2F10-A2DA0E75040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235D449C-6EBA-2F4F-B5F7-50BF8E192523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ADE934D-7CAF-2DDF-1BA4-EC159304B866}"/>
              </a:ext>
            </a:extLst>
          </p:cNvPr>
          <p:cNvSpPr txBox="1"/>
          <p:nvPr/>
        </p:nvSpPr>
        <p:spPr>
          <a:xfrm>
            <a:off x="1790699" y="3307544"/>
            <a:ext cx="14706600" cy="2726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0" algn="l"/>
                <a:tab pos="914400" algn="l"/>
              </a:tabLst>
            </a:pP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ฐานที่สำคัญของกระบวนการบริหารความเสี่ยง</a:t>
            </a:r>
            <a:r>
              <a:rPr lang="th-TH" sz="4000" b="1" i="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เกี่ยวข้องกับทุกขั้นตอนและกิจกรรม</a:t>
            </a:r>
          </a:p>
          <a:p>
            <a:pPr marL="571500" indent="-571500" algn="thaiDist">
              <a:lnSpc>
                <a:spcPct val="107000"/>
              </a:lnSpc>
              <a:buFont typeface="Wingdings" panose="05000000000000000000" pitchFamily="2" charset="2"/>
              <a:buChar char="§"/>
              <a:tabLst>
                <a:tab pos="0" algn="l"/>
                <a:tab pos="914400" algn="l"/>
              </a:tabLst>
            </a:pP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ใช้ในการบริหารจัดการ การตัดสินใจที่สำคัญ </a:t>
            </a:r>
            <a:r>
              <a:rPr lang="th-TH" sz="4000" b="1" dirty="0">
                <a:solidFill>
                  <a:srgbClr val="231F2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และนำข้อมูลไปใช้ให้เกิดประโยชน์ได้อย่างเต็มที่</a:t>
            </a:r>
            <a:endParaRPr lang="th-TH" sz="4000" b="1" i="0" dirty="0">
              <a:solidFill>
                <a:srgbClr val="231F2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571500" marR="0" indent="-5715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0" algn="l"/>
                <a:tab pos="914400" algn="l"/>
              </a:tabLst>
            </a:pP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ข้อมูลสารสนเทศและข้อเท็จจริงที่เพียงพอ มีความถูกต้อง น่าเชื่อถือ และทันเวลา </a:t>
            </a:r>
          </a:p>
          <a:p>
            <a:pPr marL="571500" marR="0" indent="-5715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0" algn="l"/>
                <a:tab pos="914400" algn="l"/>
              </a:tabLst>
            </a:pP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คัดเลือกเฉพาะข้อมูลที่มีความจำเป็นเท่านั้น 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25B391-3A72-121E-D916-5E8DE060A4DE}"/>
              </a:ext>
            </a:extLst>
          </p:cNvPr>
          <p:cNvSpPr txBox="1"/>
          <p:nvPr/>
        </p:nvSpPr>
        <p:spPr>
          <a:xfrm>
            <a:off x="1676400" y="64615"/>
            <a:ext cx="15748310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7. ข้อมูลสารสนเทศและการสื่อสาร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Information &amp; Communication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endParaRPr lang="en-US" sz="6000" dirty="0">
              <a:solidFill>
                <a:schemeClr val="bg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1E1DB0-B82B-9277-FBB0-B6CD5703A1DA}"/>
              </a:ext>
            </a:extLst>
          </p:cNvPr>
          <p:cNvSpPr txBox="1"/>
          <p:nvPr/>
        </p:nvSpPr>
        <p:spPr>
          <a:xfrm>
            <a:off x="9331676" y="7200995"/>
            <a:ext cx="8010237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0" algn="l"/>
                <a:tab pos="914400" algn="l"/>
              </a:tabLst>
            </a:pP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มีประสิทธิภาพ </a:t>
            </a:r>
          </a:p>
          <a:p>
            <a:pPr marL="457200" marR="0" indent="-4572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0" algn="l"/>
                <a:tab pos="914400" algn="l"/>
              </a:tabLst>
            </a:pP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รูปแบบ ช่องทาง และช่วงเวลาที่เหมาะสมกับผู้ใช้ข้อมูล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D78BA8-2F39-FF0E-53CC-BB21CDD08ACC}"/>
              </a:ext>
            </a:extLst>
          </p:cNvPr>
          <p:cNvGrpSpPr/>
          <p:nvPr/>
        </p:nvGrpSpPr>
        <p:grpSpPr>
          <a:xfrm>
            <a:off x="1790699" y="1971668"/>
            <a:ext cx="5658958" cy="1209526"/>
            <a:chOff x="437041" y="1475262"/>
            <a:chExt cx="5658958" cy="1209526"/>
          </a:xfrm>
        </p:grpSpPr>
        <p:sp>
          <p:nvSpPr>
            <p:cNvPr id="5" name="Freeform 49">
              <a:extLst>
                <a:ext uri="{FF2B5EF4-FFF2-40B4-BE49-F238E27FC236}">
                  <a16:creationId xmlns:a16="http://schemas.microsoft.com/office/drawing/2014/main" id="{A03E1128-1AA8-54E2-C90D-73E1D5DBD067}"/>
                </a:ext>
              </a:extLst>
            </p:cNvPr>
            <p:cNvSpPr/>
            <p:nvPr/>
          </p:nvSpPr>
          <p:spPr>
            <a:xfrm>
              <a:off x="437041" y="1475262"/>
              <a:ext cx="5658958" cy="1209526"/>
            </a:xfrm>
            <a:prstGeom prst="parallelogram">
              <a:avLst>
                <a:gd name="adj" fmla="val 86436"/>
              </a:avLst>
            </a:prstGeom>
            <a:solidFill>
              <a:srgbClr val="4DBF38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CC05ED-B6AB-4E78-4C3A-C050BE336763}"/>
                </a:ext>
              </a:extLst>
            </p:cNvPr>
            <p:cNvSpPr txBox="1"/>
            <p:nvPr/>
          </p:nvSpPr>
          <p:spPr>
            <a:xfrm>
              <a:off x="561420" y="1530605"/>
              <a:ext cx="5410200" cy="1080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th-TH" sz="6000" b="1" i="0" dirty="0">
                  <a:solidFill>
                    <a:srgbClr val="052A47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ข้อมูลสารสนเทศ</a:t>
              </a:r>
              <a:endParaRPr lang="en-US" sz="6000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CA2D80B-CC57-2402-A4D1-6223974B1122}"/>
              </a:ext>
            </a:extLst>
          </p:cNvPr>
          <p:cNvGrpSpPr/>
          <p:nvPr/>
        </p:nvGrpSpPr>
        <p:grpSpPr>
          <a:xfrm>
            <a:off x="9328106" y="5822055"/>
            <a:ext cx="5410200" cy="1209526"/>
            <a:chOff x="828162" y="1475262"/>
            <a:chExt cx="5410200" cy="1209526"/>
          </a:xfrm>
        </p:grpSpPr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59A01F31-396F-BE47-4943-68D8F8DE00C1}"/>
                </a:ext>
              </a:extLst>
            </p:cNvPr>
            <p:cNvSpPr/>
            <p:nvPr/>
          </p:nvSpPr>
          <p:spPr>
            <a:xfrm>
              <a:off x="1025056" y="1475262"/>
              <a:ext cx="5070943" cy="1209526"/>
            </a:xfrm>
            <a:prstGeom prst="parallelogram">
              <a:avLst>
                <a:gd name="adj" fmla="val 86436"/>
              </a:avLst>
            </a:prstGeom>
            <a:solidFill>
              <a:srgbClr val="4DBF38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F52E45-8A34-D682-92C3-6B301B7EAC2E}"/>
                </a:ext>
              </a:extLst>
            </p:cNvPr>
            <p:cNvSpPr txBox="1"/>
            <p:nvPr/>
          </p:nvSpPr>
          <p:spPr>
            <a:xfrm>
              <a:off x="828162" y="1539877"/>
              <a:ext cx="5410200" cy="1080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th-TH" sz="6000" b="1" dirty="0">
                  <a:solidFill>
                    <a:srgbClr val="052A47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การสื่อสาร</a:t>
              </a:r>
              <a:endParaRPr lang="en-US" sz="60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3412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A4637-64CA-18D9-E083-C1E5B2D74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70A4583-F266-1C84-114D-FE9EDF25A717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2DB91D36-DAF3-11DA-D6F9-285A36C0B6B3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EA3B8D90-A688-F969-D0F6-5367F424332A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EFEAA637-1867-8510-DDCC-1EB96ACED51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CEBD5B77-B945-8D29-0028-EB12FCEFA691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04FA83F6-99AC-E481-55BC-15E11AD8DB07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36A7A09-191C-63AF-CD76-30B20DCCB769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A7593B47-8A85-CC16-FA5F-6D4FADAF2ECB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29AF2829-5354-BD75-8DA2-0AC0BCC01978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921BE014-13AB-32A3-07E2-6C0A9A40525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B012F4FB-4506-8E6E-1295-E9247F8A7E3F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35622F38-4A75-2274-100E-334D036C1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292698"/>
              </p:ext>
            </p:extLst>
          </p:nvPr>
        </p:nvGraphicFramePr>
        <p:xfrm>
          <a:off x="916675" y="1784471"/>
          <a:ext cx="16510310" cy="6744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310">
                  <a:extLst>
                    <a:ext uri="{9D8B030D-6E8A-4147-A177-3AD203B41FA5}">
                      <a16:colId xmlns:a16="http://schemas.microsoft.com/office/drawing/2014/main" val="3812287546"/>
                    </a:ext>
                  </a:extLst>
                </a:gridCol>
              </a:tblGrid>
              <a:tr h="390183">
                <a:tc>
                  <a:txBody>
                    <a:bodyPr/>
                    <a:lstStyle/>
                    <a:p>
                      <a:pPr algn="ctr"/>
                      <a:r>
                        <a:rPr lang="th-TH" sz="45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ข้อมูลสารสนเทศ และ การสื่อสาร ของมหาวิทยาลัย</a:t>
                      </a:r>
                      <a:endParaRPr lang="en-US" sz="45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solidFill>
                      <a:srgbClr val="4DBF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265600"/>
                  </a:ext>
                </a:extLst>
              </a:tr>
              <a:tr h="65030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4000" b="1" dirty="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Angsana New" panose="02020603050405020304" pitchFamily="18" charset="-34"/>
                        </a:rPr>
                        <a:t>มหาวิทยาลัยถ่ายทอดแผนบริหารความเสี่ยงระดับมหาวิทยาลัยสู่ส่วนงาน/หน่วยงาน เพื่อให้การบริหารความเสี่ยงเป็นไปในทิศทางเดียวกันทั่วทั้งองค์กร</a:t>
                      </a:r>
                      <a:endParaRPr lang="en-US" sz="4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333389"/>
                  </a:ext>
                </a:extLst>
              </a:tr>
              <a:tr h="698358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§"/>
                      </a:pPr>
                      <a:r>
                        <a:rPr lang="th-TH" sz="4000" b="1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มหาวิทยาลัยจัดทำระบบสารสนเทศ เพื่อใช้ในการดำเนินงานด้านการบริหารความเสี่ยง และการควบคุมภายใน </a:t>
                      </a:r>
                      <a:br>
                        <a:rPr lang="th-TH" sz="4000" b="1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</a:br>
                      <a:r>
                        <a:rPr lang="th-TH" sz="4000" b="1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ตลอดจนการรายงานผลการดำเนินงานผ่านระบบ</a:t>
                      </a:r>
                      <a:endParaRPr lang="en-US" sz="4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847779"/>
                  </a:ext>
                </a:extLst>
              </a:tr>
              <a:tr h="724626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§"/>
                      </a:pPr>
                      <a:r>
                        <a:rPr lang="th-TH" sz="4000" b="1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มหาวิทยาลัยมีระบบสารสนเทศแจ้งเตือนและระบบสำรวจความเสี่ยงจากผู้มีส่วนได้เสียทุกกลุ่ม </a:t>
                      </a:r>
                      <a:endParaRPr lang="en-US" sz="4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444205"/>
                  </a:ext>
                </a:extLst>
              </a:tr>
              <a:tr h="1059069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§"/>
                      </a:pPr>
                      <a:r>
                        <a:rPr lang="th-TH" sz="4000" b="1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มีการประชุมของคณะกรรมการที่เกี่ยวข้องทุกไตรมาส เพื่อสรุปผลการดำเนินงานและแนวทางแก้ไขปัญหา และแจ้งให้ทุกหน่วยงานทราบทิศทางการดำเนินงานผ่านคณะกรรมการ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794214"/>
                  </a:ext>
                </a:extLst>
              </a:tr>
              <a:tr h="1059069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§"/>
                      </a:pPr>
                      <a:r>
                        <a:rPr lang="th-TH" sz="4000" b="1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มหาวิทยาลัยมีการสื่อสารติดตามการจัดทำแผน-การรายงาน และการดำเนินงานตามข้อเสนอแนะจาก</a:t>
                      </a:r>
                      <a:br>
                        <a:rPr lang="th-TH" sz="4000" b="1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</a:br>
                      <a:r>
                        <a:rPr lang="th-TH" sz="4000" b="1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กองตรวจสอบภายใน และจากที่ประชุมที่เกี่ยวข้อง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61846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991D764-8444-AD0A-37DA-6047C971FBAA}"/>
              </a:ext>
            </a:extLst>
          </p:cNvPr>
          <p:cNvSpPr txBox="1"/>
          <p:nvPr/>
        </p:nvSpPr>
        <p:spPr>
          <a:xfrm>
            <a:off x="1676400" y="64615"/>
            <a:ext cx="15748310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7. ข้อมูลสารสนเทศและการสื่อสาร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Information &amp; Communication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  <a:r>
              <a:rPr lang="th-TH" sz="6000" b="1" i="0" dirty="0">
                <a:solidFill>
                  <a:srgbClr val="4DBF38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(ต่อ)</a:t>
            </a:r>
            <a:endParaRPr lang="en-US" sz="6000" dirty="0">
              <a:solidFill>
                <a:srgbClr val="4DBF38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85192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81AD3-A27A-8045-E277-02884FF73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365D77A0-0FF5-435A-547E-8A0F4F42D8FF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D1D94640-2BD6-E018-585A-E5AEFF9F0CAF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7B45C28F-0E2E-C988-A4DD-4B07BC9A59F0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4A904601-4DD3-A89D-D46D-5038532B0AE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3C1534D7-EB3B-55B2-28E2-1899CD3FE1EF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E5D5D96A-6FB0-7F1E-D6D6-D48B14B4C984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6FEAD2B-F93C-F93C-946A-479224E6BD76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9653FBAF-524C-5BF7-8D09-07CA8EA60D2A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0ADC64FC-1FA9-35EA-75C5-65C074A20618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E304FA81-6FE2-0B11-4B25-A8C4D2B67D0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4FEFA373-6734-0CF4-FEDB-F0253FC1614D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14FFCA-ACB9-2F86-898F-C7ED4793148B}"/>
              </a:ext>
            </a:extLst>
          </p:cNvPr>
          <p:cNvSpPr txBox="1"/>
          <p:nvPr/>
        </p:nvSpPr>
        <p:spPr>
          <a:xfrm>
            <a:off x="3034068" y="1397182"/>
            <a:ext cx="12182915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ช่วยให้กลไกกระบวนการบริหารความเสี่ยงขับเคลื่อนไปอย่างมีประสิทธิภาพ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7B35C-7866-2C4D-F67B-F5AD89F45C67}"/>
              </a:ext>
            </a:extLst>
          </p:cNvPr>
          <p:cNvSpPr txBox="1"/>
          <p:nvPr/>
        </p:nvSpPr>
        <p:spPr>
          <a:xfrm>
            <a:off x="2286000" y="47343"/>
            <a:ext cx="12571076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8.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การติดตามและการประเมินผล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Monitoring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endParaRPr lang="en-US" sz="6000" b="1" dirty="0">
              <a:solidFill>
                <a:schemeClr val="bg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6118F-C622-6B64-3696-7C9772CF15C5}"/>
              </a:ext>
            </a:extLst>
          </p:cNvPr>
          <p:cNvSpPr txBox="1"/>
          <p:nvPr/>
        </p:nvSpPr>
        <p:spPr>
          <a:xfrm>
            <a:off x="1676399" y="2407426"/>
            <a:ext cx="14935200" cy="4702826"/>
          </a:xfrm>
          <a:prstGeom prst="rect">
            <a:avLst/>
          </a:prstGeom>
          <a:noFill/>
          <a:ln w="19050">
            <a:solidFill>
              <a:srgbClr val="80D12A"/>
            </a:solidFill>
          </a:ln>
        </p:spPr>
        <p:txBody>
          <a:bodyPr wrap="square">
            <a:spAutoFit/>
          </a:bodyPr>
          <a:lstStyle/>
          <a:p>
            <a:pPr marL="0" marR="0" indent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ทำให้ทราบถึง</a:t>
            </a:r>
          </a:p>
          <a:p>
            <a:pPr marL="1487488" marR="0" indent="-5715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สถานะของการบริหารจัดการ </a:t>
            </a:r>
          </a:p>
          <a:p>
            <a:pPr marL="1487488" marR="0" indent="-5715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การดำเนินการตามกิจกรรมควบคุม ว่ามีการดำเนินการตามที่มอบหมายไว้หรือไม่ </a:t>
            </a:r>
          </a:p>
          <a:p>
            <a:pPr marL="1487488" marR="0" indent="-5715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มีผลการดำเนินการเป็นไปตามเป้าหมายหรือไม่  </a:t>
            </a:r>
          </a:p>
          <a:p>
            <a:pPr marL="1487488" marR="0" indent="-5715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ผลดัชนีชี้วัดความเสี่ยง (</a:t>
            </a:r>
            <a:r>
              <a: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KRI</a:t>
            </a: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ตัวบ่งชี้ก่อนเกิดเหตุการณ์ความเสี่ยง มีแนวโน้มในระดับที่น่ากังวลใจหรือไม่อย่างไร </a:t>
            </a:r>
          </a:p>
          <a:p>
            <a:pPr marL="1487488" marR="0" indent="-5715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ผลประเมินระดับความเสี่ยงที่เหลืออยู่ว่าสามารถลดลงในระดับที่หน่วยงานยอมรับได้แล้วหรือยัง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71AC0-00B6-A2BE-6D28-C66949158E28}"/>
              </a:ext>
            </a:extLst>
          </p:cNvPr>
          <p:cNvSpPr txBox="1"/>
          <p:nvPr/>
        </p:nvSpPr>
        <p:spPr>
          <a:xfrm>
            <a:off x="2251011" y="7513124"/>
            <a:ext cx="142247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เพื่อให้เกิดการตัดสินใจที่จะพิจารณาทบทวน ปรับเปลี่ยนแผนจัดการกิจกรรมควบคุม และ</a:t>
            </a:r>
          </a:p>
          <a:p>
            <a:pPr algn="ctr"/>
            <a:r>
              <a:rPr lang="th-TH" sz="4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สั่งการมอบหมายดำเนินการที่สำคัญ สอดคล้อง และทันต่อสถานการณ์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32288880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E28E4-6F3B-AD5D-B216-69AEA8C3D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5D79AD3C-82C7-86FC-27E4-C702BEDCEC32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729D3615-16E5-CFF7-0D99-E9A4092F77F4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0DB8CB92-A93D-7042-F802-1AAFE28EB84A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CB3F5FF3-96D0-0354-56E7-67CBAE9BCD3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F1BF662E-A485-68CE-EF09-7C7F85E7F6E8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086229C6-8D5A-7D38-D511-3E9A53A42590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21EDF1-5A5E-6CE5-32A8-BD254255211F}"/>
              </a:ext>
            </a:extLst>
          </p:cNvPr>
          <p:cNvSpPr txBox="1"/>
          <p:nvPr/>
        </p:nvSpPr>
        <p:spPr>
          <a:xfrm>
            <a:off x="935923" y="1400185"/>
            <a:ext cx="165354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thaiDi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742950" algn="l"/>
              </a:tabLst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         มหาวิทยาลัย</a:t>
            </a: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กำหนดให้รายงานประสิทธิภาพและประสิทธิผลของแผนบริหารจัดการความเสี่ยงต่อคณะกรรมการชุดต่าง ๆ ที่เกี่ยวข้อง ทุกรอบ </a:t>
            </a:r>
            <a:r>
              <a:rPr lang="en-US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6</a:t>
            </a:r>
            <a:r>
              <a:rPr lang="th-TH" sz="4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เดือน 9 เดือนและ 12 เดือน ทั้งในระดับมหาวิทยาลัย และระดับส่วนงาน/หน่วยงาน</a:t>
            </a:r>
            <a:endParaRPr lang="th-TH" sz="4000" b="1" u="sng" dirty="0">
              <a:solidFill>
                <a:srgbClr val="0563C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EC1F0-00F6-1058-7FAF-5C2217815723}"/>
              </a:ext>
            </a:extLst>
          </p:cNvPr>
          <p:cNvSpPr txBox="1"/>
          <p:nvPr/>
        </p:nvSpPr>
        <p:spPr>
          <a:xfrm>
            <a:off x="3550170" y="47343"/>
            <a:ext cx="11306906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80340" algn="l"/>
              </a:tabLst>
            </a:pPr>
            <a:r>
              <a:rPr lang="th-TH" sz="6000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8.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การติดตามและการประเมินผล (</a:t>
            </a:r>
            <a:r>
              <a:rPr lang="en-US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Monitoring</a:t>
            </a: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6000" b="1" i="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(ต่อ)</a:t>
            </a:r>
            <a:endParaRPr lang="en-US" sz="6000" b="1" dirty="0">
              <a:solidFill>
                <a:srgbClr val="00B05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6A2B7-06D1-DCCC-CBCD-8F39280530A3}"/>
              </a:ext>
            </a:extLst>
          </p:cNvPr>
          <p:cNvSpPr txBox="1"/>
          <p:nvPr/>
        </p:nvSpPr>
        <p:spPr>
          <a:xfrm>
            <a:off x="641230" y="3523238"/>
            <a:ext cx="2133600" cy="888705"/>
          </a:xfrm>
          <a:prstGeom prst="rect">
            <a:avLst/>
          </a:prstGeom>
          <a:solidFill>
            <a:srgbClr val="052A47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742950" algn="l"/>
              </a:tabLst>
            </a:pPr>
            <a:r>
              <a:rPr lang="th-TH" sz="45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รอบ </a:t>
            </a:r>
            <a:r>
              <a:rPr lang="en-US" sz="45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6</a:t>
            </a:r>
            <a:r>
              <a:rPr lang="th-TH" sz="45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เดือน</a:t>
            </a:r>
            <a:endParaRPr lang="th-TH" sz="4500" b="1" u="sng" dirty="0">
              <a:solidFill>
                <a:schemeClr val="bg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EB41B2-70EF-1227-1667-5E8F19693D4C}"/>
              </a:ext>
            </a:extLst>
          </p:cNvPr>
          <p:cNvSpPr txBox="1"/>
          <p:nvPr/>
        </p:nvSpPr>
        <p:spPr>
          <a:xfrm>
            <a:off x="12266276" y="3517331"/>
            <a:ext cx="2590800" cy="888705"/>
          </a:xfrm>
          <a:prstGeom prst="rect">
            <a:avLst/>
          </a:prstGeom>
          <a:solidFill>
            <a:srgbClr val="052A47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742950" algn="l"/>
              </a:tabLst>
            </a:pPr>
            <a:r>
              <a:rPr lang="th-TH" sz="45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รอบ 12 เดือน</a:t>
            </a:r>
            <a:endParaRPr lang="th-TH" sz="4500" b="1" u="sng" dirty="0">
              <a:solidFill>
                <a:schemeClr val="bg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8CE7A0-C009-4F51-BAE7-F66C78B86A7A}"/>
              </a:ext>
            </a:extLst>
          </p:cNvPr>
          <p:cNvSpPr txBox="1"/>
          <p:nvPr/>
        </p:nvSpPr>
        <p:spPr>
          <a:xfrm>
            <a:off x="6298046" y="3523237"/>
            <a:ext cx="2133600" cy="888705"/>
          </a:xfrm>
          <a:prstGeom prst="rect">
            <a:avLst/>
          </a:prstGeom>
          <a:solidFill>
            <a:srgbClr val="052A47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742950" algn="l"/>
              </a:tabLst>
            </a:pPr>
            <a:r>
              <a:rPr lang="th-TH" sz="45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รอบ </a:t>
            </a:r>
            <a:r>
              <a:rPr lang="th-TH" sz="45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9</a:t>
            </a:r>
            <a:r>
              <a:rPr lang="th-TH" sz="45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เดือน</a:t>
            </a:r>
            <a:endParaRPr lang="th-TH" sz="4500" b="1" u="sng" dirty="0">
              <a:solidFill>
                <a:schemeClr val="bg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091F6C-1731-F487-F85E-86EC7CAF4144}"/>
              </a:ext>
            </a:extLst>
          </p:cNvPr>
          <p:cNvSpPr txBox="1"/>
          <p:nvPr/>
        </p:nvSpPr>
        <p:spPr>
          <a:xfrm>
            <a:off x="300118" y="5561802"/>
            <a:ext cx="55672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สรุปผลความก้าวหน้าการดำเนินกิจกรรม</a:t>
            </a:r>
            <a:b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ลดความเสี่ยงตามแผนบริหารจัดการความเสี่ยง </a:t>
            </a: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วิเคราะห์ค่าคะแนนความเสี่ยง  / </a:t>
            </a:r>
            <a:r>
              <a:rPr lang="en-US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SWOT</a:t>
            </a: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/</a:t>
            </a: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ประเมินประสิทธิภาพและประสิทธิผล </a:t>
            </a:r>
            <a:endParaRPr lang="th-TH" sz="2800" b="1" dirty="0">
              <a:solidFill>
                <a:srgbClr val="052A47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สรุปและคาดการณ์แนวโน้มเป้าหมายของแต่ละ </a:t>
            </a:r>
            <a:r>
              <a:rPr lang="en-US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KRI </a:t>
            </a:r>
            <a:b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ที่กำหนดไว้ในแผนบริหารจัดการความเสี่ยง </a:t>
            </a: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วิเคราะห์ปัญหาอุปสรรคแนวทางแก้ไข</a:t>
            </a: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B0F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พ</a:t>
            </a:r>
            <a:r>
              <a:rPr lang="th-TH" sz="2800" b="1" dirty="0">
                <a:solidFill>
                  <a:srgbClr val="00B0F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ิจารณาทบทวนปรับปรุงแผนบริหารความเสี่ยง</a:t>
            </a:r>
            <a:r>
              <a:rPr lang="th-TH" sz="2800" b="1" dirty="0">
                <a:solidFill>
                  <a:srgbClr val="00B0F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AEF762-BA14-47FB-6D86-2AA66FA189B8}"/>
              </a:ext>
            </a:extLst>
          </p:cNvPr>
          <p:cNvSpPr txBox="1"/>
          <p:nvPr/>
        </p:nvSpPr>
        <p:spPr>
          <a:xfrm>
            <a:off x="6102080" y="5545473"/>
            <a:ext cx="55672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สรุปผลความก้าวหน้าการดำเนินกิจกรรม</a:t>
            </a:r>
            <a:b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ลดความเสี่ยงตามแผนบริหารจัดการความเสี่ยง </a:t>
            </a: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วิเคราะห์ค่าคะแนนความเสี่ยง  / </a:t>
            </a:r>
            <a:r>
              <a:rPr lang="en-US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SWOT</a:t>
            </a: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/</a:t>
            </a: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ประเมินประสิทธิภาพและประสิทธิผล </a:t>
            </a:r>
            <a:endParaRPr lang="th-TH" sz="2800" b="1" dirty="0">
              <a:solidFill>
                <a:srgbClr val="052A47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สรุปและคาดการณ์แนวโน้มเป้าหมายของแต่ละ </a:t>
            </a:r>
            <a:r>
              <a:rPr lang="en-US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KRI </a:t>
            </a:r>
            <a:b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ที่กำหนดไว้ในแผนบริหารจัดการความเสี่ยง </a:t>
            </a: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วิเคราะห์ปัญหาอุปสรรคแนวทางแก้ไข</a:t>
            </a: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B0F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คาดการณ์สืบเนื่องในประเด็นความเสี่ยง</a:t>
            </a: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B0F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จัดทำร่าง-ประเด็นความเสี่ยงในปีถัดไป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180756-4823-3730-B922-99F1CC5834F0}"/>
              </a:ext>
            </a:extLst>
          </p:cNvPr>
          <p:cNvSpPr txBox="1"/>
          <p:nvPr/>
        </p:nvSpPr>
        <p:spPr>
          <a:xfrm>
            <a:off x="11904042" y="5524490"/>
            <a:ext cx="556728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สรุปผลความก้าวหน้าการดำเนินกิจกรรม</a:t>
            </a:r>
            <a:b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ลดความเสี่ยงตามแผนบริหารจัดการความเสี่ยง </a:t>
            </a: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วิเคราะห์ค่าคะแนนความเสี่ยง / </a:t>
            </a:r>
            <a:r>
              <a:rPr lang="th-TH" sz="2800" b="1" dirty="0">
                <a:solidFill>
                  <a:srgbClr val="00B0F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ระดับค่าคะแนนความเสี่ยงคงเหลือ</a:t>
            </a:r>
            <a:endParaRPr lang="th-TH" sz="2800" b="1" dirty="0">
              <a:solidFill>
                <a:srgbClr val="00B0F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สรุปและคาดการณ์แนวโน้มเป้าหมายของแต่ละ </a:t>
            </a:r>
            <a:r>
              <a:rPr lang="en-US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KRI </a:t>
            </a: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ที่กำหนดไว้ในแผนบริหารจัดการความเสี่ยง </a:t>
            </a: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วิเคราะห์ปัญหาอุปสรรคแนวทางแก้ไข / </a:t>
            </a:r>
            <a:r>
              <a:rPr lang="th-TH" sz="2800" b="1" dirty="0">
                <a:solidFill>
                  <a:srgbClr val="00B0F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ประเด็นความเสี่ยงคงเหลือในรอบปีที่ผ่านมา รวมถึง</a:t>
            </a:r>
            <a:br>
              <a:rPr lang="th-TH" sz="2800" b="1" dirty="0">
                <a:solidFill>
                  <a:srgbClr val="00B0F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800" b="1" dirty="0">
                <a:solidFill>
                  <a:srgbClr val="00B0F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ข้อตรวจพบ ข้อสังเกตจากรายงานการตรวจทานระบบการบริหารความเสี่ยง</a:t>
            </a:r>
          </a:p>
          <a:p>
            <a:pPr marL="463550" marR="0" indent="-4635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B0F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จัดทำแผนบริหารความเสี่ยงต่อเนื่องในปีถัดไป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3423DC-D85C-FC53-61B3-1EEAC61346A8}"/>
              </a:ext>
            </a:extLst>
          </p:cNvPr>
          <p:cNvSpPr txBox="1"/>
          <p:nvPr/>
        </p:nvSpPr>
        <p:spPr>
          <a:xfrm>
            <a:off x="2845918" y="3342761"/>
            <a:ext cx="2385817" cy="1574277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tabLst>
                <a:tab pos="810260" algn="l"/>
                <a:tab pos="1170305" algn="l"/>
              </a:tabLst>
            </a:pPr>
            <a:r>
              <a:rPr lang="th-TH" sz="3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เดือนตุลาคม-มีนาคม </a:t>
            </a:r>
            <a:endParaRPr lang="th-TH" sz="3000" b="1" dirty="0">
              <a:solidFill>
                <a:srgbClr val="231F2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tabLst>
                <a:tab pos="810260" algn="l"/>
                <a:tab pos="1170305" algn="l"/>
              </a:tabLst>
            </a:pPr>
            <a:r>
              <a:rPr lang="th-TH" sz="3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จัดส่งรายงานภายใน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tabLst>
                <a:tab pos="810260" algn="l"/>
                <a:tab pos="1170305" algn="l"/>
              </a:tabLst>
            </a:pPr>
            <a:r>
              <a:rPr lang="th-TH" sz="3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เดือน</a:t>
            </a:r>
            <a:r>
              <a:rPr lang="th-TH" sz="3000" b="1" dirty="0">
                <a:solidFill>
                  <a:srgbClr val="F013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เมษายน</a:t>
            </a:r>
            <a:endParaRPr lang="en-US" sz="3000" b="1" dirty="0">
              <a:solidFill>
                <a:srgbClr val="F013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80AE56-2952-A991-02CB-61268D54FE5C}"/>
              </a:ext>
            </a:extLst>
          </p:cNvPr>
          <p:cNvSpPr txBox="1"/>
          <p:nvPr/>
        </p:nvSpPr>
        <p:spPr>
          <a:xfrm>
            <a:off x="8628986" y="3356249"/>
            <a:ext cx="2643550" cy="1574277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tabLst>
                <a:tab pos="810260" algn="l"/>
                <a:tab pos="1170305" algn="l"/>
              </a:tabLst>
            </a:pPr>
            <a:r>
              <a:rPr lang="th-TH" sz="3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เดือนเมษายน-มิถุนายน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tabLst>
                <a:tab pos="810260" algn="l"/>
                <a:tab pos="1170305" algn="l"/>
              </a:tabLst>
            </a:pPr>
            <a:r>
              <a:rPr lang="th-TH" sz="3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จัดส่งรายงานภายใน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tabLst>
                <a:tab pos="810260" algn="l"/>
                <a:tab pos="1170305" algn="l"/>
              </a:tabLst>
            </a:pPr>
            <a:r>
              <a:rPr lang="th-TH" sz="3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เดือน</a:t>
            </a:r>
            <a:r>
              <a:rPr lang="th-TH" sz="3000" b="1" dirty="0">
                <a:solidFill>
                  <a:srgbClr val="F013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กรกฎาคม</a:t>
            </a:r>
            <a:endParaRPr lang="en-US" sz="3000" b="1" dirty="0">
              <a:solidFill>
                <a:srgbClr val="F013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ABB76D-674B-D85E-38BD-282B74544C37}"/>
              </a:ext>
            </a:extLst>
          </p:cNvPr>
          <p:cNvSpPr txBox="1"/>
          <p:nvPr/>
        </p:nvSpPr>
        <p:spPr>
          <a:xfrm>
            <a:off x="14857076" y="3356249"/>
            <a:ext cx="3093275" cy="1574277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900430" algn="l"/>
              </a:tabLst>
            </a:pPr>
            <a:r>
              <a:rPr lang="th-TH" sz="3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เดือนกรกฎาคม- กันยายน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900430" algn="l"/>
              </a:tabLst>
            </a:pPr>
            <a:r>
              <a:rPr lang="th-TH" sz="3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จัดส่งรายงานภายใน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900430" algn="l"/>
              </a:tabLst>
            </a:pPr>
            <a:r>
              <a:rPr lang="th-TH" sz="3000" b="1" i="0" dirty="0">
                <a:solidFill>
                  <a:srgbClr val="231F2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เดือน</a:t>
            </a:r>
            <a:r>
              <a:rPr lang="th-TH" sz="3000" b="1" dirty="0">
                <a:solidFill>
                  <a:srgbClr val="F013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ตุลาคม</a:t>
            </a:r>
            <a:r>
              <a:rPr lang="th-TH" sz="3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th-TH" sz="3000" b="1" dirty="0">
                <a:solidFill>
                  <a:srgbClr val="F013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- พฤศจิกายน</a:t>
            </a:r>
            <a:endParaRPr lang="en-US" sz="3000" b="1" u="sng" dirty="0">
              <a:solidFill>
                <a:srgbClr val="301D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F5A916-D5B9-E074-3928-EEF0817139EE}"/>
              </a:ext>
            </a:extLst>
          </p:cNvPr>
          <p:cNvSpPr txBox="1"/>
          <p:nvPr/>
        </p:nvSpPr>
        <p:spPr>
          <a:xfrm>
            <a:off x="12266276" y="4850343"/>
            <a:ext cx="3687367" cy="586314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>
            <a:spAutoFit/>
          </a:bodyPr>
          <a:lstStyle/>
          <a:p>
            <a:pPr marL="0"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900430" algn="l"/>
              </a:tabLst>
            </a:pPr>
            <a:r>
              <a:rPr lang="th-TH" sz="3000" b="1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แผนบริหารความเสี่ยงของปีถัดไป </a:t>
            </a:r>
            <a:endParaRPr lang="en-US" sz="3000" b="1" dirty="0">
              <a:solidFill>
                <a:srgbClr val="00B05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2FCAA6E2-47C6-4E3B-91B3-A79FD5656B3C}"/>
              </a:ext>
            </a:extLst>
          </p:cNvPr>
          <p:cNvSpPr/>
          <p:nvPr/>
        </p:nvSpPr>
        <p:spPr>
          <a:xfrm>
            <a:off x="13234770" y="4402385"/>
            <a:ext cx="528142" cy="528142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468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DFB69-08F4-7A55-95A7-0B5E8D579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E839352-4EA9-5BBD-0DEF-FC3378A37C41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F8304B51-A6D7-DF35-248C-E7E853753436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77692CD3-C46C-A6CF-2975-6BF09E7B867F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4890D0ED-F552-D678-36B9-540B492AF4B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966F7840-B8CB-1C16-5470-FCEACA9A0801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E150F0C5-9492-2F77-60B5-719CCF6C68E4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335691B-ABC7-2332-541D-E23064AB2AB8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4B3E6FF9-B825-869E-ABCF-3D28F1858FB1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3FAFAF69-F774-EB36-DBB9-889FE4B720DE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81688A13-FC9D-C3AD-2710-C32F0F26BDC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A0A00F31-CF5C-A463-F64F-EF96849EB572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F05EC8F-2881-23FD-BD24-9072D92F8712}"/>
              </a:ext>
            </a:extLst>
          </p:cNvPr>
          <p:cNvSpPr txBox="1"/>
          <p:nvPr/>
        </p:nvSpPr>
        <p:spPr>
          <a:xfrm>
            <a:off x="-18473" y="90406"/>
            <a:ext cx="18269525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th-TH" sz="6000" b="1" i="0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*** เอกสารการบริหารจัดการความเสี่ยงที่ต้องจัดส่งต่อมหาวิทยาลัยเป็นประจำทุกปี ***</a:t>
            </a:r>
            <a:endParaRPr lang="en-US" sz="6000" dirty="0">
              <a:solidFill>
                <a:schemeClr val="bg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E83A47-B1DB-9240-9B94-199D3ACC0CB9}"/>
              </a:ext>
            </a:extLst>
          </p:cNvPr>
          <p:cNvGrpSpPr/>
          <p:nvPr/>
        </p:nvGrpSpPr>
        <p:grpSpPr>
          <a:xfrm>
            <a:off x="1139003" y="4787368"/>
            <a:ext cx="16009994" cy="2603774"/>
            <a:chOff x="592902" y="4583177"/>
            <a:chExt cx="16009994" cy="26037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26D91E-A8A3-C543-C0FE-D29B8C93218A}"/>
                </a:ext>
              </a:extLst>
            </p:cNvPr>
            <p:cNvSpPr txBox="1"/>
            <p:nvPr/>
          </p:nvSpPr>
          <p:spPr>
            <a:xfrm>
              <a:off x="592902" y="4583177"/>
              <a:ext cx="931098" cy="149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630555" algn="l"/>
                </a:tabLst>
              </a:pPr>
              <a:r>
                <a:rPr lang="th-TH" sz="8500" b="1" dirty="0">
                  <a:solidFill>
                    <a:srgbClr val="052A47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197EBB-46BF-12E7-21B0-2E5E2F410E95}"/>
                </a:ext>
              </a:extLst>
            </p:cNvPr>
            <p:cNvSpPr txBox="1"/>
            <p:nvPr/>
          </p:nvSpPr>
          <p:spPr>
            <a:xfrm>
              <a:off x="2048695" y="4871702"/>
              <a:ext cx="14554201" cy="2315249"/>
            </a:xfrm>
            <a:prstGeom prst="rect">
              <a:avLst/>
            </a:prstGeom>
            <a:noFill/>
            <a:ln w="38100">
              <a:noFill/>
              <a:prstDash val="sysDot"/>
            </a:ln>
          </p:spPr>
          <p:txBody>
            <a:bodyPr wrap="square">
              <a:spAutoFit/>
            </a:bodyPr>
            <a:lstStyle/>
            <a:p>
              <a:pPr marR="0" lvl="0" algn="thaiDi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</a:pPr>
              <a:r>
                <a:rPr lang="th-TH" sz="4500" b="1" dirty="0">
                  <a:solidFill>
                    <a:srgbClr val="00B05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แผนบริหารจัดการความเสี่ยง </a:t>
              </a:r>
              <a:r>
                <a:rPr lang="th-TH" sz="4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(ตามแบบ มจ-ส-01) </a:t>
              </a:r>
              <a:r>
                <a:rPr lang="th-TH" sz="4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ให้ทุกส่วนงานจัดทำรูปเล่มการบริหารจัดการความเสี่ยงระดับส่วนงาน/หน่วยงาน ตามองค์ประกอบการจัดทำรูปเล่ม โดยจัดส่งเอกสารใน</a:t>
              </a:r>
              <a:r>
                <a:rPr lang="th-TH" sz="4500" b="1" dirty="0">
                  <a:solidFill>
                    <a:srgbClr val="00B05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รูปแบบไฟล์ </a:t>
              </a:r>
              <a:r>
                <a:rPr lang="en-US" sz="4500" b="1" dirty="0">
                  <a:solidFill>
                    <a:srgbClr val="00B05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PDF </a:t>
              </a:r>
              <a:r>
                <a:rPr lang="th-TH" sz="4500" b="1" dirty="0">
                  <a:solidFill>
                    <a:srgbClr val="00B05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เท่านั้น </a:t>
              </a:r>
              <a:endParaRPr lang="en-US" sz="4500" b="1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4A2E2-294D-8202-94DC-DCC8FF67CB6E}"/>
              </a:ext>
            </a:extLst>
          </p:cNvPr>
          <p:cNvGrpSpPr/>
          <p:nvPr/>
        </p:nvGrpSpPr>
        <p:grpSpPr>
          <a:xfrm>
            <a:off x="1139003" y="7294574"/>
            <a:ext cx="16009993" cy="1491947"/>
            <a:chOff x="592902" y="7090383"/>
            <a:chExt cx="16009993" cy="149194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6A270F-C4AF-031C-D725-14C0E79D87AC}"/>
                </a:ext>
              </a:extLst>
            </p:cNvPr>
            <p:cNvSpPr txBox="1"/>
            <p:nvPr/>
          </p:nvSpPr>
          <p:spPr>
            <a:xfrm>
              <a:off x="2048694" y="7419705"/>
              <a:ext cx="14554201" cy="833305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square">
              <a:spAutoFit/>
            </a:bodyPr>
            <a:lstStyle/>
            <a:p>
              <a:pPr marR="0" lvl="0" algn="thaiDi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tabLst>
                  <a:tab pos="810260" algn="l"/>
                  <a:tab pos="1170305" algn="l"/>
                </a:tabLst>
              </a:pPr>
              <a:r>
                <a:rPr lang="th-TH" sz="4500" b="1" dirty="0">
                  <a:solidFill>
                    <a:srgbClr val="00B05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รายงานผลการบริหารจัดการความเสี่ยง  </a:t>
              </a:r>
              <a:r>
                <a:rPr lang="th-TH" sz="4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(ตามแบบ มจ-ส-02) </a:t>
              </a:r>
              <a:r>
                <a:rPr lang="th-TH" sz="4500" b="1" i="0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รอบ </a:t>
              </a:r>
              <a:r>
                <a:rPr lang="en-US" sz="4500" b="1" i="0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6</a:t>
              </a:r>
              <a:r>
                <a:rPr lang="th-TH" sz="4500" b="1" i="0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เดือน 9 เดือนและ 12 เดือน </a:t>
              </a:r>
              <a:endParaRPr lang="en-US" sz="4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16F5D2-129D-77C8-2D8A-B0F68B6222E6}"/>
                </a:ext>
              </a:extLst>
            </p:cNvPr>
            <p:cNvSpPr txBox="1"/>
            <p:nvPr/>
          </p:nvSpPr>
          <p:spPr>
            <a:xfrm>
              <a:off x="592902" y="7090383"/>
              <a:ext cx="667325" cy="149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630555" algn="l"/>
                </a:tabLst>
              </a:pPr>
              <a:r>
                <a:rPr lang="th-TH" sz="8500" b="1" dirty="0">
                  <a:solidFill>
                    <a:srgbClr val="052A47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4</a:t>
              </a:r>
              <a:endParaRPr lang="en-US" sz="8500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E9950D-DC4E-9877-1385-B6F35B6045F2}"/>
              </a:ext>
            </a:extLst>
          </p:cNvPr>
          <p:cNvGrpSpPr/>
          <p:nvPr/>
        </p:nvGrpSpPr>
        <p:grpSpPr>
          <a:xfrm>
            <a:off x="1139003" y="3102029"/>
            <a:ext cx="16009995" cy="1844626"/>
            <a:chOff x="592902" y="2897838"/>
            <a:chExt cx="16009995" cy="184462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F65B21-CF3F-7D1D-0FF6-435BEBF9B2B1}"/>
                </a:ext>
              </a:extLst>
            </p:cNvPr>
            <p:cNvSpPr txBox="1"/>
            <p:nvPr/>
          </p:nvSpPr>
          <p:spPr>
            <a:xfrm>
              <a:off x="2048696" y="3168187"/>
              <a:ext cx="14554201" cy="1574277"/>
            </a:xfrm>
            <a:prstGeom prst="rect">
              <a:avLst/>
            </a:prstGeom>
            <a:noFill/>
            <a:ln w="38100">
              <a:noFill/>
              <a:prstDash val="sysDot"/>
            </a:ln>
          </p:spPr>
          <p:txBody>
            <a:bodyPr wrap="square">
              <a:spAutoFit/>
            </a:bodyPr>
            <a:lstStyle/>
            <a:p>
              <a:pPr marR="0" lvl="0" algn="thaiDi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</a:pPr>
              <a:r>
                <a:rPr lang="th-TH" sz="4500" b="1" dirty="0">
                  <a:solidFill>
                    <a:srgbClr val="00B05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แบบฟอร์มการวิเคราะห์และประเมินความเสี่ยง </a:t>
              </a:r>
              <a:r>
                <a:rPr lang="th-TH" sz="4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(ทุกส่วนงานใช้แบบฟอร์มที่มหาวิทยาลัยกำหนด /เกณฑ์การประเมินสามารถแก้ไขได้ตามบริบทของแต่ละส่วนงาน)</a:t>
              </a:r>
              <a:endParaRPr lang="en-US" sz="4500" b="1" dirty="0">
                <a:solidFill>
                  <a:srgbClr val="301D1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59CC29-2E74-2834-5852-67591332F4EC}"/>
                </a:ext>
              </a:extLst>
            </p:cNvPr>
            <p:cNvSpPr txBox="1"/>
            <p:nvPr/>
          </p:nvSpPr>
          <p:spPr>
            <a:xfrm>
              <a:off x="592902" y="2897838"/>
              <a:ext cx="931098" cy="149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630555" algn="l"/>
                </a:tabLst>
              </a:pPr>
              <a:r>
                <a:rPr lang="th-TH" sz="8500" b="1" dirty="0">
                  <a:solidFill>
                    <a:srgbClr val="052A47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</a:t>
              </a:r>
              <a:endParaRPr lang="th-TH" sz="85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C94EFC-31B4-56B6-FC5D-A230444D0F3E}"/>
              </a:ext>
            </a:extLst>
          </p:cNvPr>
          <p:cNvGrpSpPr/>
          <p:nvPr/>
        </p:nvGrpSpPr>
        <p:grpSpPr>
          <a:xfrm>
            <a:off x="1139003" y="1374893"/>
            <a:ext cx="16009993" cy="1868247"/>
            <a:chOff x="592902" y="1170702"/>
            <a:chExt cx="16009993" cy="186824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3D725A-36A4-C0C5-AFBC-9EFE2CD7D047}"/>
                </a:ext>
              </a:extLst>
            </p:cNvPr>
            <p:cNvSpPr txBox="1"/>
            <p:nvPr/>
          </p:nvSpPr>
          <p:spPr>
            <a:xfrm>
              <a:off x="2048694" y="1464672"/>
              <a:ext cx="14554201" cy="1574277"/>
            </a:xfrm>
            <a:prstGeom prst="rect">
              <a:avLst/>
            </a:prstGeom>
            <a:noFill/>
            <a:ln w="38100">
              <a:noFill/>
              <a:prstDash val="sysDot"/>
            </a:ln>
          </p:spPr>
          <p:txBody>
            <a:bodyPr wrap="square">
              <a:spAutoFit/>
            </a:bodyPr>
            <a:lstStyle/>
            <a:p>
              <a:pPr marR="0" lvl="0" algn="thaiDi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</a:pPr>
              <a:r>
                <a:rPr lang="th-TH" sz="4500" b="1" dirty="0">
                  <a:solidFill>
                    <a:srgbClr val="00B05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คำสั่งแต่งตั้ง</a:t>
              </a:r>
              <a:r>
                <a:rPr lang="th-TH" sz="4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คณะกรรมการบริหารจัดการความเสี่ยงในระดับส่วนงาน ประจำปีงบประมาณ /หรือมอบหมายหน้าที่</a:t>
              </a:r>
              <a:endParaRPr lang="en-US" sz="4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D83323-4BCA-F0CD-E67D-6D92FC1BFF05}"/>
                </a:ext>
              </a:extLst>
            </p:cNvPr>
            <p:cNvSpPr txBox="1"/>
            <p:nvPr/>
          </p:nvSpPr>
          <p:spPr>
            <a:xfrm>
              <a:off x="592902" y="1170702"/>
              <a:ext cx="931098" cy="149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630555" algn="l"/>
                </a:tabLst>
              </a:pPr>
              <a:r>
                <a:rPr lang="th-TH" sz="8500" b="1" dirty="0">
                  <a:solidFill>
                    <a:srgbClr val="052A47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</a:t>
              </a:r>
              <a:endParaRPr lang="th-TH" sz="8500" b="1" dirty="0">
                <a:solidFill>
                  <a:srgbClr val="052A4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20490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D31DE-AFAC-D91C-4296-36475D617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FDBB865-0C20-D587-4ACB-E8515CF67591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C1DB905-1F67-CF07-B9FF-B34FA0BCCF09}"/>
              </a:ext>
            </a:extLst>
          </p:cNvPr>
          <p:cNvGrpSpPr/>
          <p:nvPr/>
        </p:nvGrpSpPr>
        <p:grpSpPr>
          <a:xfrm>
            <a:off x="0" y="0"/>
            <a:ext cx="2280917" cy="10287000"/>
            <a:chOff x="0" y="0"/>
            <a:chExt cx="617987" cy="27871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29041E3-D923-0222-8E86-EAB10E7DACC7}"/>
                </a:ext>
              </a:extLst>
            </p:cNvPr>
            <p:cNvSpPr/>
            <p:nvPr/>
          </p:nvSpPr>
          <p:spPr>
            <a:xfrm>
              <a:off x="0" y="0"/>
              <a:ext cx="617987" cy="2787141"/>
            </a:xfrm>
            <a:custGeom>
              <a:avLst/>
              <a:gdLst/>
              <a:ahLst/>
              <a:cxnLst/>
              <a:rect l="l" t="t" r="r" b="b"/>
              <a:pathLst>
                <a:path w="617987" h="2787141">
                  <a:moveTo>
                    <a:pt x="0" y="0"/>
                  </a:moveTo>
                  <a:lnTo>
                    <a:pt x="617987" y="0"/>
                  </a:lnTo>
                  <a:lnTo>
                    <a:pt x="617987" y="2787141"/>
                  </a:lnTo>
                  <a:lnTo>
                    <a:pt x="0" y="2787141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979DD95-10D8-982B-48BA-68FA4787E3F7}"/>
                </a:ext>
              </a:extLst>
            </p:cNvPr>
            <p:cNvSpPr txBox="1"/>
            <p:nvPr/>
          </p:nvSpPr>
          <p:spPr>
            <a:xfrm>
              <a:off x="0" y="-47625"/>
              <a:ext cx="617987" cy="2834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D2DA75B-F8D6-C477-03B6-F9FBB210380C}"/>
              </a:ext>
            </a:extLst>
          </p:cNvPr>
          <p:cNvGrpSpPr/>
          <p:nvPr/>
        </p:nvGrpSpPr>
        <p:grpSpPr>
          <a:xfrm>
            <a:off x="5362158" y="7412001"/>
            <a:ext cx="772673" cy="772673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748E05E-463E-65D7-22EF-E10388CB65E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w="38100" cap="sq">
              <a:solidFill>
                <a:srgbClr val="052A47"/>
              </a:solidFill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02AF75D-441C-E867-4F39-DA3BBD49707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7379163-648E-6994-1349-7C7126A740CA}"/>
              </a:ext>
            </a:extLst>
          </p:cNvPr>
          <p:cNvGrpSpPr/>
          <p:nvPr/>
        </p:nvGrpSpPr>
        <p:grpSpPr>
          <a:xfrm>
            <a:off x="1140458" y="894332"/>
            <a:ext cx="12248420" cy="8322557"/>
            <a:chOff x="0" y="0"/>
            <a:chExt cx="1023149" cy="69521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3B2D936-C9FA-D7A2-4703-54403D390577}"/>
                </a:ext>
              </a:extLst>
            </p:cNvPr>
            <p:cNvSpPr/>
            <p:nvPr/>
          </p:nvSpPr>
          <p:spPr>
            <a:xfrm>
              <a:off x="0" y="0"/>
              <a:ext cx="1023149" cy="695210"/>
            </a:xfrm>
            <a:custGeom>
              <a:avLst/>
              <a:gdLst/>
              <a:ahLst/>
              <a:cxnLst/>
              <a:rect l="l" t="t" r="r" b="b"/>
              <a:pathLst>
                <a:path w="1023149" h="695210">
                  <a:moveTo>
                    <a:pt x="819949" y="0"/>
                  </a:moveTo>
                  <a:lnTo>
                    <a:pt x="0" y="0"/>
                  </a:lnTo>
                  <a:lnTo>
                    <a:pt x="0" y="695210"/>
                  </a:lnTo>
                  <a:lnTo>
                    <a:pt x="819949" y="695210"/>
                  </a:lnTo>
                  <a:lnTo>
                    <a:pt x="1023149" y="347605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262D836-8A03-FE51-5672-5CECD0170646}"/>
                </a:ext>
              </a:extLst>
            </p:cNvPr>
            <p:cNvSpPr txBox="1"/>
            <p:nvPr/>
          </p:nvSpPr>
          <p:spPr>
            <a:xfrm>
              <a:off x="0" y="-47625"/>
              <a:ext cx="908849" cy="742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441631A7-F4D1-3430-DD8F-ED06AE3D8AEA}"/>
              </a:ext>
            </a:extLst>
          </p:cNvPr>
          <p:cNvSpPr txBox="1">
            <a:spLocks/>
          </p:cNvSpPr>
          <p:nvPr/>
        </p:nvSpPr>
        <p:spPr>
          <a:xfrm>
            <a:off x="3410489" y="2408729"/>
            <a:ext cx="7749539" cy="30880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การบริหารความเสี่ยง </a:t>
            </a:r>
          </a:p>
          <a:p>
            <a:pPr algn="ctr"/>
            <a:r>
              <a:rPr lang="th-TH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กับ</a:t>
            </a:r>
          </a:p>
          <a:p>
            <a:pPr algn="ctr"/>
            <a:r>
              <a:rPr lang="th-TH" sz="7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การประกันคุณภาพการศึกษา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CFCF8D-3D3C-69CE-D37D-E89071BD5D26}"/>
              </a:ext>
            </a:extLst>
          </p:cNvPr>
          <p:cNvGrpSpPr/>
          <p:nvPr/>
        </p:nvGrpSpPr>
        <p:grpSpPr>
          <a:xfrm>
            <a:off x="0" y="4201430"/>
            <a:ext cx="3467870" cy="1788951"/>
            <a:chOff x="-218831" y="3374957"/>
            <a:chExt cx="3467870" cy="1788951"/>
          </a:xfrm>
        </p:grpSpPr>
        <p:grpSp>
          <p:nvGrpSpPr>
            <p:cNvPr id="27" name="Group 14">
              <a:extLst>
                <a:ext uri="{FF2B5EF4-FFF2-40B4-BE49-F238E27FC236}">
                  <a16:creationId xmlns:a16="http://schemas.microsoft.com/office/drawing/2014/main" id="{0EE73AC1-122D-9FC9-798B-EB270EBBF0B9}"/>
                </a:ext>
              </a:extLst>
            </p:cNvPr>
            <p:cNvGrpSpPr/>
            <p:nvPr/>
          </p:nvGrpSpPr>
          <p:grpSpPr>
            <a:xfrm>
              <a:off x="2807149" y="3392110"/>
              <a:ext cx="441890" cy="1367718"/>
              <a:chOff x="0" y="0"/>
              <a:chExt cx="847440" cy="2622960"/>
            </a:xfrm>
          </p:grpSpPr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E91FD5DB-7BEA-F1B0-9709-F6E18FD424CF}"/>
                  </a:ext>
                </a:extLst>
              </p:cNvPr>
              <p:cNvSpPr/>
              <p:nvPr/>
            </p:nvSpPr>
            <p:spPr>
              <a:xfrm>
                <a:off x="0" y="0"/>
                <a:ext cx="847471" cy="2622931"/>
              </a:xfrm>
              <a:custGeom>
                <a:avLst/>
                <a:gdLst/>
                <a:ahLst/>
                <a:cxnLst/>
                <a:rect l="l" t="t" r="r" b="b"/>
                <a:pathLst>
                  <a:path w="847471" h="2622931">
                    <a:moveTo>
                      <a:pt x="243205" y="2622931"/>
                    </a:moveTo>
                    <a:lnTo>
                      <a:pt x="0" y="2622931"/>
                    </a:lnTo>
                    <a:lnTo>
                      <a:pt x="596646" y="1315339"/>
                    </a:lnTo>
                    <a:lnTo>
                      <a:pt x="0" y="0"/>
                    </a:lnTo>
                    <a:lnTo>
                      <a:pt x="243205" y="0"/>
                    </a:lnTo>
                    <a:lnTo>
                      <a:pt x="847471" y="1315339"/>
                    </a:lnTo>
                    <a:lnTo>
                      <a:pt x="243205" y="2622931"/>
                    </a:lnTo>
                    <a:close/>
                  </a:path>
                </a:pathLst>
              </a:custGeom>
              <a:solidFill>
                <a:srgbClr val="80D12A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28" name="Group 16">
              <a:extLst>
                <a:ext uri="{FF2B5EF4-FFF2-40B4-BE49-F238E27FC236}">
                  <a16:creationId xmlns:a16="http://schemas.microsoft.com/office/drawing/2014/main" id="{8B10B384-A429-B769-73A9-0A5BB1D5F51D}"/>
                </a:ext>
              </a:extLst>
            </p:cNvPr>
            <p:cNvGrpSpPr/>
            <p:nvPr/>
          </p:nvGrpSpPr>
          <p:grpSpPr>
            <a:xfrm>
              <a:off x="-218831" y="3392110"/>
              <a:ext cx="3241082" cy="1367718"/>
              <a:chOff x="0" y="0"/>
              <a:chExt cx="1838524" cy="775847"/>
            </a:xfrm>
          </p:grpSpPr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EA46388F-0D01-F4C4-370E-363AC58EF37D}"/>
                  </a:ext>
                </a:extLst>
              </p:cNvPr>
              <p:cNvSpPr/>
              <p:nvPr/>
            </p:nvSpPr>
            <p:spPr>
              <a:xfrm>
                <a:off x="0" y="0"/>
                <a:ext cx="1838524" cy="775847"/>
              </a:xfrm>
              <a:custGeom>
                <a:avLst/>
                <a:gdLst/>
                <a:ahLst/>
                <a:cxnLst/>
                <a:rect l="l" t="t" r="r" b="b"/>
                <a:pathLst>
                  <a:path w="1838524" h="775847">
                    <a:moveTo>
                      <a:pt x="1635324" y="0"/>
                    </a:moveTo>
                    <a:lnTo>
                      <a:pt x="0" y="0"/>
                    </a:lnTo>
                    <a:lnTo>
                      <a:pt x="0" y="775847"/>
                    </a:lnTo>
                    <a:lnTo>
                      <a:pt x="1635324" y="775847"/>
                    </a:lnTo>
                    <a:lnTo>
                      <a:pt x="1838524" y="387923"/>
                    </a:lnTo>
                    <a:lnTo>
                      <a:pt x="1635324" y="0"/>
                    </a:lnTo>
                    <a:close/>
                  </a:path>
                </a:pathLst>
              </a:custGeom>
              <a:solidFill>
                <a:srgbClr val="4DBF38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18">
                <a:extLst>
                  <a:ext uri="{FF2B5EF4-FFF2-40B4-BE49-F238E27FC236}">
                    <a16:creationId xmlns:a16="http://schemas.microsoft.com/office/drawing/2014/main" id="{F4E8A03D-F696-968F-F732-B8BA85DEEE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24224" cy="823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0AA50FB5-FABB-89C9-7343-DFE34D40C108}"/>
                </a:ext>
              </a:extLst>
            </p:cNvPr>
            <p:cNvSpPr txBox="1"/>
            <p:nvPr/>
          </p:nvSpPr>
          <p:spPr>
            <a:xfrm>
              <a:off x="898016" y="3374957"/>
              <a:ext cx="1872263" cy="178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619"/>
                </a:lnSpc>
                <a:spcBef>
                  <a:spcPct val="0"/>
                </a:spcBef>
              </a:pPr>
              <a:r>
                <a:rPr lang="en-US" sz="15000" b="1" spc="405" dirty="0">
                  <a:solidFill>
                    <a:srgbClr val="FFFFFF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0</a:t>
              </a:r>
              <a:r>
                <a:rPr lang="th-TH" sz="15000" b="1" spc="405" dirty="0">
                  <a:solidFill>
                    <a:srgbClr val="FFFFFF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5</a:t>
              </a:r>
              <a:endParaRPr lang="en-US" sz="15000" b="1" spc="405" dirty="0">
                <a:solidFill>
                  <a:srgbClr val="FFFFFF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4" name="Picture 13" descr="A close-up of a document&#10;&#10;Description automatically generated">
            <a:extLst>
              <a:ext uri="{FF2B5EF4-FFF2-40B4-BE49-F238E27FC236}">
                <a16:creationId xmlns:a16="http://schemas.microsoft.com/office/drawing/2014/main" id="{E2A6BADF-AD25-A65B-1159-23BF503DE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858">
            <a:off x="5722886" y="5474794"/>
            <a:ext cx="2398386" cy="339217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0566675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A7015-F6DD-5CF5-55F3-DA99AA653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8C4D1FF3-8172-E7EA-1BAD-D2C21885D47A}"/>
              </a:ext>
            </a:extLst>
          </p:cNvPr>
          <p:cNvGrpSpPr/>
          <p:nvPr/>
        </p:nvGrpSpPr>
        <p:grpSpPr>
          <a:xfrm>
            <a:off x="-1125057" y="-70871"/>
            <a:ext cx="19851783" cy="1280397"/>
            <a:chOff x="-1125057" y="-70871"/>
            <a:chExt cx="19851783" cy="1280397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2FC00B42-12E6-F3C0-CF03-F699EAAA1CB0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F1BD9F9E-6E53-4485-7220-EB67A3354937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E043FAE7-6CBF-1A11-D488-1CBCC28B42F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FB032AD9-97C0-8C66-225C-F523E9AA081F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4C128C0A-387F-C18C-5E0A-D6F52358D1C1}"/>
              </a:ext>
            </a:extLst>
          </p:cNvPr>
          <p:cNvSpPr txBox="1"/>
          <p:nvPr/>
        </p:nvSpPr>
        <p:spPr>
          <a:xfrm>
            <a:off x="-318200" y="-188953"/>
            <a:ext cx="3550170" cy="1801351"/>
          </a:xfrm>
          <a:prstGeom prst="parallelogram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801D15-3B81-C7E2-D406-DE6A8EC4565E}"/>
              </a:ext>
            </a:extLst>
          </p:cNvPr>
          <p:cNvGrpSpPr/>
          <p:nvPr/>
        </p:nvGrpSpPr>
        <p:grpSpPr>
          <a:xfrm rot="10800000">
            <a:off x="-457200" y="9120902"/>
            <a:ext cx="19851783" cy="1280397"/>
            <a:chOff x="-1125057" y="-70871"/>
            <a:chExt cx="19851783" cy="1280397"/>
          </a:xfrm>
        </p:grpSpPr>
        <p:grpSp>
          <p:nvGrpSpPr>
            <p:cNvPr id="53" name="Group 29">
              <a:extLst>
                <a:ext uri="{FF2B5EF4-FFF2-40B4-BE49-F238E27FC236}">
                  <a16:creationId xmlns:a16="http://schemas.microsoft.com/office/drawing/2014/main" id="{18AB8B39-D9E7-AFCB-99A1-FEDA6B0ACD32}"/>
                </a:ext>
              </a:extLst>
            </p:cNvPr>
            <p:cNvGrpSpPr/>
            <p:nvPr/>
          </p:nvGrpSpPr>
          <p:grpSpPr>
            <a:xfrm>
              <a:off x="0" y="-70871"/>
              <a:ext cx="18726726" cy="1280397"/>
              <a:chOff x="0" y="-47625"/>
              <a:chExt cx="5245803" cy="860425"/>
            </a:xfrm>
          </p:grpSpPr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803CB4D1-B9F1-2774-71B0-4E006481D8FC}"/>
                  </a:ext>
                </a:extLst>
              </p:cNvPr>
              <p:cNvSpPr/>
              <p:nvPr/>
            </p:nvSpPr>
            <p:spPr>
              <a:xfrm>
                <a:off x="0" y="0"/>
                <a:ext cx="512290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245803" h="812800">
                    <a:moveTo>
                      <a:pt x="0" y="0"/>
                    </a:moveTo>
                    <a:lnTo>
                      <a:pt x="5245803" y="0"/>
                    </a:lnTo>
                    <a:lnTo>
                      <a:pt x="524580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52A47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6" name="TextBox 31">
                <a:extLst>
                  <a:ext uri="{FF2B5EF4-FFF2-40B4-BE49-F238E27FC236}">
                    <a16:creationId xmlns:a16="http://schemas.microsoft.com/office/drawing/2014/main" id="{122AE4D6-5044-E515-4D30-CAD1F8EA077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245803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9A4C3DA2-E757-1CDD-E056-08C9BF7CE1FF}"/>
                </a:ext>
              </a:extLst>
            </p:cNvPr>
            <p:cNvSpPr/>
            <p:nvPr/>
          </p:nvSpPr>
          <p:spPr>
            <a:xfrm>
              <a:off x="-1125057" y="0"/>
              <a:ext cx="5163884" cy="1209526"/>
            </a:xfrm>
            <a:prstGeom prst="parallelogram">
              <a:avLst>
                <a:gd name="adj" fmla="val 86436"/>
              </a:avLst>
            </a:prstGeom>
            <a:solidFill>
              <a:srgbClr val="4DBF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CC9FD95-641F-8FD3-0419-5D19C5494C0F}"/>
              </a:ext>
            </a:extLst>
          </p:cNvPr>
          <p:cNvSpPr/>
          <p:nvPr/>
        </p:nvSpPr>
        <p:spPr>
          <a:xfrm>
            <a:off x="7166188" y="1425261"/>
            <a:ext cx="10363200" cy="4497095"/>
          </a:xfrm>
          <a:prstGeom prst="rect">
            <a:avLst/>
          </a:prstGeom>
          <a:solidFill>
            <a:schemeClr val="bg1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052A4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ส่วนงานมีการดำเนินงานเป็นไปตามคู่มือที่มหาวิทยาลัยกำหนด </a:t>
            </a:r>
          </a:p>
          <a:p>
            <a:pPr algn="ctr"/>
            <a:r>
              <a:rPr lang="th-TH" sz="4000" b="1" dirty="0">
                <a:solidFill>
                  <a:srgbClr val="052A4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ข้อมูลที่ได้จะมีความถูกต้อง ครบถ้วน สมบูรณ์ ครอบคลุม</a:t>
            </a:r>
          </a:p>
          <a:p>
            <a:pPr algn="ctr"/>
            <a:r>
              <a:rPr lang="th-TH" sz="4000" b="1" dirty="0">
                <a:solidFill>
                  <a:srgbClr val="052A4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เป็นไปตาม พ.ร.บ. วินัยการเงินการคลัง 2561 และมาตรฐานและหลักเกณฑ์ รวมถึงประกาศของกระทรวงการคลัง ฯ</a:t>
            </a:r>
            <a:endParaRPr lang="th-TH" sz="4000" b="1" u="sng" dirty="0">
              <a:solidFill>
                <a:srgbClr val="052A47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1500" b="1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000" b="1" dirty="0">
                <a:solidFill>
                  <a:srgbClr val="052A4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และเป็นไปตามเกณฑ์การประกันคุณภาพการศึกษา </a:t>
            </a:r>
            <a:endParaRPr lang="en-US" sz="4000" b="1" dirty="0">
              <a:solidFill>
                <a:srgbClr val="052A47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4000" b="1" dirty="0">
                <a:solidFill>
                  <a:srgbClr val="052A4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CUPT-QMS Guideline  </a:t>
            </a:r>
            <a:r>
              <a:rPr lang="th-TH" sz="4000" b="1" dirty="0">
                <a:solidFill>
                  <a:srgbClr val="052A4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 </a:t>
            </a:r>
            <a:r>
              <a:rPr lang="en-US" sz="4000" b="1" dirty="0">
                <a:solidFill>
                  <a:srgbClr val="052A4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Sub-criteria 8.7</a:t>
            </a:r>
            <a:r>
              <a:rPr lang="th-TH" sz="4000" b="1" dirty="0">
                <a:solidFill>
                  <a:srgbClr val="052A4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DE460B-8A6F-1C9E-D394-28C7251F3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" b="5558"/>
          <a:stretch/>
        </p:blipFill>
        <p:spPr>
          <a:xfrm>
            <a:off x="482582" y="2960773"/>
            <a:ext cx="6221324" cy="4149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FFD6BB-E8B8-BFFB-1057-C442FE771C19}"/>
              </a:ext>
            </a:extLst>
          </p:cNvPr>
          <p:cNvSpPr txBox="1"/>
          <p:nvPr/>
        </p:nvSpPr>
        <p:spPr>
          <a:xfrm>
            <a:off x="7010400" y="5701820"/>
            <a:ext cx="10947418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C.8.7  </a:t>
            </a:r>
            <a:r>
              <a:rPr lang="th-TH" sz="35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มีกระบวนการบริหารจัดการความเสี่ยง กำกับติดตาม และประเมินผลการดำเนินงาน </a:t>
            </a:r>
            <a:br>
              <a:rPr lang="en-US" sz="35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5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และใช้ผลการประเมินเพื่อการปรับปรุงพัฒนา</a:t>
            </a:r>
          </a:p>
          <a:p>
            <a:pPr algn="ctr"/>
            <a:endParaRPr lang="th-TH" sz="1000" b="1" dirty="0">
              <a:solidFill>
                <a:srgbClr val="00B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914400" indent="-914400"/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คำอธิบาย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Criteria 8.7 :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คณะ/สถาบันมีการดำเนินงานตามกระบวนการบริหารความเสี่ยงที่ประกอบด้วย 8 ขั้นตอน คือ </a:t>
            </a:r>
            <a:b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(1) สภาพแวดล้อมภายในองค์กร (2) การกำหนดวัตถุประสงค์ (3) การระบุเหตุการณ์เสี่ยง (4) การประเมินความเสี่ยง </a:t>
            </a:r>
            <a:b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(5) การตอบสนองความเสี่ยง (6) กิจกรรมการควบคุม (7) ข้อมูลสารสนเทศและการสื่อสาร และ (8) การติดตามและประเมินผล ตลอดจนมีการกำกับติดตามกระบวนการบริหารความเสี่ยง การประเมินผลการบริหารความเสี่ยง และ</a:t>
            </a:r>
            <a:b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ใช้ผลการประเมินไปสู่การพัฒนาปรับปรุง เพื่อให้เกิดการพัฒนาอย่างต่อเนื่อง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6CE52F-A19D-C063-EC4C-BBAE2AEAFDE0}"/>
              </a:ext>
            </a:extLst>
          </p:cNvPr>
          <p:cNvSpPr txBox="1"/>
          <p:nvPr/>
        </p:nvSpPr>
        <p:spPr>
          <a:xfrm>
            <a:off x="714663" y="9217833"/>
            <a:ext cx="135160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*     </a:t>
            </a:r>
            <a:r>
              <a:rPr lang="th-TH" sz="3000" b="1" i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ที่ประชุมสภามหาวิทยาลัย ในคราวประชุมครั้งที่ 2/2566 เมื่อวันที่ 25 กุมภาพันธ์ 2566 มีมติเห็นชอบให้เพิ่มเติม </a:t>
            </a:r>
            <a:r>
              <a:rPr lang="en-US" sz="3000" b="1" i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sub-criteria 8.7 </a:t>
            </a:r>
          </a:p>
          <a:p>
            <a:r>
              <a:rPr lang="en-US" sz="3000" b="1" i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</a:t>
            </a:r>
            <a:r>
              <a:rPr lang="th-TH" sz="3000" b="1" i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ด้านการบริหารความเสี่ยง </a:t>
            </a:r>
            <a:r>
              <a:rPr lang="en-US" sz="3000" b="1" i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000" b="1" i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โดยดำเนินการตั้งแต่ปีการศึกษา 2566 เป็นต้นไป</a:t>
            </a:r>
          </a:p>
        </p:txBody>
      </p:sp>
    </p:spTree>
    <p:extLst>
      <p:ext uri="{BB962C8B-B14F-4D97-AF65-F5344CB8AC3E}">
        <p14:creationId xmlns:p14="http://schemas.microsoft.com/office/powerpoint/2010/main" val="3389648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4A55B1-00FB-4269-9714-E2C7C625A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8704"/>
            <a:ext cx="18592800" cy="102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026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5446278" y="-1685650"/>
            <a:ext cx="6145089" cy="7288971"/>
            <a:chOff x="0" y="0"/>
            <a:chExt cx="1618460" cy="19197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8460" cy="1919729"/>
            </a:xfrm>
            <a:custGeom>
              <a:avLst/>
              <a:gdLst/>
              <a:ahLst/>
              <a:cxnLst/>
              <a:rect l="l" t="t" r="r" b="b"/>
              <a:pathLst>
                <a:path w="1618460" h="1919729">
                  <a:moveTo>
                    <a:pt x="0" y="0"/>
                  </a:moveTo>
                  <a:lnTo>
                    <a:pt x="1618460" y="0"/>
                  </a:lnTo>
                  <a:lnTo>
                    <a:pt x="1618460" y="1919729"/>
                  </a:lnTo>
                  <a:lnTo>
                    <a:pt x="0" y="1919729"/>
                  </a:lnTo>
                  <a:close/>
                </a:path>
              </a:pathLst>
            </a:custGeom>
            <a:solidFill>
              <a:srgbClr val="052A47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18460" cy="1967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11941502" y="839372"/>
            <a:ext cx="9619282" cy="5963955"/>
          </a:xfrm>
          <a:custGeom>
            <a:avLst/>
            <a:gdLst/>
            <a:ahLst/>
            <a:cxnLst/>
            <a:rect l="l" t="t" r="r" b="b"/>
            <a:pathLst>
              <a:path w="9619282" h="5963955">
                <a:moveTo>
                  <a:pt x="0" y="0"/>
                </a:moveTo>
                <a:lnTo>
                  <a:pt x="9619281" y="0"/>
                </a:lnTo>
                <a:lnTo>
                  <a:pt x="9619281" y="5963955"/>
                </a:lnTo>
                <a:lnTo>
                  <a:pt x="0" y="59639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h-TH"/>
          </a:p>
        </p:txBody>
      </p:sp>
      <p:grpSp>
        <p:nvGrpSpPr>
          <p:cNvPr id="6" name="Group 6"/>
          <p:cNvGrpSpPr/>
          <p:nvPr/>
        </p:nvGrpSpPr>
        <p:grpSpPr>
          <a:xfrm rot="8117627">
            <a:off x="-3075279" y="6921441"/>
            <a:ext cx="4145058" cy="4916643"/>
            <a:chOff x="0" y="0"/>
            <a:chExt cx="1618460" cy="19197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8460" cy="1919729"/>
            </a:xfrm>
            <a:custGeom>
              <a:avLst/>
              <a:gdLst/>
              <a:ahLst/>
              <a:cxnLst/>
              <a:rect l="l" t="t" r="r" b="b"/>
              <a:pathLst>
                <a:path w="1618460" h="1919729">
                  <a:moveTo>
                    <a:pt x="0" y="0"/>
                  </a:moveTo>
                  <a:lnTo>
                    <a:pt x="1618460" y="0"/>
                  </a:lnTo>
                  <a:lnTo>
                    <a:pt x="1618460" y="1919729"/>
                  </a:lnTo>
                  <a:lnTo>
                    <a:pt x="0" y="1919729"/>
                  </a:lnTo>
                  <a:close/>
                </a:path>
              </a:pathLst>
            </a:custGeom>
            <a:solidFill>
              <a:srgbClr val="052A47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618460" cy="1967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382372">
            <a:off x="-3048223" y="6118130"/>
            <a:ext cx="6488511" cy="4022877"/>
          </a:xfrm>
          <a:custGeom>
            <a:avLst/>
            <a:gdLst/>
            <a:ahLst/>
            <a:cxnLst/>
            <a:rect l="l" t="t" r="r" b="b"/>
            <a:pathLst>
              <a:path w="6488511" h="4022877">
                <a:moveTo>
                  <a:pt x="0" y="0"/>
                </a:moveTo>
                <a:lnTo>
                  <a:pt x="6488511" y="0"/>
                </a:lnTo>
                <a:lnTo>
                  <a:pt x="6488511" y="4022877"/>
                </a:lnTo>
                <a:lnTo>
                  <a:pt x="0" y="402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h-TH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B93DAB-05D5-C055-87CA-52AF87406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432" y="2050364"/>
            <a:ext cx="14706711" cy="694892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F81CA-24A0-4CD0-AF80-C99F91A81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516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95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i.rmutp.ac.th/web2558/wp-content/uploads/2021/08/233871849_313588927223960_3539087765887286271_n.png">
            <a:extLst>
              <a:ext uri="{FF2B5EF4-FFF2-40B4-BE49-F238E27FC236}">
                <a16:creationId xmlns:a16="http://schemas.microsoft.com/office/drawing/2014/main" id="{2BCCBCD3-FB67-4319-86F9-23CE356E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15316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649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4442</Words>
  <Application>Microsoft Office PowerPoint</Application>
  <PresentationFormat>Custom</PresentationFormat>
  <Paragraphs>462</Paragraphs>
  <Slides>70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Calibri</vt:lpstr>
      <vt:lpstr>Arial</vt:lpstr>
      <vt:lpstr>Angsana New</vt:lpstr>
      <vt:lpstr>Times New Roman</vt:lpstr>
      <vt:lpstr>Wingdings</vt:lpstr>
      <vt:lpstr>Cordia New</vt:lpstr>
      <vt:lpstr>Wingdings 2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UMNARJ CHITTONG</dc:creator>
  <cp:lastModifiedBy>Preeda Srinaruewan</cp:lastModifiedBy>
  <cp:revision>87</cp:revision>
  <dcterms:created xsi:type="dcterms:W3CDTF">2006-08-16T00:00:00Z</dcterms:created>
  <dcterms:modified xsi:type="dcterms:W3CDTF">2024-03-05T08:08:58Z</dcterms:modified>
  <dc:identifier>DAF-Lfnqgh8</dc:identifier>
</cp:coreProperties>
</file>