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85" r:id="rId6"/>
    <p:sldId id="278" r:id="rId7"/>
    <p:sldId id="265" r:id="rId8"/>
    <p:sldId id="28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28" userDrawn="1">
          <p15:clr>
            <a:srgbClr val="A4A3A4"/>
          </p15:clr>
        </p15:guide>
        <p15:guide id="2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A5E"/>
    <a:srgbClr val="A5A5A5"/>
    <a:srgbClr val="BEB9AA"/>
    <a:srgbClr val="C0C9C2"/>
    <a:srgbClr val="AA9D92"/>
    <a:srgbClr val="F2F1EE"/>
    <a:srgbClr val="D8D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595" autoAdjust="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pos="4128"/>
        <p:guide orient="horz" pos="960"/>
      </p:guideLst>
    </p:cSldViewPr>
  </p:slideViewPr>
  <p:outlineViewPr>
    <p:cViewPr>
      <p:scale>
        <a:sx n="33" d="100"/>
        <a:sy n="33" d="100"/>
      </p:scale>
      <p:origin x="0" y="-402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299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6E6020-4209-49A3-9DC4-18264096E7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797462-F1DD-4E64-BC14-F17A0F34B5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2FC57-E1F8-4F59-A87C-2833007EAF57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5F0E3-AC70-4B5A-BCEB-9E3C021C86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8F68B5-925F-4468-95B3-EA77C29C34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A06BE-7519-4B21-9E1D-AE6D6E69C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83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ACAC0-59EA-4916-9995-398D6BEB88C3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B2C62-FE30-453D-946B-754E9E42C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2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 spacing + Page numbers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B2C62-FE30-453D-946B-754E9E42C8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5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F2964EA8-200F-47C5-90C2-1DBA3D6D7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8700" y="5078187"/>
            <a:ext cx="3222058" cy="96462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9">
            <a:extLst>
              <a:ext uri="{FF2B5EF4-FFF2-40B4-BE49-F238E27FC236}">
                <a16:creationId xmlns:a16="http://schemas.microsoft.com/office/drawing/2014/main" id="{7878E298-5074-4E51-993E-34931A897F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1413" y="0"/>
            <a:ext cx="4941887" cy="57261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D26D0E-18C6-4DB1-B3A5-75E29BD65B17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noFill/>
          <a:ln w="15875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989B90B-5C3C-4760-9360-5AE10BF87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defRPr lang="en-US" sz="720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337C3D7-7DDB-42A8-901A-EC153DD274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0"/>
            <a:ext cx="4953000" cy="3302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B95226-A076-4D55-B408-1389A2F8C7A0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1028700" y="3556002"/>
            <a:ext cx="3108960" cy="2286000"/>
          </a:xfrm>
        </p:spPr>
        <p:txBody>
          <a:bodyPr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Insert text</a:t>
            </a:r>
            <a:endParaRPr lang="en-US" sz="1400" dirty="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endParaRPr lang="en-US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6673F10-179D-4539-AA33-AE34EC0457EF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4541520" y="3556001"/>
            <a:ext cx="3108960" cy="2285999"/>
          </a:xfrm>
        </p:spPr>
        <p:txBody>
          <a:bodyPr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Insert text</a:t>
            </a:r>
            <a:endParaRPr lang="en-US" sz="1400" dirty="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endParaRPr lang="en-US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B6CFC30-1A59-4D28-9E30-0FF7D632C6A2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8054340" y="3556001"/>
            <a:ext cx="3108960" cy="2285999"/>
          </a:xfrm>
        </p:spPr>
        <p:txBody>
          <a:bodyPr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Insert text</a:t>
            </a:r>
            <a:endParaRPr lang="en-US" sz="1400" dirty="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endParaRPr lang="en-US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C4F3CC75-F9FA-4F77-9DD5-7E6C0F5C98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9D1A0-04AB-4DD4-B9DB-BDEC5E64C94C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93B5B65C-5DE0-4F81-8115-758CDB591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F4A2ACE-2D85-4F78-818F-BBA6F6F0CC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530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add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DCD8D3-DF79-446E-9961-5797EE888B4C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FCB4EDDC-C544-421C-905C-A4D40D98A5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3EA80-260A-4EE9-83BB-E6DD04DEA906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9CBFDBF-2D2B-469A-9B2F-72F90474F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BA55D6-2810-4163-9D43-FEDA674E2D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829" y="573503"/>
            <a:ext cx="10156826" cy="136959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E87E0B-D644-4037-B322-715C648BAD3B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419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940246AD-CE4F-4FD8-BCF6-5BA9ED62AC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0300" y="3543302"/>
            <a:ext cx="4953000" cy="284956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F8ECBB79-D5D3-4ECE-99F9-1B6834629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284956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C667C6DE-A3D4-4738-B7FC-43FB39FD7A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12C18C04-19C8-4ECC-83E8-6E65128CEF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0130" y="2009776"/>
            <a:ext cx="3924300" cy="284956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D14E5D8-EB42-4C87-B4AE-4746909A2D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39813" y="5067300"/>
            <a:ext cx="3913187" cy="1319213"/>
          </a:xfrm>
        </p:spPr>
        <p:txBody>
          <a:bodyPr>
            <a:normAutofit/>
          </a:bodyPr>
          <a:lstStyle>
            <a:lvl1pPr>
              <a:defRPr lang="en-US" sz="160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0649945F-7BBD-4042-AA34-709CE3402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80274-DEF2-4F5D-8F74-69D0554CED55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1936C4A-DE5F-4BFE-AED0-47E48CD46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981B703-4F1F-41A6-AD71-3FFB2820F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0130" y="465136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61D25CF-5413-4949-A54A-8716608406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58050" y="2000250"/>
            <a:ext cx="4667250" cy="33988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224E3A4F-8479-4D38-A6D4-85F0883F37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D4DA8-2D4A-4F06-BECA-044AF4113FB4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5A5341A-4863-40E8-8B9A-FB4E71925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2FED0-CD95-48B0-B54A-1F64F952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EF5E91-A275-4181-9C62-BC0773AD0512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271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423630CA-0A51-4B04-A57B-9E412A8FCD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7137" y="3862387"/>
            <a:ext cx="2316163" cy="25384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C994AE8-9E30-418E-8361-5D851AFA42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0300" y="3854450"/>
            <a:ext cx="2316163" cy="25384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4E5783-2917-458E-BE61-F3D5AAA8F9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309086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1D734B5-5F1C-4E34-81FF-AD75105E83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757DE8-43D6-4A47-ABC9-B39EC8016C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0130" y="2009775"/>
            <a:ext cx="3924300" cy="439102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84C97B0-0D42-4831-9ABD-390370C0F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81873-7D47-483D-BCB4-50DD9806C720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CE8438DF-723C-49AB-AD18-1C40F107F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32FDE8-62A6-4290-88E6-2795313DE2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465137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C85317C-3A2D-483F-B913-714129E195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73045" y="2426610"/>
            <a:ext cx="2378075" cy="111125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8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DFEC7-1EEC-4FF2-868A-9799EA69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155" y="2714986"/>
            <a:ext cx="6674802" cy="6553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6E394D08-059F-42CF-AB8C-ED21F3BFB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A6C54-2562-43EA-9A1B-F808D04718E7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DF7B388-741A-4181-9A9E-D8FA8EC49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6E394D08-059F-42CF-AB8C-ED21F3BFB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A6C54-2562-43EA-9A1B-F808D04718E7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DF7B388-741A-4181-9A9E-D8FA8EC49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364FFEF-B933-46C6-A918-A80C987DB7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2147" y="0"/>
            <a:ext cx="3938588" cy="6400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Picture 3" hidden="1">
            <a:extLst>
              <a:ext uri="{FF2B5EF4-FFF2-40B4-BE49-F238E27FC236}">
                <a16:creationId xmlns:a16="http://schemas.microsoft.com/office/drawing/2014/main" id="{59E5EAF8-68C2-4910-8F66-D9320B957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7967" y="2105933"/>
            <a:ext cx="5297883" cy="102421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3BE48E1-D3BE-4B52-B2EC-13A514CB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966" y="2105933"/>
            <a:ext cx="5297883" cy="2237467"/>
          </a:xfrm>
        </p:spPr>
        <p:txBody>
          <a:bodyPr anchor="t">
            <a:norm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674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50815B22-13FE-47CD-9F79-73704A278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B74C9-B808-4394-A017-79C83B2524EF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7669539-CB64-44F5-999D-7B9E61F8A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BA076-F3B9-47CB-80C2-BE29F157D0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4075" y="1625600"/>
            <a:ext cx="10499725" cy="4860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09627E-FE70-43A1-B0CB-4D4F6C32C2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4074" y="122239"/>
            <a:ext cx="10499725" cy="1355724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41BF345D-81AF-4851-83A1-62339848905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917" y="517972"/>
            <a:ext cx="3108960" cy="13335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C4F3A57-45ED-498D-858C-3EE63DF129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6601" y="3552677"/>
            <a:ext cx="1874874" cy="284812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1AC5BB09-E3BA-4948-93B3-EDCAAB8031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01197" y="3552677"/>
            <a:ext cx="1874874" cy="284812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BF83C6B7-5484-4586-8830-098BDCD9C9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66324" y="3552677"/>
            <a:ext cx="1874874" cy="284812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0C5663B1-EED6-4D80-A7C2-19E1366387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39069" y="3552677"/>
            <a:ext cx="1874874" cy="284812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0">
            <a:extLst>
              <a:ext uri="{FF2B5EF4-FFF2-40B4-BE49-F238E27FC236}">
                <a16:creationId xmlns:a16="http://schemas.microsoft.com/office/drawing/2014/main" id="{D21E7B61-407B-40A7-9AF6-0D7E7106BC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96046" y="3552677"/>
            <a:ext cx="1874874" cy="284812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415C3ACC-5A8A-46E6-BA0D-90ADD27E2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2DF6D-B715-4785-8DEA-9165C638CF44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0D00A5C2-DCEE-4CB3-9307-61EB88B1D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E8CB70-B054-4294-AD29-EE7A75C72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651507"/>
            <a:ext cx="8991563" cy="1005839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0D608-4E7A-4014-9F62-CB43A0C839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6638" y="2717800"/>
            <a:ext cx="1866900" cy="7112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9C3A63B0-4EEA-45BC-A016-5FDA0969EA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100" y="2718405"/>
            <a:ext cx="1866900" cy="7112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080679B-5220-4478-B631-7112F870B7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43500" y="2718405"/>
            <a:ext cx="1866900" cy="7112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E4F61A3-2797-46FB-ACA7-0443E3BBDD2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39070" y="2718405"/>
            <a:ext cx="1866900" cy="7112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4ED733B-1DE9-4FDC-BD5F-2BE3BB07C9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04020" y="2718405"/>
            <a:ext cx="1866900" cy="7112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05858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275B11D-8F3F-472B-BBCC-A4F7415AC0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3543300"/>
            <a:ext cx="3924300" cy="33147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F0629D-1A5F-4F4F-90D6-430379624E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91250" y="1981200"/>
            <a:ext cx="4972050" cy="4473575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sz="1600">
                <a:solidFill>
                  <a:schemeClr val="tx2">
                    <a:lumMod val="50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rPr>
              <a:t>Click to edit Master text styles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218C063B-0EE9-4FD5-A116-241C24545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AE72A-09B6-4D56-855D-4360BD347914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417B369-6569-4DCC-B684-BE1A7C5D0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EEC1A7-43C3-481E-95D0-5616242E1A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534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6CF0E0-8FF2-4FE7-AC69-85BEFA656508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577C8-AB8C-4B8A-A01F-113B16C4DCA3}" type="datetime1">
              <a:rPr lang="en-US" smtClean="0"/>
              <a:t>6/16/2022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9" r:id="rId8"/>
    <p:sldLayoutId id="2147483655" r:id="rId9"/>
    <p:sldLayoutId id="2147483656" r:id="rId10"/>
    <p:sldLayoutId id="2147483658" r:id="rId11"/>
    <p:sldLayoutId id="2147483657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48" userDrawn="1">
          <p15:clr>
            <a:srgbClr val="F26B43"/>
          </p15:clr>
        </p15:guide>
        <p15:guide id="2" pos="1176" userDrawn="1">
          <p15:clr>
            <a:srgbClr val="F26B43"/>
          </p15:clr>
        </p15:guide>
        <p15:guide id="3" pos="1296" userDrawn="1">
          <p15:clr>
            <a:srgbClr val="F26B43"/>
          </p15:clr>
        </p15:guide>
        <p15:guide id="4" pos="1824" userDrawn="1">
          <p15:clr>
            <a:srgbClr val="F26B43"/>
          </p15:clr>
        </p15:guide>
        <p15:guide id="5" pos="1944" userDrawn="1">
          <p15:clr>
            <a:srgbClr val="F26B43"/>
          </p15:clr>
        </p15:guide>
        <p15:guide id="6" pos="2472" userDrawn="1">
          <p15:clr>
            <a:srgbClr val="F26B43"/>
          </p15:clr>
        </p15:guide>
        <p15:guide id="7" pos="2592" userDrawn="1">
          <p15:clr>
            <a:srgbClr val="F26B43"/>
          </p15:clr>
        </p15:guide>
        <p15:guide id="8" pos="3120" userDrawn="1">
          <p15:clr>
            <a:srgbClr val="F26B43"/>
          </p15:clr>
        </p15:guide>
        <p15:guide id="9" pos="3240" userDrawn="1">
          <p15:clr>
            <a:srgbClr val="F26B43"/>
          </p15:clr>
        </p15:guide>
        <p15:guide id="10" pos="3792" userDrawn="1">
          <p15:clr>
            <a:srgbClr val="F26B43"/>
          </p15:clr>
        </p15:guide>
        <p15:guide id="11" pos="3912" userDrawn="1">
          <p15:clr>
            <a:srgbClr val="F26B43"/>
          </p15:clr>
        </p15:guide>
        <p15:guide id="12" pos="4416" userDrawn="1">
          <p15:clr>
            <a:srgbClr val="F26B43"/>
          </p15:clr>
        </p15:guide>
        <p15:guide id="13" pos="4560" userDrawn="1">
          <p15:clr>
            <a:srgbClr val="F26B43"/>
          </p15:clr>
        </p15:guide>
        <p15:guide id="14" pos="5088" userDrawn="1">
          <p15:clr>
            <a:srgbClr val="F26B43"/>
          </p15:clr>
        </p15:guide>
        <p15:guide id="15" pos="5208" userDrawn="1">
          <p15:clr>
            <a:srgbClr val="F26B43"/>
          </p15:clr>
        </p15:guide>
        <p15:guide id="16" pos="5736" userDrawn="1">
          <p15:clr>
            <a:srgbClr val="F26B43"/>
          </p15:clr>
        </p15:guide>
        <p15:guide id="17" pos="5856" userDrawn="1">
          <p15:clr>
            <a:srgbClr val="F26B43"/>
          </p15:clr>
        </p15:guide>
        <p15:guide id="18" pos="6384" userDrawn="1">
          <p15:clr>
            <a:srgbClr val="F26B43"/>
          </p15:clr>
        </p15:guide>
        <p15:guide id="19" pos="6504" userDrawn="1">
          <p15:clr>
            <a:srgbClr val="F26B43"/>
          </p15:clr>
        </p15:guide>
        <p15:guide id="20" pos="7032" userDrawn="1">
          <p15:clr>
            <a:srgbClr val="F26B43"/>
          </p15:clr>
        </p15:guide>
        <p15:guide id="21" orient="horz" pos="288" userDrawn="1">
          <p15:clr>
            <a:srgbClr val="F26B43"/>
          </p15:clr>
        </p15:guide>
        <p15:guide id="22" orient="horz" pos="1128" userDrawn="1">
          <p15:clr>
            <a:srgbClr val="F26B43"/>
          </p15:clr>
        </p15:guide>
        <p15:guide id="23" orient="horz" pos="1248" userDrawn="1">
          <p15:clr>
            <a:srgbClr val="F26B43"/>
          </p15:clr>
        </p15:guide>
        <p15:guide id="24" orient="horz" pos="2088" userDrawn="1">
          <p15:clr>
            <a:srgbClr val="F26B43"/>
          </p15:clr>
        </p15:guide>
        <p15:guide id="25" orient="horz" pos="2232" userDrawn="1">
          <p15:clr>
            <a:srgbClr val="F26B43"/>
          </p15:clr>
        </p15:guide>
        <p15:guide id="26" orient="horz" pos="3048" userDrawn="1">
          <p15:clr>
            <a:srgbClr val="F26B43"/>
          </p15:clr>
        </p15:guide>
        <p15:guide id="27" orient="horz" pos="3192" userDrawn="1">
          <p15:clr>
            <a:srgbClr val="F26B43"/>
          </p15:clr>
        </p15:guide>
        <p15:guide id="28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467C95-DF23-40B9-B265-2E6F3DE29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4" y="658592"/>
            <a:ext cx="5181486" cy="2242441"/>
          </a:xfrm>
        </p:spPr>
        <p:txBody>
          <a:bodyPr>
            <a:normAutofit fontScale="90000"/>
          </a:bodyPr>
          <a:lstStyle/>
          <a:p>
            <a:r>
              <a:rPr lang="en-US" sz="9400" dirty="0"/>
              <a:t>Refresh</a:t>
            </a:r>
            <a:br>
              <a:rPr lang="en-US" dirty="0"/>
            </a:br>
            <a:r>
              <a:rPr lang="en-US" dirty="0"/>
              <a:t>Assessors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7A48A35-E5E4-4A5F-9F91-BAEA4F5DF2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8700" y="5078187"/>
            <a:ext cx="4152900" cy="964620"/>
          </a:xfrm>
        </p:spPr>
        <p:txBody>
          <a:bodyPr/>
          <a:lstStyle/>
          <a:p>
            <a:r>
              <a:rPr lang="en-US" sz="2800" b="1" dirty="0"/>
              <a:t>CUPT-QMS Guidelines</a:t>
            </a:r>
          </a:p>
        </p:txBody>
      </p:sp>
      <p:pic>
        <p:nvPicPr>
          <p:cNvPr id="6" name="Picture Placeholder 5" descr="Text, letter&#10;&#10;Description automatically generated">
            <a:extLst>
              <a:ext uri="{FF2B5EF4-FFF2-40B4-BE49-F238E27FC236}">
                <a16:creationId xmlns:a16="http://schemas.microsoft.com/office/drawing/2014/main" id="{5918921C-4CA6-91E4-306D-ED1C9CBD1B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9038" b="90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EC46ADB-55E5-43DA-8E91-C49412A3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4" y="719545"/>
            <a:ext cx="5181486" cy="2242441"/>
          </a:xfrm>
        </p:spPr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1A7FF5-E7DB-4462-BC64-12126BDC0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7977" y="2039842"/>
            <a:ext cx="11051177" cy="3398837"/>
          </a:xfrm>
        </p:spPr>
        <p:txBody>
          <a:bodyPr>
            <a:noAutofit/>
          </a:bodyPr>
          <a:lstStyle/>
          <a:p>
            <a:pPr lvl="1" indent="-346075">
              <a:lnSpc>
                <a:spcPct val="115000"/>
              </a:lnSpc>
            </a:pPr>
            <a:r>
              <a:rPr lang="th-TH" sz="4000" dirty="0">
                <a:solidFill>
                  <a:srgbClr val="FF0000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เข้าใจสาระสำคัญ</a:t>
            </a: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ตามเจตนารมณ์ของเกณฑ์</a:t>
            </a:r>
            <a:r>
              <a:rPr lang="en-US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 CUPT-QMS Guidelines </a:t>
            </a:r>
            <a:br>
              <a:rPr lang="en-US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</a:b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สามารถให้ข้อมูลป้อนกลับ ตัดสินผลการประเมิน และให้ข้อเสนอแนะ</a:t>
            </a:r>
            <a:br>
              <a:rPr lang="en-US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</a:b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ที่เป็นประโยชน์แก่หน่วยงานที่รับการประเมินได้</a:t>
            </a:r>
            <a:endParaRPr lang="en-US" sz="4000" dirty="0">
              <a:effectLst/>
              <a:latin typeface="_Layiji MaHaNiYom V 1.2" panose="02000000000000000000" pitchFamily="2" charset="0"/>
              <a:ea typeface="Times New Roman" panose="02020603050405020304" pitchFamily="18" charset="0"/>
              <a:cs typeface="_Layiji MaHaNiYom V 1.2" panose="02000000000000000000" pitchFamily="2" charset="0"/>
            </a:endParaRPr>
          </a:p>
          <a:p>
            <a:pPr lvl="1" indent="-346075">
              <a:lnSpc>
                <a:spcPct val="115000"/>
              </a:lnSpc>
            </a:pP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ได้</a:t>
            </a:r>
            <a:r>
              <a:rPr lang="th-TH" sz="4000" dirty="0">
                <a:solidFill>
                  <a:srgbClr val="FF0000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ทบทวน</a:t>
            </a: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ความรู้และพัฒนาศักยภาพผู้ประเมินฯ เพื่อปฏิบัติหน้าที่</a:t>
            </a:r>
            <a:br>
              <a:rPr lang="en-US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</a:b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เป็นผู้ประเมินคุณภาพการศึกษาภายในระดับคณะ/สถาบัน ตามแนวทางการประเมินของเกณฑ์ </a:t>
            </a:r>
            <a:r>
              <a:rPr lang="en-US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CUPT-QMS Guidelines </a:t>
            </a:r>
            <a:r>
              <a:rPr lang="th-TH" sz="4000" dirty="0"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ได้อย่างมีประสิทธิภาพ</a:t>
            </a:r>
            <a:endParaRPr lang="en-US" sz="4000" dirty="0">
              <a:effectLst/>
              <a:latin typeface="_Layiji MaHaNiYom V 1.2" panose="02000000000000000000" pitchFamily="2" charset="0"/>
              <a:ea typeface="Times New Roman" panose="02020603050405020304" pitchFamily="18" charset="0"/>
              <a:cs typeface="_Layiji MaHaNiYom V 1.2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dirty="0">
              <a:latin typeface="_Layiji MaHaNiYom V 1.2" panose="02000000000000000000" pitchFamily="2" charset="0"/>
              <a:cs typeface="_Layiji MaHaNiYom V 1.2" panose="02000000000000000000" pitchFamily="2" charset="0"/>
            </a:endParaRPr>
          </a:p>
        </p:txBody>
      </p:sp>
      <p:pic>
        <p:nvPicPr>
          <p:cNvPr id="6" name="Picture Placeholder 28" descr="sunflower">
            <a:extLst>
              <a:ext uri="{FF2B5EF4-FFF2-40B4-BE49-F238E27FC236}">
                <a16:creationId xmlns:a16="http://schemas.microsoft.com/office/drawing/2014/main" id="{8E2A552E-63A7-BC75-E887-9D4ABF2B2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84659" y="162887"/>
            <a:ext cx="1854495" cy="203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16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EA6B7DE5-BFCC-4EEF-9609-8AA1C7CAD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38782"/>
            <a:ext cx="3935647" cy="1340615"/>
          </a:xfrm>
        </p:spPr>
        <p:txBody>
          <a:bodyPr/>
          <a:lstStyle/>
          <a:p>
            <a:r>
              <a:rPr lang="en-US" sz="72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371F2-DBA5-415A-82C8-651F587B85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654" y="2238375"/>
            <a:ext cx="6435959" cy="4391025"/>
          </a:xfrm>
        </p:spPr>
        <p:txBody>
          <a:bodyPr>
            <a:normAutofit/>
          </a:bodyPr>
          <a:lstStyle/>
          <a:p>
            <a:pPr marL="457200" marR="20955" lvl="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h-TH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โครงร่างองค์กร </a:t>
            </a:r>
            <a:r>
              <a:rPr lang="en-US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(OP) </a:t>
            </a:r>
          </a:p>
          <a:p>
            <a:pPr marL="457200" marR="20955" lvl="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h-TH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ความเชื่อมโยงระหว่าง </a:t>
            </a:r>
            <a:r>
              <a:rPr lang="en-US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CUPT-QMS Criteria </a:t>
            </a:r>
            <a:r>
              <a:rPr lang="th-TH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กับโครงร่างองค์กร</a:t>
            </a:r>
            <a:r>
              <a:rPr lang="en-US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 (OP)</a:t>
            </a:r>
          </a:p>
          <a:p>
            <a:pPr marL="457200" marR="20955" lvl="0" indent="-4572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Review : CUPT-QMS Criteria</a:t>
            </a:r>
          </a:p>
          <a:p>
            <a:r>
              <a:rPr lang="en-US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 - - </a:t>
            </a:r>
            <a:r>
              <a:rPr lang="th-TH" sz="3600" b="1" dirty="0">
                <a:solidFill>
                  <a:srgbClr val="5B6A5E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อภิปรายและร่วมแลกเปลี่ยน</a:t>
            </a:r>
            <a:r>
              <a:rPr lang="en-US" sz="3600" b="1" dirty="0">
                <a:solidFill>
                  <a:srgbClr val="5B6A5E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effectLst/>
                <a:latin typeface="_Layiji MaHaNiYom V 1.2" panose="02000000000000000000" pitchFamily="2" charset="0"/>
                <a:ea typeface="Times New Roman" panose="02020603050405020304" pitchFamily="18" charset="0"/>
                <a:cs typeface="_Layiji MaHaNiYom V 1.2" panose="02000000000000000000" pitchFamily="2" charset="0"/>
              </a:rPr>
              <a:t>- -</a:t>
            </a:r>
            <a:endParaRPr lang="en-US" sz="3600" b="1" dirty="0">
              <a:solidFill>
                <a:schemeClr val="tx1"/>
              </a:solidFill>
              <a:latin typeface="_Layiji MaHaNiYom V 1.2" panose="02000000000000000000" pitchFamily="2" charset="0"/>
              <a:cs typeface="_Layiji MaHaNiYom V 1.2" panose="02000000000000000000" pitchFamily="2" charset="0"/>
            </a:endParaRPr>
          </a:p>
        </p:txBody>
      </p:sp>
      <p:pic>
        <p:nvPicPr>
          <p:cNvPr id="12" name="Picture Placeholder 12" descr="pink flower">
            <a:extLst>
              <a:ext uri="{FF2B5EF4-FFF2-40B4-BE49-F238E27FC236}">
                <a16:creationId xmlns:a16="http://schemas.microsoft.com/office/drawing/2014/main" id="{9CB8017E-9E1C-F674-298C-883D4BE266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4659" y="228600"/>
            <a:ext cx="3938588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9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19BF1C0-EE32-4EEE-9539-CE8473AA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825" y="687271"/>
            <a:ext cx="6689632" cy="1453311"/>
          </a:xfrm>
        </p:spPr>
        <p:txBody>
          <a:bodyPr/>
          <a:lstStyle/>
          <a:p>
            <a:r>
              <a:rPr lang="en-US" dirty="0"/>
              <a:t>Evaluation</a:t>
            </a:r>
          </a:p>
        </p:txBody>
      </p:sp>
      <p:pic>
        <p:nvPicPr>
          <p:cNvPr id="20" name="Picture Placeholder 19" descr="yellow flowers&#10;">
            <a:extLst>
              <a:ext uri="{FF2B5EF4-FFF2-40B4-BE49-F238E27FC236}">
                <a16:creationId xmlns:a16="http://schemas.microsoft.com/office/drawing/2014/main" id="{1612D3C6-D0D2-4983-8DA7-E3A3B73033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700" y="3543300"/>
            <a:ext cx="3924300" cy="3314700"/>
          </a:xfr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4A1B94-6201-9812-FC59-87AEEE6F58F7}"/>
              </a:ext>
            </a:extLst>
          </p:cNvPr>
          <p:cNvSpPr txBox="1"/>
          <p:nvPr/>
        </p:nvSpPr>
        <p:spPr>
          <a:xfrm>
            <a:off x="5434148" y="5684910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i="0" dirty="0">
                <a:effectLst/>
                <a:latin typeface="Kanit"/>
              </a:rPr>
              <a:t>https://maejo.link?L=Eva_reASSR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FA9F31-F54A-5084-2DAF-B49D05604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9634" r="9954" b="9634"/>
          <a:stretch/>
        </p:blipFill>
        <p:spPr bwMode="auto">
          <a:xfrm>
            <a:off x="6574971" y="1506583"/>
            <a:ext cx="3814354" cy="384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19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7C6A603-7E01-1646-34B0-5D842987E263}"/>
              </a:ext>
            </a:extLst>
          </p:cNvPr>
          <p:cNvSpPr txBox="1"/>
          <p:nvPr/>
        </p:nvSpPr>
        <p:spPr>
          <a:xfrm>
            <a:off x="6873010" y="966230"/>
            <a:ext cx="381101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|| Contract Us ||</a:t>
            </a:r>
            <a:r>
              <a:rPr lang="th-TH" sz="6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91E090D-EEDA-EDF6-17D0-4C39AF19C02C}"/>
              </a:ext>
            </a:extLst>
          </p:cNvPr>
          <p:cNvGrpSpPr/>
          <p:nvPr/>
        </p:nvGrpSpPr>
        <p:grpSpPr>
          <a:xfrm>
            <a:off x="6477002" y="2289493"/>
            <a:ext cx="5291551" cy="3505833"/>
            <a:chOff x="6679848" y="740821"/>
            <a:chExt cx="5291551" cy="350583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FB48373-1409-ED21-0806-7DC9226A098A}"/>
                </a:ext>
              </a:extLst>
            </p:cNvPr>
            <p:cNvGrpSpPr/>
            <p:nvPr/>
          </p:nvGrpSpPr>
          <p:grpSpPr>
            <a:xfrm>
              <a:off x="6679848" y="1722844"/>
              <a:ext cx="5291551" cy="769441"/>
              <a:chOff x="6710367" y="1110379"/>
              <a:chExt cx="5291551" cy="769441"/>
            </a:xfrm>
          </p:grpSpPr>
          <p:pic>
            <p:nvPicPr>
              <p:cNvPr id="26" name="Picture 8" descr="Png File - Tel Icon PNG Image | Transparent PNG Free Download on SeekPNG">
                <a:extLst>
                  <a:ext uri="{FF2B5EF4-FFF2-40B4-BE49-F238E27FC236}">
                    <a16:creationId xmlns:a16="http://schemas.microsoft.com/office/drawing/2014/main" id="{09A2CDC7-30FF-4788-FE7D-4FD0E05C6C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0367" y="1205397"/>
                <a:ext cx="591092" cy="6199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29A4382-13AF-0E97-FDE1-F22DD9DFFF7B}"/>
                  </a:ext>
                </a:extLst>
              </p:cNvPr>
              <p:cNvSpPr txBox="1"/>
              <p:nvPr/>
            </p:nvSpPr>
            <p:spPr>
              <a:xfrm>
                <a:off x="7420393" y="1110379"/>
                <a:ext cx="458152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0 5387 3310 – 3 (QA-3312)</a:t>
                </a:r>
                <a:endPara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F039B1E-6559-A38D-6377-B6D668BEBF37}"/>
                </a:ext>
              </a:extLst>
            </p:cNvPr>
            <p:cNvGrpSpPr/>
            <p:nvPr/>
          </p:nvGrpSpPr>
          <p:grpSpPr>
            <a:xfrm>
              <a:off x="6679849" y="2633729"/>
              <a:ext cx="5291550" cy="769441"/>
              <a:chOff x="6668163" y="1878046"/>
              <a:chExt cx="5291550" cy="7694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2101C8-A5F6-203F-3155-D74EB1739778}"/>
                  </a:ext>
                </a:extLst>
              </p:cNvPr>
              <p:cNvSpPr txBox="1"/>
              <p:nvPr/>
            </p:nvSpPr>
            <p:spPr>
              <a:xfrm>
                <a:off x="7378188" y="1878046"/>
                <a:ext cx="458152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oqes.mju@gmail.com</a:t>
                </a:r>
                <a:endPara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  <p:pic>
            <p:nvPicPr>
              <p:cNvPr id="25" name="Picture 10" descr="Mail Comments - Mail Icon Png - 980x980 PNG Download - PNGkit">
                <a:extLst>
                  <a:ext uri="{FF2B5EF4-FFF2-40B4-BE49-F238E27FC236}">
                    <a16:creationId xmlns:a16="http://schemas.microsoft.com/office/drawing/2014/main" id="{1E571DEE-79F4-0500-D6F4-F8B15E1B53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68163" y="1973065"/>
                <a:ext cx="598200" cy="6273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279350E-28F8-2550-0D6A-C15E902666E2}"/>
                </a:ext>
              </a:extLst>
            </p:cNvPr>
            <p:cNvGrpSpPr/>
            <p:nvPr/>
          </p:nvGrpSpPr>
          <p:grpSpPr>
            <a:xfrm>
              <a:off x="6681482" y="3538768"/>
              <a:ext cx="5289917" cy="707886"/>
              <a:chOff x="6669795" y="2645177"/>
              <a:chExt cx="5289917" cy="707886"/>
            </a:xfrm>
          </p:grpSpPr>
          <p:pic>
            <p:nvPicPr>
              <p:cNvPr id="22" name="Picture 12" descr="Facebook, rounded Free Icon of Rounded Social Media set">
                <a:extLst>
                  <a:ext uri="{FF2B5EF4-FFF2-40B4-BE49-F238E27FC236}">
                    <a16:creationId xmlns:a16="http://schemas.microsoft.com/office/drawing/2014/main" id="{14DD5575-5DAF-CB87-DB11-43BB3CC077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90" r="5200"/>
              <a:stretch/>
            </p:blipFill>
            <p:spPr bwMode="auto">
              <a:xfrm>
                <a:off x="6669795" y="2670949"/>
                <a:ext cx="589458" cy="6563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4E8DDAC-ED86-AA51-50EE-4330A332588C}"/>
                  </a:ext>
                </a:extLst>
              </p:cNvPr>
              <p:cNvSpPr txBox="1"/>
              <p:nvPr/>
            </p:nvSpPr>
            <p:spPr>
              <a:xfrm>
                <a:off x="7378187" y="2645177"/>
                <a:ext cx="45815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4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กองพัฒนาคุณภาพ </a:t>
                </a:r>
                <a:r>
                  <a:rPr lang="en-US" sz="40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: MJU</a:t>
                </a:r>
                <a:endParaRPr lang="th-TH" sz="4000" b="1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C75FAD1-84CB-FE4C-A0D1-B99EDD93BD22}"/>
                </a:ext>
              </a:extLst>
            </p:cNvPr>
            <p:cNvGrpSpPr/>
            <p:nvPr/>
          </p:nvGrpSpPr>
          <p:grpSpPr>
            <a:xfrm>
              <a:off x="6679848" y="740821"/>
              <a:ext cx="5291551" cy="769441"/>
              <a:chOff x="6679848" y="413232"/>
              <a:chExt cx="5291551" cy="76944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7AE2D3-3086-26EC-9C80-530D637DAAF9}"/>
                  </a:ext>
                </a:extLst>
              </p:cNvPr>
              <p:cNvSpPr txBox="1"/>
              <p:nvPr/>
            </p:nvSpPr>
            <p:spPr>
              <a:xfrm>
                <a:off x="7389874" y="413232"/>
                <a:ext cx="458152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www.oqes.mju.ac.th</a:t>
                </a:r>
                <a:endParaRPr lang="th-TH" sz="4400" b="1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  <p:pic>
            <p:nvPicPr>
              <p:cNvPr id="21" name="Picture 14">
                <a:extLst>
                  <a:ext uri="{FF2B5EF4-FFF2-40B4-BE49-F238E27FC236}">
                    <a16:creationId xmlns:a16="http://schemas.microsoft.com/office/drawing/2014/main" id="{98C9F522-C676-8BC0-22DF-F0B5027BE1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725" t="23937" r="24248" b="23693"/>
              <a:stretch/>
            </p:blipFill>
            <p:spPr bwMode="auto">
              <a:xfrm>
                <a:off x="6679848" y="580514"/>
                <a:ext cx="598200" cy="6021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8" name="Picture 27" descr="Logo, company name&#10;&#10;Description automatically generated">
            <a:extLst>
              <a:ext uri="{FF2B5EF4-FFF2-40B4-BE49-F238E27FC236}">
                <a16:creationId xmlns:a16="http://schemas.microsoft.com/office/drawing/2014/main" id="{EDC207FF-D5C6-3A97-3975-687131F0CEF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3" t="30942" r="12483" b="30942"/>
          <a:stretch/>
        </p:blipFill>
        <p:spPr>
          <a:xfrm>
            <a:off x="569148" y="2150988"/>
            <a:ext cx="5145852" cy="26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12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nimalist Presentation">
      <a:dk1>
        <a:sysClr val="windowText" lastClr="000000"/>
      </a:dk1>
      <a:lt1>
        <a:sysClr val="window" lastClr="FFFFFF"/>
      </a:lt1>
      <a:dk2>
        <a:srgbClr val="ABABAB"/>
      </a:dk2>
      <a:lt2>
        <a:srgbClr val="F2F1EE"/>
      </a:lt2>
      <a:accent1>
        <a:srgbClr val="D8D2CD"/>
      </a:accent1>
      <a:accent2>
        <a:srgbClr val="C0C9C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Biome Light"/>
        <a:ea typeface=""/>
        <a:cs typeface=""/>
      </a:majorFont>
      <a:minorFont>
        <a:latin typeface="Biom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color presentation_Win32_LW_v2.potx" id="{B7F4C684-7BE5-4BD8-BEBE-7F207A45F474}" vid="{9091DE1E-F617-4C59-950B-F96736B889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976319-4513-485C-AD3A-E56C39927A3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3A10211-FBDE-44DA-8AD6-29E596B297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1B7BBB-8F46-4BA8-85EC-2ECC1D2E3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{B13E8CFF-3330-4A6E-AD70-D4C6D583D2A5}tf16411245_win32</Template>
  <TotalTime>87</TotalTime>
  <Words>155</Words>
  <Application>Microsoft Office PowerPoint</Application>
  <PresentationFormat>Widescreen</PresentationFormat>
  <Paragraphs>19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_Layiji MaHaNiYom V 1.2</vt:lpstr>
      <vt:lpstr>Angsana New</vt:lpstr>
      <vt:lpstr>Arial</vt:lpstr>
      <vt:lpstr>Biome Light</vt:lpstr>
      <vt:lpstr>Calibri</vt:lpstr>
      <vt:lpstr>Kanit</vt:lpstr>
      <vt:lpstr>Office Theme</vt:lpstr>
      <vt:lpstr>Refresh Assessors</vt:lpstr>
      <vt:lpstr>Objective</vt:lpstr>
      <vt:lpstr>Agenda</vt:lpstr>
      <vt:lpstr>Evaluation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Refresh Assessors</dc:title>
  <dc:creator>Judarad Chittong</dc:creator>
  <cp:lastModifiedBy>Judarad Chittong</cp:lastModifiedBy>
  <cp:revision>3</cp:revision>
  <dcterms:created xsi:type="dcterms:W3CDTF">2022-06-16T03:20:10Z</dcterms:created>
  <dcterms:modified xsi:type="dcterms:W3CDTF">2022-06-16T04:49:22Z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