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85" r:id="rId6"/>
    <p:sldId id="278" r:id="rId7"/>
    <p:sldId id="265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A5E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595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4" y="658592"/>
            <a:ext cx="5181486" cy="2242441"/>
          </a:xfrm>
        </p:spPr>
        <p:txBody>
          <a:bodyPr>
            <a:normAutofit fontScale="90000"/>
          </a:bodyPr>
          <a:lstStyle/>
          <a:p>
            <a:r>
              <a:rPr lang="en-US" sz="9400" dirty="0"/>
              <a:t>Refresh</a:t>
            </a:r>
            <a:br>
              <a:rPr lang="en-US" dirty="0"/>
            </a:br>
            <a:r>
              <a:rPr lang="en-US" dirty="0"/>
              <a:t>Assessors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4152900" cy="964620"/>
          </a:xfrm>
        </p:spPr>
        <p:txBody>
          <a:bodyPr/>
          <a:lstStyle/>
          <a:p>
            <a:r>
              <a:rPr lang="en-US" sz="2800" b="1" dirty="0"/>
              <a:t>CUPT-QMS Guidelines</a:t>
            </a:r>
          </a:p>
        </p:txBody>
      </p:sp>
      <p:pic>
        <p:nvPicPr>
          <p:cNvPr id="6" name="Picture Placeholder 5" descr="Text, letter&#10;&#10;Description automatically generated">
            <a:extLst>
              <a:ext uri="{FF2B5EF4-FFF2-40B4-BE49-F238E27FC236}">
                <a16:creationId xmlns:a16="http://schemas.microsoft.com/office/drawing/2014/main" id="{5918921C-4CA6-91E4-306D-ED1C9CBD1B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9038" b="9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4" y="719545"/>
            <a:ext cx="5181486" cy="2242441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977" y="2039842"/>
            <a:ext cx="11051177" cy="3398837"/>
          </a:xfrm>
        </p:spPr>
        <p:txBody>
          <a:bodyPr>
            <a:noAutofit/>
          </a:bodyPr>
          <a:lstStyle/>
          <a:p>
            <a:pPr lvl="1" indent="-346075">
              <a:lnSpc>
                <a:spcPct val="115000"/>
              </a:lnSpc>
            </a:pPr>
            <a:r>
              <a:rPr lang="th-TH" sz="4000" dirty="0">
                <a:solidFill>
                  <a:srgbClr val="FF0000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เข้าใจสาระสำคัญ</a:t>
            </a: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ตามเจตนารมณ์ของเกณฑ์</a:t>
            </a:r>
            <a:r>
              <a:rPr lang="en-US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 CUPT-QMS Guidelines </a:t>
            </a:r>
            <a:br>
              <a:rPr lang="en-US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</a:b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สามารถให้ข้อมูลป้อนกลับ ตัดสินผลการประเมิน และให้ข้อเสนอแนะ</a:t>
            </a:r>
            <a:br>
              <a:rPr lang="en-US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</a:b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ที่เป็นประโยชน์แก่หน่วยงานที่รับการประเมินได้</a:t>
            </a:r>
            <a:endParaRPr lang="en-US" sz="4000" dirty="0">
              <a:effectLst/>
              <a:latin typeface="_Layiji MaHaNiYom V 1.2" panose="02000000000000000000" pitchFamily="2" charset="0"/>
              <a:ea typeface="Times New Roman" panose="02020603050405020304" pitchFamily="18" charset="0"/>
              <a:cs typeface="_Layiji MaHaNiYom V 1.2" panose="02000000000000000000" pitchFamily="2" charset="0"/>
            </a:endParaRPr>
          </a:p>
          <a:p>
            <a:pPr lvl="1" indent="-346075">
              <a:lnSpc>
                <a:spcPct val="115000"/>
              </a:lnSpc>
            </a:pP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ได้</a:t>
            </a:r>
            <a:r>
              <a:rPr lang="th-TH" sz="4000" dirty="0">
                <a:solidFill>
                  <a:srgbClr val="FF0000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ทบทวน</a:t>
            </a: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ความรู้และพัฒนาศักยภาพผู้ประเมินฯ เพื่อปฏิบัติหน้าที่</a:t>
            </a:r>
            <a:br>
              <a:rPr lang="en-US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</a:b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เป็นผู้ประเมินคุณภาพการศึกษาภายในระดับคณะ/สถาบัน ตามแนวทางการประเมินของเกณฑ์ </a:t>
            </a:r>
            <a:r>
              <a:rPr lang="en-US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CUPT-QMS Guidelines </a:t>
            </a:r>
            <a:r>
              <a:rPr lang="th-TH" sz="4000" dirty="0"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ได้อย่างมีประสิทธิภาพ</a:t>
            </a:r>
            <a:endParaRPr lang="en-US" sz="4000" dirty="0">
              <a:effectLst/>
              <a:latin typeface="_Layiji MaHaNiYom V 1.2" panose="02000000000000000000" pitchFamily="2" charset="0"/>
              <a:ea typeface="Times New Roman" panose="02020603050405020304" pitchFamily="18" charset="0"/>
              <a:cs typeface="_Layiji MaHaNiYom V 1.2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6" name="Picture Placeholder 28" descr="sunflower">
            <a:extLst>
              <a:ext uri="{FF2B5EF4-FFF2-40B4-BE49-F238E27FC236}">
                <a16:creationId xmlns:a16="http://schemas.microsoft.com/office/drawing/2014/main" id="{8E2A552E-63A7-BC75-E887-9D4ABF2B2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4659" y="162887"/>
            <a:ext cx="1854495" cy="20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38782"/>
            <a:ext cx="3935647" cy="1340615"/>
          </a:xfrm>
        </p:spPr>
        <p:txBody>
          <a:bodyPr/>
          <a:lstStyle/>
          <a:p>
            <a:r>
              <a:rPr lang="en-US" sz="72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0654" y="2238375"/>
            <a:ext cx="6435959" cy="4391025"/>
          </a:xfrm>
        </p:spPr>
        <p:txBody>
          <a:bodyPr>
            <a:normAutofit/>
          </a:bodyPr>
          <a:lstStyle/>
          <a:p>
            <a:pPr marL="457200" marR="20955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โครงร่างองค์กร </a:t>
            </a:r>
            <a:r>
              <a:rPr lang="en-US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(OP) </a:t>
            </a:r>
          </a:p>
          <a:p>
            <a:pPr marL="457200" marR="20955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ความเชื่อมโยงระหว่าง </a:t>
            </a:r>
            <a:r>
              <a:rPr lang="en-US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CUPT-QMS Criteria </a:t>
            </a:r>
            <a:r>
              <a:rPr lang="th-TH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กับโครงร่างองค์กร</a:t>
            </a:r>
            <a:r>
              <a:rPr lang="en-US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 (OP)</a:t>
            </a:r>
          </a:p>
          <a:p>
            <a:pPr marL="457200" marR="20955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Review : CUPT-QMS Criteria</a:t>
            </a:r>
          </a:p>
          <a:p>
            <a:r>
              <a:rPr lang="en-US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 - - </a:t>
            </a:r>
            <a:r>
              <a:rPr lang="th-TH" sz="3600" b="1" dirty="0">
                <a:solidFill>
                  <a:srgbClr val="5B6A5E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อภิปรายและร่วมแลกเปลี่ยน</a:t>
            </a:r>
            <a:r>
              <a:rPr lang="en-US" sz="3600" b="1" dirty="0">
                <a:solidFill>
                  <a:srgbClr val="5B6A5E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latin typeface="_Layiji MaHaNiYom V 1.2" panose="02000000000000000000" pitchFamily="2" charset="0"/>
                <a:ea typeface="Times New Roman" panose="02020603050405020304" pitchFamily="18" charset="0"/>
                <a:cs typeface="_Layiji MaHaNiYom V 1.2" panose="02000000000000000000" pitchFamily="2" charset="0"/>
              </a:rPr>
              <a:t>- -</a:t>
            </a:r>
            <a:endParaRPr lang="en-US" sz="3600" b="1" dirty="0">
              <a:solidFill>
                <a:schemeClr val="tx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12" name="Picture Placeholder 12" descr="pink flower">
            <a:extLst>
              <a:ext uri="{FF2B5EF4-FFF2-40B4-BE49-F238E27FC236}">
                <a16:creationId xmlns:a16="http://schemas.microsoft.com/office/drawing/2014/main" id="{9CB8017E-9E1C-F674-298C-883D4BE26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659" y="228600"/>
            <a:ext cx="393858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25" y="687271"/>
            <a:ext cx="6689632" cy="1453311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20" name="Picture Placeholder 19" descr="yellow flowers&#10;">
            <a:extLst>
              <a:ext uri="{FF2B5EF4-FFF2-40B4-BE49-F238E27FC236}">
                <a16:creationId xmlns:a16="http://schemas.microsoft.com/office/drawing/2014/main" id="{1612D3C6-D0D2-4983-8DA7-E3A3B7303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" y="3543300"/>
            <a:ext cx="3924300" cy="3314700"/>
          </a:xfr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A1B94-6201-9812-FC59-87AEEE6F58F7}"/>
              </a:ext>
            </a:extLst>
          </p:cNvPr>
          <p:cNvSpPr txBox="1"/>
          <p:nvPr/>
        </p:nvSpPr>
        <p:spPr>
          <a:xfrm>
            <a:off x="5434148" y="5684910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effectLst/>
                <a:latin typeface="Kanit"/>
              </a:rPr>
              <a:t>https://maejo.link?L=Eva_reASSR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FA9F31-F54A-5084-2DAF-B49D05604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9634" r="9954" b="9634"/>
          <a:stretch/>
        </p:blipFill>
        <p:spPr bwMode="auto">
          <a:xfrm>
            <a:off x="6574971" y="1506583"/>
            <a:ext cx="3814354" cy="38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C6A603-7E01-1646-34B0-5D842987E263}"/>
              </a:ext>
            </a:extLst>
          </p:cNvPr>
          <p:cNvSpPr txBox="1"/>
          <p:nvPr/>
        </p:nvSpPr>
        <p:spPr>
          <a:xfrm>
            <a:off x="6873010" y="966230"/>
            <a:ext cx="38110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|| Contract Us ||</a:t>
            </a: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E090D-EEDA-EDF6-17D0-4C39AF19C02C}"/>
              </a:ext>
            </a:extLst>
          </p:cNvPr>
          <p:cNvGrpSpPr/>
          <p:nvPr/>
        </p:nvGrpSpPr>
        <p:grpSpPr>
          <a:xfrm>
            <a:off x="6477002" y="2289493"/>
            <a:ext cx="5291551" cy="3505833"/>
            <a:chOff x="6679848" y="740821"/>
            <a:chExt cx="5291551" cy="35058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48373-1409-ED21-0806-7DC9226A098A}"/>
                </a:ext>
              </a:extLst>
            </p:cNvPr>
            <p:cNvGrpSpPr/>
            <p:nvPr/>
          </p:nvGrpSpPr>
          <p:grpSpPr>
            <a:xfrm>
              <a:off x="6679848" y="1722844"/>
              <a:ext cx="5291551" cy="769441"/>
              <a:chOff x="6710367" y="1110379"/>
              <a:chExt cx="5291551" cy="769441"/>
            </a:xfrm>
          </p:grpSpPr>
          <p:pic>
            <p:nvPicPr>
              <p:cNvPr id="26" name="Picture 8" descr="Png File - Tel Icon PNG Image | Transparent PNG Free Download on SeekPNG">
                <a:extLst>
                  <a:ext uri="{FF2B5EF4-FFF2-40B4-BE49-F238E27FC236}">
                    <a16:creationId xmlns:a16="http://schemas.microsoft.com/office/drawing/2014/main" id="{09A2CDC7-30FF-4788-FE7D-4FD0E05C6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367" y="1205397"/>
                <a:ext cx="591092" cy="619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9A4382-13AF-0E97-FDE1-F22DD9DFFF7B}"/>
                  </a:ext>
                </a:extLst>
              </p:cNvPr>
              <p:cNvSpPr txBox="1"/>
              <p:nvPr/>
            </p:nvSpPr>
            <p:spPr>
              <a:xfrm>
                <a:off x="7420393" y="1110379"/>
                <a:ext cx="45815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0 5387 3310 – 3 (QA-3312)</a:t>
                </a:r>
                <a:endParaRPr lang="th-TH" sz="44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039B1E-6559-A38D-6377-B6D668BEBF37}"/>
                </a:ext>
              </a:extLst>
            </p:cNvPr>
            <p:cNvGrpSpPr/>
            <p:nvPr/>
          </p:nvGrpSpPr>
          <p:grpSpPr>
            <a:xfrm>
              <a:off x="6679849" y="2633729"/>
              <a:ext cx="5291550" cy="769441"/>
              <a:chOff x="6668163" y="1878046"/>
              <a:chExt cx="5291550" cy="76944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2101C8-A5F6-203F-3155-D74EB1739778}"/>
                  </a:ext>
                </a:extLst>
              </p:cNvPr>
              <p:cNvSpPr txBox="1"/>
              <p:nvPr/>
            </p:nvSpPr>
            <p:spPr>
              <a:xfrm>
                <a:off x="7378188" y="1878046"/>
                <a:ext cx="45815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oqes.mju@gmail.com</a:t>
                </a:r>
                <a:endParaRPr lang="th-TH" sz="44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pic>
            <p:nvPicPr>
              <p:cNvPr id="25" name="Picture 10" descr="Mail Comments - Mail Icon Png - 980x980 PNG Download - PNGkit">
                <a:extLst>
                  <a:ext uri="{FF2B5EF4-FFF2-40B4-BE49-F238E27FC236}">
                    <a16:creationId xmlns:a16="http://schemas.microsoft.com/office/drawing/2014/main" id="{1E571DEE-79F4-0500-D6F4-F8B15E1B5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8163" y="1973065"/>
                <a:ext cx="598200" cy="627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279350E-28F8-2550-0D6A-C15E902666E2}"/>
                </a:ext>
              </a:extLst>
            </p:cNvPr>
            <p:cNvGrpSpPr/>
            <p:nvPr/>
          </p:nvGrpSpPr>
          <p:grpSpPr>
            <a:xfrm>
              <a:off x="6681482" y="3538768"/>
              <a:ext cx="5289917" cy="707886"/>
              <a:chOff x="6669795" y="2645177"/>
              <a:chExt cx="5289917" cy="707886"/>
            </a:xfrm>
          </p:grpSpPr>
          <p:pic>
            <p:nvPicPr>
              <p:cNvPr id="22" name="Picture 12" descr="Facebook, rounded Free Icon of Rounded Social Media set">
                <a:extLst>
                  <a:ext uri="{FF2B5EF4-FFF2-40B4-BE49-F238E27FC236}">
                    <a16:creationId xmlns:a16="http://schemas.microsoft.com/office/drawing/2014/main" id="{14DD5575-5DAF-CB87-DB11-43BB3CC077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0" r="5200"/>
              <a:stretch/>
            </p:blipFill>
            <p:spPr bwMode="auto">
              <a:xfrm>
                <a:off x="6669795" y="2670949"/>
                <a:ext cx="589458" cy="656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E8DDAC-ED86-AA51-50EE-4330A332588C}"/>
                  </a:ext>
                </a:extLst>
              </p:cNvPr>
              <p:cNvSpPr txBox="1"/>
              <p:nvPr/>
            </p:nvSpPr>
            <p:spPr>
              <a:xfrm>
                <a:off x="7378187" y="2645177"/>
                <a:ext cx="45815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กองพัฒนาคุณภาพ </a:t>
                </a:r>
                <a:r>
                  <a:rPr lang="en-US" sz="40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: MJU</a:t>
                </a:r>
                <a:endParaRPr lang="th-TH" sz="40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75FAD1-84CB-FE4C-A0D1-B99EDD93BD22}"/>
                </a:ext>
              </a:extLst>
            </p:cNvPr>
            <p:cNvGrpSpPr/>
            <p:nvPr/>
          </p:nvGrpSpPr>
          <p:grpSpPr>
            <a:xfrm>
              <a:off x="6679848" y="740821"/>
              <a:ext cx="5291551" cy="769441"/>
              <a:chOff x="6679848" y="413232"/>
              <a:chExt cx="5291551" cy="7694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7AE2D3-3086-26EC-9C80-530D637DAAF9}"/>
                  </a:ext>
                </a:extLst>
              </p:cNvPr>
              <p:cNvSpPr txBox="1"/>
              <p:nvPr/>
            </p:nvSpPr>
            <p:spPr>
              <a:xfrm>
                <a:off x="7389874" y="413232"/>
                <a:ext cx="45815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www.oqes.mju.ac.th</a:t>
                </a:r>
                <a:endParaRPr lang="th-TH" sz="44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pic>
            <p:nvPicPr>
              <p:cNvPr id="21" name="Picture 14">
                <a:extLst>
                  <a:ext uri="{FF2B5EF4-FFF2-40B4-BE49-F238E27FC236}">
                    <a16:creationId xmlns:a16="http://schemas.microsoft.com/office/drawing/2014/main" id="{98C9F522-C676-8BC0-22DF-F0B5027BE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25" t="23937" r="24248" b="23693"/>
              <a:stretch/>
            </p:blipFill>
            <p:spPr bwMode="auto">
              <a:xfrm>
                <a:off x="6679848" y="580514"/>
                <a:ext cx="598200" cy="602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207FF-D5C6-3A97-3975-687131F0CE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30942" r="12483" b="30942"/>
          <a:stretch/>
        </p:blipFill>
        <p:spPr>
          <a:xfrm>
            <a:off x="569148" y="2150988"/>
            <a:ext cx="5145852" cy="26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{B13E8CFF-3330-4A6E-AD70-D4C6D583D2A5}tf16411245_win32</Template>
  <TotalTime>87</TotalTime>
  <Words>155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_Layiji MaHaNiYom V 1.2</vt:lpstr>
      <vt:lpstr>Angsana New</vt:lpstr>
      <vt:lpstr>Arial</vt:lpstr>
      <vt:lpstr>Biome Light</vt:lpstr>
      <vt:lpstr>Calibri</vt:lpstr>
      <vt:lpstr>Kanit</vt:lpstr>
      <vt:lpstr>Office Theme</vt:lpstr>
      <vt:lpstr>Refresh Assessors</vt:lpstr>
      <vt:lpstr>Objective</vt:lpstr>
      <vt:lpstr>Agenda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 Assessors</dc:title>
  <dc:creator>Judarad Chittong</dc:creator>
  <cp:lastModifiedBy>Judarad Chittong</cp:lastModifiedBy>
  <cp:revision>3</cp:revision>
  <dcterms:created xsi:type="dcterms:W3CDTF">2022-06-16T03:20:10Z</dcterms:created>
  <dcterms:modified xsi:type="dcterms:W3CDTF">2022-06-16T04:49:22Z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