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1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5FCF"/>
    <a:srgbClr val="349AAE"/>
    <a:srgbClr val="147A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8" autoAdjust="0"/>
    <p:restoredTop sz="94660"/>
  </p:normalViewPr>
  <p:slideViewPr>
    <p:cSldViewPr snapToGrid="0">
      <p:cViewPr varScale="1">
        <p:scale>
          <a:sx n="88" d="100"/>
          <a:sy n="88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C5636F-9976-42B1-9E27-7C28DAEAEA72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C9BA46-C12E-4272-A787-422E1C128160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2. สำงานสภาฯ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08958D54-8D0D-48E2-80EB-8BE52F7140FC}" type="parTrans" cxnId="{6E00DE5A-6B0D-41EA-A62A-85BF81DD36A0}">
      <dgm:prSet/>
      <dgm:spPr/>
      <dgm:t>
        <a:bodyPr/>
        <a:lstStyle/>
        <a:p>
          <a:endParaRPr lang="en-US" sz="2800" b="1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B3844B89-1F17-434D-A571-B7C96E829154}" type="sibTrans" cxnId="{6E00DE5A-6B0D-41EA-A62A-85BF81DD36A0}">
      <dgm:prSet custT="1"/>
      <dgm:spPr>
        <a:solidFill>
          <a:srgbClr val="7030A0"/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1. สำนักงานมหาวิทยาลัย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70598DFD-0628-4703-A77E-542CB77FDABD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ส่วนงานตาม พรบ.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1C1E1928-508B-4B0B-92FB-7D9D2992FDB1}" type="parTrans" cxnId="{F51E81B7-0839-4DB5-8546-92012977A2D8}">
      <dgm:prSet/>
      <dgm:spPr/>
      <dgm:t>
        <a:bodyPr/>
        <a:lstStyle/>
        <a:p>
          <a:endParaRPr lang="en-US" sz="2800" b="1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BC9CCD4F-96FF-48D0-80BB-2B93742ED2AE}" type="sibTrans" cxnId="{F51E81B7-0839-4DB5-8546-92012977A2D8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3. สำนักบริหารฯ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6C83DF6D-500F-424F-B6FF-CFEAA95188E0}">
      <dgm:prSet phldrT="[Text]" custT="1"/>
      <dgm:spPr>
        <a:solidFill>
          <a:srgbClr val="9F5FCF"/>
        </a:solidFill>
      </dgm:spPr>
      <dgm:t>
        <a:bodyPr/>
        <a:lstStyle/>
        <a:p>
          <a:pPr algn="ctr"/>
          <a:r>
            <a:rPr lang="th-TH" sz="2800" b="1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12 กอง</a:t>
          </a:r>
        </a:p>
        <a:p>
          <a:pPr algn="ctr"/>
          <a:r>
            <a:rPr lang="th-TH" sz="2800" b="1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+ 3 ฝ่าย</a:t>
          </a:r>
          <a:endParaRPr lang="en-US" sz="2800" b="1" dirty="0">
            <a:solidFill>
              <a:schemeClr val="bg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C30DE96E-CF31-4935-9430-65BA0FD7610F}" type="parTrans" cxnId="{A0105D41-75CD-42B9-9D02-0C66C99E8D63}">
      <dgm:prSet/>
      <dgm:spPr/>
      <dgm:t>
        <a:bodyPr/>
        <a:lstStyle/>
        <a:p>
          <a:endParaRPr lang="en-US" sz="2800" b="1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851018A4-2260-465A-B67A-48DA2E6B7319}" type="sibTrans" cxnId="{A0105D41-75CD-42B9-9D02-0C66C99E8D63}">
      <dgm:prSet/>
      <dgm:spPr/>
      <dgm:t>
        <a:bodyPr/>
        <a:lstStyle/>
        <a:p>
          <a:endParaRPr lang="en-US" sz="2800" b="1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39871D65-206F-405F-99BF-9127E127DB3B}">
      <dgm:prSet phldrT="[Text]" custT="1"/>
      <dgm:spPr>
        <a:solidFill>
          <a:srgbClr val="349AAE"/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4. สำนักวิจัยฯ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E5C28C93-6EA4-455B-BC7D-8EFC73F00A24}" type="parTrans" cxnId="{FC935C79-816E-4A82-84E6-AEBCF728F16E}">
      <dgm:prSet/>
      <dgm:spPr/>
      <dgm:t>
        <a:bodyPr/>
        <a:lstStyle/>
        <a:p>
          <a:endParaRPr lang="en-US" sz="2800" b="1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AD3ED0F1-897D-4362-A5F3-2A82573847F4}" type="sibTrans" cxnId="{FC935C79-816E-4A82-84E6-AEBCF728F16E}">
      <dgm:prSet custT="1"/>
      <dgm:spPr>
        <a:solidFill>
          <a:srgbClr val="147A0C"/>
        </a:solidFill>
      </dgm:spPr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5.สำนัก</a:t>
          </a:r>
        </a:p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หอสมุด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AEB952D6-A4A8-468B-B06D-F1988B8E7DE6}" type="pres">
      <dgm:prSet presAssocID="{60C5636F-9976-42B1-9E27-7C28DAEAEA7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2C1D5ED-7D05-47DA-A4F2-66313A3A3E35}" type="pres">
      <dgm:prSet presAssocID="{95C9BA46-C12E-4272-A787-422E1C128160}" presName="composite" presStyleCnt="0"/>
      <dgm:spPr/>
    </dgm:pt>
    <dgm:pt modelId="{EDF74BF2-1CB1-461E-80A7-1B136C4B07BF}" type="pres">
      <dgm:prSet presAssocID="{95C9BA46-C12E-4272-A787-422E1C128160}" presName="Parent1" presStyleLbl="node1" presStyleIdx="0" presStyleCnt="6" custLinFactNeighborX="4621" custLinFactNeighborY="-1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F5D40-D2A9-4921-BAD7-A84459A89AE9}" type="pres">
      <dgm:prSet presAssocID="{95C9BA46-C12E-4272-A787-422E1C12816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43F778-FED6-4CF3-BAA0-18F97113AAE2}" type="pres">
      <dgm:prSet presAssocID="{95C9BA46-C12E-4272-A787-422E1C128160}" presName="BalanceSpacing" presStyleCnt="0"/>
      <dgm:spPr/>
    </dgm:pt>
    <dgm:pt modelId="{C6FD2C34-B201-4688-83EE-B55FB73096F9}" type="pres">
      <dgm:prSet presAssocID="{95C9BA46-C12E-4272-A787-422E1C128160}" presName="BalanceSpacing1" presStyleCnt="0"/>
      <dgm:spPr/>
    </dgm:pt>
    <dgm:pt modelId="{130E41B8-CFE3-49E7-BA7C-FCA14F04E129}" type="pres">
      <dgm:prSet presAssocID="{B3844B89-1F17-434D-A571-B7C96E829154}" presName="Accent1Text" presStyleLbl="node1" presStyleIdx="1" presStyleCnt="6" custScaleX="112860"/>
      <dgm:spPr/>
      <dgm:t>
        <a:bodyPr/>
        <a:lstStyle/>
        <a:p>
          <a:endParaRPr lang="en-US"/>
        </a:p>
      </dgm:t>
    </dgm:pt>
    <dgm:pt modelId="{EBFE53C1-1CBE-4CDA-BB28-668207BFEA9A}" type="pres">
      <dgm:prSet presAssocID="{B3844B89-1F17-434D-A571-B7C96E829154}" presName="spaceBetweenRectangles" presStyleCnt="0"/>
      <dgm:spPr/>
    </dgm:pt>
    <dgm:pt modelId="{ECC0A658-6C6B-4266-B3FF-3A28D0561E11}" type="pres">
      <dgm:prSet presAssocID="{70598DFD-0628-4703-A77E-542CB77FDABD}" presName="composite" presStyleCnt="0"/>
      <dgm:spPr/>
    </dgm:pt>
    <dgm:pt modelId="{CF95C2FF-DFE0-41F5-A612-851A176ECCD1}" type="pres">
      <dgm:prSet presAssocID="{70598DFD-0628-4703-A77E-542CB77FDABD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CE7AB-4ECB-4A5C-B3EC-205E83A36BB2}" type="pres">
      <dgm:prSet presAssocID="{70598DFD-0628-4703-A77E-542CB77FDABD}" presName="Childtext1" presStyleLbl="revTx" presStyleIdx="1" presStyleCnt="3" custScaleX="86874" custScaleY="97578" custLinFactY="-42374" custLinFactNeighborX="-35821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C172D-F7FB-4398-A019-FA256106744B}" type="pres">
      <dgm:prSet presAssocID="{70598DFD-0628-4703-A77E-542CB77FDABD}" presName="BalanceSpacing" presStyleCnt="0"/>
      <dgm:spPr/>
    </dgm:pt>
    <dgm:pt modelId="{0E1C21CF-F8C9-488E-A81B-AC542EE470CB}" type="pres">
      <dgm:prSet presAssocID="{70598DFD-0628-4703-A77E-542CB77FDABD}" presName="BalanceSpacing1" presStyleCnt="0"/>
      <dgm:spPr/>
    </dgm:pt>
    <dgm:pt modelId="{0A944AB2-B74B-436E-A6D8-75689C164D5C}" type="pres">
      <dgm:prSet presAssocID="{BC9CCD4F-96FF-48D0-80BB-2B93742ED2AE}" presName="Accent1Text" presStyleLbl="node1" presStyleIdx="3" presStyleCnt="6" custScaleX="104168" custLinFactNeighborY="0"/>
      <dgm:spPr/>
      <dgm:t>
        <a:bodyPr/>
        <a:lstStyle/>
        <a:p>
          <a:endParaRPr lang="en-US"/>
        </a:p>
      </dgm:t>
    </dgm:pt>
    <dgm:pt modelId="{75747B5E-52F8-46FB-A753-372F61BC1E5C}" type="pres">
      <dgm:prSet presAssocID="{BC9CCD4F-96FF-48D0-80BB-2B93742ED2AE}" presName="spaceBetweenRectangles" presStyleCnt="0"/>
      <dgm:spPr/>
    </dgm:pt>
    <dgm:pt modelId="{25FB820B-7171-454E-A79F-0801DCAEC9B6}" type="pres">
      <dgm:prSet presAssocID="{39871D65-206F-405F-99BF-9127E127DB3B}" presName="composite" presStyleCnt="0"/>
      <dgm:spPr/>
    </dgm:pt>
    <dgm:pt modelId="{29297031-6B2B-4F0D-8D3F-DDC295107262}" type="pres">
      <dgm:prSet presAssocID="{39871D65-206F-405F-99BF-9127E127DB3B}" presName="Parent1" presStyleLbl="node1" presStyleIdx="4" presStyleCnt="6" custScaleX="101411" custScaleY="77080" custLinFactNeighborX="0" custLinFactNeighborY="-782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36ED0-B024-474C-903E-C72BD0A9BB26}" type="pres">
      <dgm:prSet presAssocID="{39871D65-206F-405F-99BF-9127E127DB3B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A4616-8BD3-4CE6-A276-EB4F2F4A68F3}" type="pres">
      <dgm:prSet presAssocID="{39871D65-206F-405F-99BF-9127E127DB3B}" presName="BalanceSpacing" presStyleCnt="0"/>
      <dgm:spPr/>
    </dgm:pt>
    <dgm:pt modelId="{F17A1E86-26BE-4BE1-B528-B9E0F774EA09}" type="pres">
      <dgm:prSet presAssocID="{39871D65-206F-405F-99BF-9127E127DB3B}" presName="BalanceSpacing1" presStyleCnt="0"/>
      <dgm:spPr/>
    </dgm:pt>
    <dgm:pt modelId="{904752CB-BEDE-4E5B-A014-D94E86E387AF}" type="pres">
      <dgm:prSet presAssocID="{AD3ED0F1-897D-4362-A5F3-2A82573847F4}" presName="Accent1Text" presStyleLbl="node1" presStyleIdx="5" presStyleCnt="6" custScaleX="100859" custScaleY="91265" custLinFactNeighborX="-4311" custLinFactNeighborY="-2907"/>
      <dgm:spPr/>
      <dgm:t>
        <a:bodyPr/>
        <a:lstStyle/>
        <a:p>
          <a:endParaRPr lang="en-US"/>
        </a:p>
      </dgm:t>
    </dgm:pt>
  </dgm:ptLst>
  <dgm:cxnLst>
    <dgm:cxn modelId="{E71809B9-8447-4B60-8E1B-6349E7A1D2DA}" type="presOf" srcId="{60C5636F-9976-42B1-9E27-7C28DAEAEA72}" destId="{AEB952D6-A4A8-468B-B06D-F1988B8E7DE6}" srcOrd="0" destOrd="0" presId="urn:microsoft.com/office/officeart/2008/layout/AlternatingHexagons"/>
    <dgm:cxn modelId="{8D1E253B-77BE-4682-AB15-88098C66BD89}" type="presOf" srcId="{B3844B89-1F17-434D-A571-B7C96E829154}" destId="{130E41B8-CFE3-49E7-BA7C-FCA14F04E129}" srcOrd="0" destOrd="0" presId="urn:microsoft.com/office/officeart/2008/layout/AlternatingHexagons"/>
    <dgm:cxn modelId="{6E00DE5A-6B0D-41EA-A62A-85BF81DD36A0}" srcId="{60C5636F-9976-42B1-9E27-7C28DAEAEA72}" destId="{95C9BA46-C12E-4272-A787-422E1C128160}" srcOrd="0" destOrd="0" parTransId="{08958D54-8D0D-48E2-80EB-8BE52F7140FC}" sibTransId="{B3844B89-1F17-434D-A571-B7C96E829154}"/>
    <dgm:cxn modelId="{FC935C79-816E-4A82-84E6-AEBCF728F16E}" srcId="{60C5636F-9976-42B1-9E27-7C28DAEAEA72}" destId="{39871D65-206F-405F-99BF-9127E127DB3B}" srcOrd="2" destOrd="0" parTransId="{E5C28C93-6EA4-455B-BC7D-8EFC73F00A24}" sibTransId="{AD3ED0F1-897D-4362-A5F3-2A82573847F4}"/>
    <dgm:cxn modelId="{469BDB08-9AD0-474C-8814-964BB360F760}" type="presOf" srcId="{95C9BA46-C12E-4272-A787-422E1C128160}" destId="{EDF74BF2-1CB1-461E-80A7-1B136C4B07BF}" srcOrd="0" destOrd="0" presId="urn:microsoft.com/office/officeart/2008/layout/AlternatingHexagons"/>
    <dgm:cxn modelId="{975ED723-DB0A-4285-A969-4AAD90486D17}" type="presOf" srcId="{70598DFD-0628-4703-A77E-542CB77FDABD}" destId="{CF95C2FF-DFE0-41F5-A612-851A176ECCD1}" srcOrd="0" destOrd="0" presId="urn:microsoft.com/office/officeart/2008/layout/AlternatingHexagons"/>
    <dgm:cxn modelId="{F51E81B7-0839-4DB5-8546-92012977A2D8}" srcId="{60C5636F-9976-42B1-9E27-7C28DAEAEA72}" destId="{70598DFD-0628-4703-A77E-542CB77FDABD}" srcOrd="1" destOrd="0" parTransId="{1C1E1928-508B-4B0B-92FB-7D9D2992FDB1}" sibTransId="{BC9CCD4F-96FF-48D0-80BB-2B93742ED2AE}"/>
    <dgm:cxn modelId="{CE8418F3-7CDB-4B9A-B6A0-B25FD6B61EA0}" type="presOf" srcId="{BC9CCD4F-96FF-48D0-80BB-2B93742ED2AE}" destId="{0A944AB2-B74B-436E-A6D8-75689C164D5C}" srcOrd="0" destOrd="0" presId="urn:microsoft.com/office/officeart/2008/layout/AlternatingHexagons"/>
    <dgm:cxn modelId="{A8D55F65-8676-41E7-AC5D-316FFB175089}" type="presOf" srcId="{39871D65-206F-405F-99BF-9127E127DB3B}" destId="{29297031-6B2B-4F0D-8D3F-DDC295107262}" srcOrd="0" destOrd="0" presId="urn:microsoft.com/office/officeart/2008/layout/AlternatingHexagons"/>
    <dgm:cxn modelId="{FC4E3BD2-6A33-4059-B3CC-CB10E44685DD}" type="presOf" srcId="{AD3ED0F1-897D-4362-A5F3-2A82573847F4}" destId="{904752CB-BEDE-4E5B-A014-D94E86E387AF}" srcOrd="0" destOrd="0" presId="urn:microsoft.com/office/officeart/2008/layout/AlternatingHexagons"/>
    <dgm:cxn modelId="{A0105D41-75CD-42B9-9D02-0C66C99E8D63}" srcId="{70598DFD-0628-4703-A77E-542CB77FDABD}" destId="{6C83DF6D-500F-424F-B6FF-CFEAA95188E0}" srcOrd="0" destOrd="0" parTransId="{C30DE96E-CF31-4935-9430-65BA0FD7610F}" sibTransId="{851018A4-2260-465A-B67A-48DA2E6B7319}"/>
    <dgm:cxn modelId="{71056F1E-1D5B-45E2-B05D-602FF8EA8ED1}" type="presOf" srcId="{6C83DF6D-500F-424F-B6FF-CFEAA95188E0}" destId="{F49CE7AB-4ECB-4A5C-B3EC-205E83A36BB2}" srcOrd="0" destOrd="0" presId="urn:microsoft.com/office/officeart/2008/layout/AlternatingHexagons"/>
    <dgm:cxn modelId="{F4D4E50F-987F-4688-BB9C-796678ED57DA}" type="presParOf" srcId="{AEB952D6-A4A8-468B-B06D-F1988B8E7DE6}" destId="{12C1D5ED-7D05-47DA-A4F2-66313A3A3E35}" srcOrd="0" destOrd="0" presId="urn:microsoft.com/office/officeart/2008/layout/AlternatingHexagons"/>
    <dgm:cxn modelId="{3EFEF4B5-2508-44CF-873C-D03B6792ED1F}" type="presParOf" srcId="{12C1D5ED-7D05-47DA-A4F2-66313A3A3E35}" destId="{EDF74BF2-1CB1-461E-80A7-1B136C4B07BF}" srcOrd="0" destOrd="0" presId="urn:microsoft.com/office/officeart/2008/layout/AlternatingHexagons"/>
    <dgm:cxn modelId="{086A088C-BECE-41CF-94FD-110776077FB7}" type="presParOf" srcId="{12C1D5ED-7D05-47DA-A4F2-66313A3A3E35}" destId="{6F8F5D40-D2A9-4921-BAD7-A84459A89AE9}" srcOrd="1" destOrd="0" presId="urn:microsoft.com/office/officeart/2008/layout/AlternatingHexagons"/>
    <dgm:cxn modelId="{63E6E2F5-E76F-4ADF-827D-AACA28089680}" type="presParOf" srcId="{12C1D5ED-7D05-47DA-A4F2-66313A3A3E35}" destId="{5E43F778-FED6-4CF3-BAA0-18F97113AAE2}" srcOrd="2" destOrd="0" presId="urn:microsoft.com/office/officeart/2008/layout/AlternatingHexagons"/>
    <dgm:cxn modelId="{8F1BD9FC-08FE-4484-8AAA-9C6BFD4ED965}" type="presParOf" srcId="{12C1D5ED-7D05-47DA-A4F2-66313A3A3E35}" destId="{C6FD2C34-B201-4688-83EE-B55FB73096F9}" srcOrd="3" destOrd="0" presId="urn:microsoft.com/office/officeart/2008/layout/AlternatingHexagons"/>
    <dgm:cxn modelId="{F3FE4CF4-218D-4121-AD24-67C6DDA65C5F}" type="presParOf" srcId="{12C1D5ED-7D05-47DA-A4F2-66313A3A3E35}" destId="{130E41B8-CFE3-49E7-BA7C-FCA14F04E129}" srcOrd="4" destOrd="0" presId="urn:microsoft.com/office/officeart/2008/layout/AlternatingHexagons"/>
    <dgm:cxn modelId="{6635FA79-57A8-4B49-BB9E-43A9D9B474D2}" type="presParOf" srcId="{AEB952D6-A4A8-468B-B06D-F1988B8E7DE6}" destId="{EBFE53C1-1CBE-4CDA-BB28-668207BFEA9A}" srcOrd="1" destOrd="0" presId="urn:microsoft.com/office/officeart/2008/layout/AlternatingHexagons"/>
    <dgm:cxn modelId="{A1E46262-20EF-46A8-A9FD-0A9E62CD8EF9}" type="presParOf" srcId="{AEB952D6-A4A8-468B-B06D-F1988B8E7DE6}" destId="{ECC0A658-6C6B-4266-B3FF-3A28D0561E11}" srcOrd="2" destOrd="0" presId="urn:microsoft.com/office/officeart/2008/layout/AlternatingHexagons"/>
    <dgm:cxn modelId="{C001E0DD-BBD1-457E-B25F-4FF627104114}" type="presParOf" srcId="{ECC0A658-6C6B-4266-B3FF-3A28D0561E11}" destId="{CF95C2FF-DFE0-41F5-A612-851A176ECCD1}" srcOrd="0" destOrd="0" presId="urn:microsoft.com/office/officeart/2008/layout/AlternatingHexagons"/>
    <dgm:cxn modelId="{CFFCB531-95D5-46C7-9039-DC40E437EFE9}" type="presParOf" srcId="{ECC0A658-6C6B-4266-B3FF-3A28D0561E11}" destId="{F49CE7AB-4ECB-4A5C-B3EC-205E83A36BB2}" srcOrd="1" destOrd="0" presId="urn:microsoft.com/office/officeart/2008/layout/AlternatingHexagons"/>
    <dgm:cxn modelId="{FFCB9111-ECB6-4677-BF19-E12577DC5320}" type="presParOf" srcId="{ECC0A658-6C6B-4266-B3FF-3A28D0561E11}" destId="{A9AC172D-F7FB-4398-A019-FA256106744B}" srcOrd="2" destOrd="0" presId="urn:microsoft.com/office/officeart/2008/layout/AlternatingHexagons"/>
    <dgm:cxn modelId="{A117DC0D-194C-418A-9388-3A12554CAC6E}" type="presParOf" srcId="{ECC0A658-6C6B-4266-B3FF-3A28D0561E11}" destId="{0E1C21CF-F8C9-488E-A81B-AC542EE470CB}" srcOrd="3" destOrd="0" presId="urn:microsoft.com/office/officeart/2008/layout/AlternatingHexagons"/>
    <dgm:cxn modelId="{611C919E-56BD-4474-8119-B4E21844B3C7}" type="presParOf" srcId="{ECC0A658-6C6B-4266-B3FF-3A28D0561E11}" destId="{0A944AB2-B74B-436E-A6D8-75689C164D5C}" srcOrd="4" destOrd="0" presId="urn:microsoft.com/office/officeart/2008/layout/AlternatingHexagons"/>
    <dgm:cxn modelId="{4DD54255-EDEF-47F7-9BF4-4CAAE6ACD88C}" type="presParOf" srcId="{AEB952D6-A4A8-468B-B06D-F1988B8E7DE6}" destId="{75747B5E-52F8-46FB-A753-372F61BC1E5C}" srcOrd="3" destOrd="0" presId="urn:microsoft.com/office/officeart/2008/layout/AlternatingHexagons"/>
    <dgm:cxn modelId="{E6BB0B71-66D7-475F-BAC5-D46FF9FBCEBE}" type="presParOf" srcId="{AEB952D6-A4A8-468B-B06D-F1988B8E7DE6}" destId="{25FB820B-7171-454E-A79F-0801DCAEC9B6}" srcOrd="4" destOrd="0" presId="urn:microsoft.com/office/officeart/2008/layout/AlternatingHexagons"/>
    <dgm:cxn modelId="{E606D424-30B5-4BBA-8FAE-198FE910E51E}" type="presParOf" srcId="{25FB820B-7171-454E-A79F-0801DCAEC9B6}" destId="{29297031-6B2B-4F0D-8D3F-DDC295107262}" srcOrd="0" destOrd="0" presId="urn:microsoft.com/office/officeart/2008/layout/AlternatingHexagons"/>
    <dgm:cxn modelId="{DD48A84F-199F-4462-9130-17685D1A7A54}" type="presParOf" srcId="{25FB820B-7171-454E-A79F-0801DCAEC9B6}" destId="{C8836ED0-B024-474C-903E-C72BD0A9BB26}" srcOrd="1" destOrd="0" presId="urn:microsoft.com/office/officeart/2008/layout/AlternatingHexagons"/>
    <dgm:cxn modelId="{C3EE7996-E32A-4EA4-BAF1-075DC2422378}" type="presParOf" srcId="{25FB820B-7171-454E-A79F-0801DCAEC9B6}" destId="{01FA4616-8BD3-4CE6-A276-EB4F2F4A68F3}" srcOrd="2" destOrd="0" presId="urn:microsoft.com/office/officeart/2008/layout/AlternatingHexagons"/>
    <dgm:cxn modelId="{26BD8B3C-E3D2-462C-99DB-E591736F4687}" type="presParOf" srcId="{25FB820B-7171-454E-A79F-0801DCAEC9B6}" destId="{F17A1E86-26BE-4BE1-B528-B9E0F774EA09}" srcOrd="3" destOrd="0" presId="urn:microsoft.com/office/officeart/2008/layout/AlternatingHexagons"/>
    <dgm:cxn modelId="{262D5D90-FDB9-4829-AE3B-8E9622E2C518}" type="presParOf" srcId="{25FB820B-7171-454E-A79F-0801DCAEC9B6}" destId="{904752CB-BEDE-4E5B-A014-D94E86E387A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74BF2-1CB1-461E-80A7-1B136C4B07BF}">
      <dsp:nvSpPr>
        <dsp:cNvPr id="0" name=""/>
        <dsp:cNvSpPr/>
      </dsp:nvSpPr>
      <dsp:spPr>
        <a:xfrm rot="5400000">
          <a:off x="5462015" y="145117"/>
          <a:ext cx="2226118" cy="193672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2. สำงานสภาฯ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5908519" y="347322"/>
        <a:ext cx="1333110" cy="1532312"/>
      </dsp:txXfrm>
    </dsp:sp>
    <dsp:sp modelId="{6F8F5D40-D2A9-4921-BAD7-A84459A89AE9}">
      <dsp:nvSpPr>
        <dsp:cNvPr id="0" name=""/>
        <dsp:cNvSpPr/>
      </dsp:nvSpPr>
      <dsp:spPr>
        <a:xfrm>
          <a:off x="7512709" y="448760"/>
          <a:ext cx="2484347" cy="133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E41B8-CFE3-49E7-BA7C-FCA14F04E129}">
      <dsp:nvSpPr>
        <dsp:cNvPr id="0" name=""/>
        <dsp:cNvSpPr/>
      </dsp:nvSpPr>
      <dsp:spPr>
        <a:xfrm rot="5400000">
          <a:off x="3280859" y="23703"/>
          <a:ext cx="2226118" cy="2185785"/>
        </a:xfrm>
        <a:prstGeom prst="hexagon">
          <a:avLst>
            <a:gd name="adj" fmla="val 25000"/>
            <a:gd name="vf" fmla="val 11547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1. สำนักงานมหาวิทยาลัย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3662022" y="371196"/>
        <a:ext cx="1463791" cy="1490800"/>
      </dsp:txXfrm>
    </dsp:sp>
    <dsp:sp modelId="{CF95C2FF-DFE0-41F5-A612-851A176ECCD1}">
      <dsp:nvSpPr>
        <dsp:cNvPr id="0" name=""/>
        <dsp:cNvSpPr/>
      </dsp:nvSpPr>
      <dsp:spPr>
        <a:xfrm rot="5400000">
          <a:off x="4322682" y="2037763"/>
          <a:ext cx="2226118" cy="193672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ส่วนงานตาม พรบ.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4769186" y="2239968"/>
        <a:ext cx="1333110" cy="1532312"/>
      </dsp:txXfrm>
    </dsp:sp>
    <dsp:sp modelId="{F49CE7AB-4ECB-4A5C-B3EC-205E83A36BB2}">
      <dsp:nvSpPr>
        <dsp:cNvPr id="0" name=""/>
        <dsp:cNvSpPr/>
      </dsp:nvSpPr>
      <dsp:spPr>
        <a:xfrm>
          <a:off x="1279609" y="452816"/>
          <a:ext cx="2088631" cy="1303320"/>
        </a:xfrm>
        <a:prstGeom prst="rect">
          <a:avLst/>
        </a:prstGeom>
        <a:solidFill>
          <a:srgbClr val="9F5FCF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12 กอง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+ 3 ฝ่าย</a:t>
          </a:r>
          <a:endParaRPr lang="en-US" sz="2800" b="1" kern="1200" dirty="0">
            <a:solidFill>
              <a:schemeClr val="bg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1279609" y="452816"/>
        <a:ext cx="2088631" cy="1303320"/>
      </dsp:txXfrm>
    </dsp:sp>
    <dsp:sp modelId="{0A944AB2-B74B-436E-A6D8-75689C164D5C}">
      <dsp:nvSpPr>
        <dsp:cNvPr id="0" name=""/>
        <dsp:cNvSpPr/>
      </dsp:nvSpPr>
      <dsp:spPr>
        <a:xfrm rot="5400000">
          <a:off x="6414343" y="1997402"/>
          <a:ext cx="2226118" cy="201744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3. สำนักบริหารฯ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6839160" y="2246696"/>
        <a:ext cx="1376483" cy="1518858"/>
      </dsp:txXfrm>
    </dsp:sp>
    <dsp:sp modelId="{29297031-6B2B-4F0D-8D3F-DDC295107262}">
      <dsp:nvSpPr>
        <dsp:cNvPr id="0" name=""/>
        <dsp:cNvSpPr/>
      </dsp:nvSpPr>
      <dsp:spPr>
        <a:xfrm rot="5400000">
          <a:off x="5627632" y="3739390"/>
          <a:ext cx="1715891" cy="1964049"/>
        </a:xfrm>
        <a:prstGeom prst="hexagon">
          <a:avLst>
            <a:gd name="adj" fmla="val 25000"/>
            <a:gd name="vf" fmla="val 115470"/>
          </a:avLst>
        </a:prstGeom>
        <a:solidFill>
          <a:srgbClr val="349AA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4. สำนักวิจัยฯ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5830895" y="4149451"/>
        <a:ext cx="1309366" cy="1143927"/>
      </dsp:txXfrm>
    </dsp:sp>
    <dsp:sp modelId="{C8836ED0-B024-474C-903E-C72BD0A9BB26}">
      <dsp:nvSpPr>
        <dsp:cNvPr id="0" name=""/>
        <dsp:cNvSpPr/>
      </dsp:nvSpPr>
      <dsp:spPr>
        <a:xfrm>
          <a:off x="7512709" y="4227818"/>
          <a:ext cx="2484347" cy="133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752CB-BEDE-4E5B-A014-D94E86E387AF}">
      <dsp:nvSpPr>
        <dsp:cNvPr id="0" name=""/>
        <dsp:cNvSpPr/>
      </dsp:nvSpPr>
      <dsp:spPr>
        <a:xfrm rot="5400000">
          <a:off x="3294592" y="3854261"/>
          <a:ext cx="2031666" cy="1953359"/>
        </a:xfrm>
        <a:prstGeom prst="hexagon">
          <a:avLst>
            <a:gd name="adj" fmla="val 25000"/>
            <a:gd name="vf" fmla="val 115470"/>
          </a:avLst>
        </a:prstGeom>
        <a:solidFill>
          <a:srgbClr val="147A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5.สำนัก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หอสมุด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3653031" y="4147193"/>
        <a:ext cx="1314787" cy="1367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0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3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8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0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6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8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2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8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3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4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9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DA8C9-1250-4D26-8795-AD094F21072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36FD-6818-46FA-B257-6E258AA7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0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992"/>
            <a:ext cx="12192000" cy="68340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48832" y="2281954"/>
            <a:ext cx="8650386" cy="3859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การประชุมชี้แจงผู้บริหารที่จะทำหน้าที่เป็นกรรมการ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ประเมินคุณภาพภายในส่วนงานสนับสนุน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ประจำปีงบประมาณ พ.ศ. 2563</a:t>
            </a:r>
          </a:p>
          <a:p>
            <a:pPr algn="ctr"/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25 สิงหาคม 2563</a:t>
            </a:r>
          </a:p>
          <a:p>
            <a:pPr algn="ctr"/>
            <a:endParaRPr lang="en-US" sz="3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924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6463"/>
            <a:ext cx="12191999" cy="6904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660" y="145810"/>
            <a:ext cx="7686675" cy="796925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ข้อแนะนำและข้อสังเกตในการให้คะแนน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588557"/>
              </p:ext>
            </p:extLst>
          </p:nvPr>
        </p:nvGraphicFramePr>
        <p:xfrm>
          <a:off x="304796" y="1135008"/>
          <a:ext cx="1158240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79">
                  <a:extLst>
                    <a:ext uri="{9D8B030D-6E8A-4147-A177-3AD203B41FA5}">
                      <a16:colId xmlns:a16="http://schemas.microsoft.com/office/drawing/2014/main" val="1111264330"/>
                    </a:ext>
                  </a:extLst>
                </a:gridCol>
                <a:gridCol w="2473275">
                  <a:extLst>
                    <a:ext uri="{9D8B030D-6E8A-4147-A177-3AD203B41FA5}">
                      <a16:colId xmlns:a16="http://schemas.microsoft.com/office/drawing/2014/main" val="1826885282"/>
                    </a:ext>
                  </a:extLst>
                </a:gridCol>
                <a:gridCol w="3622725">
                  <a:extLst>
                    <a:ext uri="{9D8B030D-6E8A-4147-A177-3AD203B41FA5}">
                      <a16:colId xmlns:a16="http://schemas.microsoft.com/office/drawing/2014/main" val="4187931413"/>
                    </a:ext>
                  </a:extLst>
                </a:gridCol>
                <a:gridCol w="2867023">
                  <a:extLst>
                    <a:ext uri="{9D8B030D-6E8A-4147-A177-3AD203B41FA5}">
                      <a16:colId xmlns:a16="http://schemas.microsoft.com/office/drawing/2014/main" val="86864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ตัวบ่งชี้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วิธีการประเมิน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คะแนน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สิ่งที่ควรสังเกต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113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3.ผลลัพธ์ตาม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</a:p>
                    <a:p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3.1 สนม.</a:t>
                      </a: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    3.1.1 ระดับงาน</a:t>
                      </a:r>
                    </a:p>
                    <a:p>
                      <a:endParaRPr lang="th-TH" sz="2800" b="1" baseline="0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endParaRPr lang="th-TH" sz="2800" b="1" baseline="0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    3.1.2 ระดับกอง</a:t>
                      </a:r>
                    </a:p>
                    <a:p>
                      <a:endParaRPr lang="th-TH" sz="2800" b="1" baseline="0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    3.1.3 ระดับ สนม.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-เทียบผลกับเป้าหมายในแต่ละ </a:t>
                      </a:r>
                      <a:r>
                        <a:rPr lang="en-US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-หาค่าเฉลี่ยจากทุกงานในกอง</a:t>
                      </a: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 หาค่าเฉลี่ยจากทุกกองใน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สนม.</a:t>
                      </a:r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endParaRPr lang="en-US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-ราย </a:t>
                      </a:r>
                      <a:r>
                        <a:rPr lang="en-US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เต็ม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5</a:t>
                      </a:r>
                      <a:endParaRPr lang="en-US" sz="2800" b="1" baseline="0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-ระดับงาน – ค่าเฉลี่ยจากทุก 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 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ของงาน    เต็ม 5 คะแนน</a:t>
                      </a: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เต็ม 5 คะแนน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กระบวนการผลักดัน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51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3.2 4 สำนัก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เทียบผลกับเป้าหมายในแต่ละ </a:t>
                      </a:r>
                      <a:r>
                        <a:rPr lang="en-US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-ราย 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เต็ม 5</a:t>
                      </a:r>
                    </a:p>
                    <a:p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-ระดับสำนัก – ค่าเฉลี่ยจากทุก </a:t>
                      </a:r>
                      <a:r>
                        <a:rPr lang="en-US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 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ของสำนัก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กระบวนการผลักดัน </a:t>
                      </a:r>
                      <a:r>
                        <a:rPr lang="en-US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551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7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6463"/>
            <a:ext cx="12191999" cy="6904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660" y="145810"/>
            <a:ext cx="7686675" cy="796925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ข้อแนะนำและข้อสังเกตในการให้คะแนน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517728"/>
              </p:ext>
            </p:extLst>
          </p:nvPr>
        </p:nvGraphicFramePr>
        <p:xfrm>
          <a:off x="304796" y="1135008"/>
          <a:ext cx="11582402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79">
                  <a:extLst>
                    <a:ext uri="{9D8B030D-6E8A-4147-A177-3AD203B41FA5}">
                      <a16:colId xmlns:a16="http://schemas.microsoft.com/office/drawing/2014/main" val="1111264330"/>
                    </a:ext>
                  </a:extLst>
                </a:gridCol>
                <a:gridCol w="3257550">
                  <a:extLst>
                    <a:ext uri="{9D8B030D-6E8A-4147-A177-3AD203B41FA5}">
                      <a16:colId xmlns:a16="http://schemas.microsoft.com/office/drawing/2014/main" val="1826885282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4187931413"/>
                    </a:ext>
                  </a:extLst>
                </a:gridCol>
                <a:gridCol w="4276723">
                  <a:extLst>
                    <a:ext uri="{9D8B030D-6E8A-4147-A177-3AD203B41FA5}">
                      <a16:colId xmlns:a16="http://schemas.microsoft.com/office/drawing/2014/main" val="86864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ตัวบ่งชี้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วิธีการประเมิน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คะแนน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สิ่งที่ควรสังเกต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113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4.ร้อยละความสำเร็จของแผนปฏิบัติราชการประจำปี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2563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ดูจากความสำเร็จตามตัวชี้วัดที่แผนกำหนดไว้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(ตัวชี้วัดความสำเร็จของแผนของสำนักวัดได้จากสิ่งใด)</a:t>
                      </a:r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 คะแนน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-การนำแผนฯ ผ่านการพิจารณาของคณะกรรมการประจำสำนักก่อนเริ่มปีงบประมาณ</a:t>
                      </a:r>
                    </a:p>
                    <a:p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-การนำผลสัมฤทธิ์ของแผนฯ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ผ่านการพิจารณาของคณะกรรมการประจำสำนักหลังสิ้นสุดปีงบประมาณแล้ว</a:t>
                      </a:r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51068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การให้คะแนนรวมของสำนัก  - นำคะแนนที่ได้ทั้ง</a:t>
                      </a:r>
                      <a:r>
                        <a:rPr lang="th-TH" sz="2800" b="1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4 ตัวบ่งชี้ หาค่าเฉลี่ย</a:t>
                      </a:r>
                      <a:endParaRPr lang="th-TH" sz="2800" b="1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2800" b="1" baseline="0" dirty="0" smtClean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b="1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551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96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6463"/>
            <a:ext cx="12191999" cy="6904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217" y="184275"/>
            <a:ext cx="7686675" cy="86529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หัวข้อที่ปรากฎใน </a:t>
            </a:r>
            <a:r>
              <a:rPr lang="en-US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SAR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0032" y="979336"/>
            <a:ext cx="543074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ส่วนที่ 1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โครงร่างองค์กร</a:t>
            </a:r>
            <a:endParaRPr lang="en-US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P1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ลักษณะองค์กร (คุณลักษณะที่สำคัญขององค์กร)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ก. สภาพแวดล้อมขององค์กร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(1) บริการ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(2) วิสัยทัศน์ พันธกิจ และจุดประสงค์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(3) ลักษณะโดยรวมของบุคลากร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(4) สินทรัพย์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(5) กฎระเบียบ ข้อบังคับ</a:t>
            </a:r>
          </a:p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ข. ความสัมพันธ์ระดับองค์กร</a:t>
            </a:r>
          </a:p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 (1) โครงสร้างองค์กร</a:t>
            </a:r>
          </a:p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 (2) ผู้รับบริการ และผู้มีส่วนได้ส่วนเสีย</a:t>
            </a:r>
          </a:p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    (3) ผู้ส่งมอบ และคู่ความร่วมมือ</a:t>
            </a:r>
            <a:endParaRPr lang="en-US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0774" y="1382873"/>
            <a:ext cx="57421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P2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สภาวะขององค์กร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สภาวการณ์เชิงกลยุทธ์ของส่วนงาน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ก. บริบทเชิงกลยุทธ์</a:t>
            </a:r>
          </a:p>
          <a:p>
            <a:pPr marL="628650" indent="-628650"/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ความท้าทายและความได้เปรียบเชิงกลยุทธที่สำคัญของการให้บริการ/การปฏิบัติการ ความรับผิดชอบต่อสถาบันและบุคลากร</a:t>
            </a:r>
          </a:p>
          <a:p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ข. ระบบการปรับปรุงผลการดำเนินงาน</a:t>
            </a:r>
          </a:p>
          <a:p>
            <a:pPr marL="628650"/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ส่วนประกอบสำคัญของระบบการปรับปรุงผลการดำเนินการของส่วนงาน รวมถึงกระบนการประเมินและการปรับปรุงโครงการและกระบวนการที่สำคัญ</a:t>
            </a:r>
            <a:endParaRPr lang="en-US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702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6463"/>
            <a:ext cx="12191999" cy="6904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217" y="184275"/>
            <a:ext cx="7686675" cy="86529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หัวข้อที่ปรากฎใน </a:t>
            </a:r>
            <a:r>
              <a:rPr lang="en-US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SAR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8413" y="1486893"/>
            <a:ext cx="76670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ส่วนที่ 2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ตัวบ่งชี้ในการประเมินส่วนงาน</a:t>
            </a:r>
            <a:endParaRPr lang="en-US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1654175" indent="-1654175"/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ตัวบ่งชี้ที่ 1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ผลประเมินความพึงพอใจของการให้บริการ</a:t>
            </a:r>
          </a:p>
          <a:p>
            <a:pPr marL="1654175" indent="-1257300"/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ตัวบ่งชี้ที่ 2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การใช้เทคโนโลยีสานสนเทศในการปฏิบัติงาน</a:t>
            </a:r>
          </a:p>
          <a:p>
            <a:pPr marL="1654175" indent="-1257300"/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ตัวบ่งชี้ที่ 3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ผลลัพธ์ของเป้าหมาย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(OKRs)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ที่ส่วนงาน/หน่วยงานกำหนด</a:t>
            </a:r>
          </a:p>
          <a:p>
            <a:pPr marL="1654175" indent="-1257300"/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ตัวบ่งชี้ที่ 4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: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ความสำเร็จตามตัวชี้วัดของแผนปฏิบัติการประจำปี</a:t>
            </a:r>
            <a:endParaRPr lang="en-US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3744" y="4444780"/>
            <a:ext cx="5786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ใน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SAR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ทุกตัวบ่งชี้ /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OKRs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ต้องแสดงข้อมูลการขับเคลื่อนตัวบ่งชี้ /</a:t>
            </a:r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OKRs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นั้น</a:t>
            </a:r>
            <a:endParaRPr lang="en-US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9168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ntry #38 by waelemam200 for Gaming web Background | Freelanc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-198783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96425" y="1693628"/>
            <a:ext cx="69255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cs typeface="+mj-cs"/>
              </a:rPr>
              <a:t>CASE STUDY</a:t>
            </a:r>
            <a:endParaRPr lang="th-TH" sz="3200" b="1" dirty="0" smtClean="0">
              <a:solidFill>
                <a:schemeClr val="bg1"/>
              </a:solidFill>
              <a:cs typeface="+mj-cs"/>
            </a:endParaRPr>
          </a:p>
          <a:p>
            <a:endParaRPr lang="th-TH" sz="3200" b="1" dirty="0" smtClean="0">
              <a:solidFill>
                <a:schemeClr val="bg1"/>
              </a:solidFill>
              <a:cs typeface="+mj-cs"/>
            </a:endParaRPr>
          </a:p>
          <a:p>
            <a:r>
              <a:rPr lang="th-TH" sz="3200" b="1" dirty="0" smtClean="0">
                <a:solidFill>
                  <a:schemeClr val="bg1"/>
                </a:solidFill>
                <a:cs typeface="+mj-cs"/>
              </a:rPr>
              <a:t>ตัวบ่งชี้ที่ 1 </a:t>
            </a:r>
            <a:r>
              <a:rPr lang="en-US" sz="3200" b="1" dirty="0" smtClean="0">
                <a:solidFill>
                  <a:schemeClr val="bg1"/>
                </a:solidFill>
                <a:cs typeface="+mj-cs"/>
              </a:rPr>
              <a:t>:</a:t>
            </a:r>
            <a:r>
              <a:rPr lang="th-TH" sz="3200" b="1" dirty="0" smtClean="0">
                <a:solidFill>
                  <a:schemeClr val="bg1"/>
                </a:solidFill>
                <a:cs typeface="+mj-cs"/>
              </a:rPr>
              <a:t> ผลประเมินความพึงพอใจของการให้บริการ</a:t>
            </a:r>
            <a:endParaRPr lang="en-US" sz="3200" b="1" dirty="0" smtClean="0">
              <a:solidFill>
                <a:schemeClr val="bg1"/>
              </a:solidFill>
              <a:cs typeface="+mj-cs"/>
            </a:endParaRPr>
          </a:p>
          <a:p>
            <a:r>
              <a:rPr lang="en-US" sz="3200" b="1" dirty="0">
                <a:solidFill>
                  <a:schemeClr val="bg1"/>
                </a:solidFill>
                <a:cs typeface="+mj-cs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cs typeface="+mj-cs"/>
              </a:rPr>
              <a:t>              </a:t>
            </a:r>
            <a:r>
              <a:rPr lang="th-TH" sz="3200" dirty="0" smtClean="0">
                <a:solidFill>
                  <a:schemeClr val="bg1"/>
                </a:solidFill>
                <a:cs typeface="+mj-cs"/>
              </a:rPr>
              <a:t>(กองพัฒนาคุณภาพ)</a:t>
            </a:r>
            <a:r>
              <a:rPr lang="en-US" sz="3200" dirty="0" smtClean="0">
                <a:solidFill>
                  <a:schemeClr val="bg1"/>
                </a:solidFill>
                <a:cs typeface="+mj-cs"/>
              </a:rPr>
              <a:t> </a:t>
            </a:r>
            <a:endParaRPr lang="en-US" sz="3200" dirty="0">
              <a:solidFill>
                <a:schemeClr val="bg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4,285 Blue Background Stock Photos, Pictures &amp; Royalty-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63611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468" y="508883"/>
            <a:ext cx="1129880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กองพัฒนาคุณภาพ มีวัตถุประสงค์เพื่อสนับสนุนภารกิจการบริหารจัดการด้านการประกันคุณภาพ รวมทั้ง</a:t>
            </a:r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การบริหารความเสี่ยงและควบคุมภายในของ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ระดับหลักสูตร ระดับคณะ ระดับสำนัก และระดับสถาบัน ให้เป็นไปอย่างมีประสิทธิภาพสูงสุดและบรรลุเป้าหมาย ดังนั้น กลุ่มผู้รับบริการหลักของกองคือกลุ่มบุคลากรทั้งสายวิชาการและสายสนับสนุนที่ต้องดำเนินงานทั้ง 2 ดังกล่าว </a:t>
            </a:r>
          </a:p>
          <a:p>
            <a:pPr algn="thaiDist"/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 การให้บริการตลอดปีงบประมาณ 2563 เน้นทางด้านการจัดการอบรมให้ความรู้แลกเปลี่ยนประสบการณ์การดำเนินการให้กับหน่วยงาน การส่งข้อมูลการอบรมที่หน่วยงานภายนอกจัดขึ้นให้กับผู้ที่ปฏิบัติหน้าที่ที่เกี่ยวข้อง การให้คำปรึกษาแนะนำแก่ผู้ขอรับบริการเป็นหลัก  โดยช่องทางการให้บริการมีดังนี้ การจัดโครงการ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หนังสือราชการ โทรศัพท์ภายใน โทรศัพท์ส่วนตัว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line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กลุ่ม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line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ส่วนตัว และการเข้ามาขอรับบริการโดยตรง ณ สถานที่ทำงาน</a:t>
            </a:r>
          </a:p>
          <a:p>
            <a:pPr algn="thaiDist"/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 กองได้ให้ความสำคัญต่อการใช้ความคิดเห็นและผลประเมินจากปีที่ผ่านๆมา เพื่อพัฒนาคุณภาพการให้บริการ เช่น 1)การตอบข้อสงสัยทดแทนกันระหว่างงาน -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&gt;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กำหนดนโยบายให้บุคลากรทุกคนสามารถตอบข้อสงสัยพื้นฐานได้แม้ว่าจะเป็นของงานที่ไม่ใช่งานของตนเอง โดยให้ทุกคนต้องเรียนรู้และมีส่วนร่วมในการทำงานร่วมกันเป็นทีม มีการประชุม สอบถาม ระดมความเห็นร่วมกันได้ตลอดซึ่งเป็นข้อได้เปรียบของหน่วยงานที่มีขนาดเล็ก  ส่งผลให้บุคลากรทุกคนสามารถตอบข้อสงสัยที่เป็นพื้นฐานได้ทุกเรื่อง  2)ปัญหาการทำงานที่ได้การ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comment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เป็นรายคน -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&gt;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พูดคุยเป็นการส่วนตัว เพื่อหาวิธีการแก้ไขเป็นรายคน ส่งผลให้บุคลากรมีการปรับตัวที่ดีขึ้น </a:t>
            </a:r>
          </a:p>
        </p:txBody>
      </p:sp>
    </p:spTree>
    <p:extLst>
      <p:ext uri="{BB962C8B-B14F-4D97-AF65-F5344CB8AC3E}">
        <p14:creationId xmlns:p14="http://schemas.microsoft.com/office/powerpoint/2010/main" val="4019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4,285 Blue Background Stock Photos, Pictures &amp; Royalty-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63611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468" y="508883"/>
            <a:ext cx="1129880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กระบวนการประเมินความพึงพอใจผู้รับบริการของกองพัฒนาคุณภาพ ดำเนินการใช้แบบสอบถามอิเล็กทรอนิกส์ ที่ผ่านการพิจารณาเห็นชอบจากคณะกรรมการประจำสำนักงานมหาวิทยาลัย โดยมีกลุ่มเป้าหมายที่ทำการเก็บแบบสอบถามจากกลุ่มผู้มีส่วนได้ส่วนเสียของงานนั้นๆ และมีผู้ตอบแบบสอบถาม ดังนี้</a:t>
            </a: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48779"/>
              </p:ext>
            </p:extLst>
          </p:nvPr>
        </p:nvGraphicFramePr>
        <p:xfrm>
          <a:off x="485030" y="1896460"/>
          <a:ext cx="110744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0135">
                  <a:extLst>
                    <a:ext uri="{9D8B030D-6E8A-4147-A177-3AD203B41FA5}">
                      <a16:colId xmlns:a16="http://schemas.microsoft.com/office/drawing/2014/main" val="4035079409"/>
                    </a:ext>
                  </a:extLst>
                </a:gridCol>
                <a:gridCol w="1967065">
                  <a:extLst>
                    <a:ext uri="{9D8B030D-6E8A-4147-A177-3AD203B41FA5}">
                      <a16:colId xmlns:a16="http://schemas.microsoft.com/office/drawing/2014/main" val="1109729640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3627038656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622228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th-TH" sz="2400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  <a:p>
                      <a:pPr algn="ctr"/>
                      <a:r>
                        <a:rPr lang="th-TH" sz="240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ชื่องาน</a:t>
                      </a:r>
                      <a:endParaRPr lang="en-US" sz="2400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400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  <a:p>
                      <a:pPr algn="ctr"/>
                      <a:r>
                        <a:rPr lang="th-TH" sz="240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กลุ่มเป้าหมาย </a:t>
                      </a:r>
                      <a:r>
                        <a:rPr lang="en-US" sz="240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(N)</a:t>
                      </a:r>
                      <a:endParaRPr lang="en-US" sz="2400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กลุ่มตัวอย่างที่ตอบแบบสอบถาม</a:t>
                      </a:r>
                      <a:r>
                        <a:rPr lang="th-TH" sz="2400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</a:t>
                      </a:r>
                      <a:r>
                        <a:rPr lang="en-US" sz="2400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(n)</a:t>
                      </a:r>
                      <a:endParaRPr lang="en-US" sz="2400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400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  <a:p>
                      <a:pPr algn="ctr"/>
                      <a:r>
                        <a:rPr lang="th-TH" sz="240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ร้อยละของ</a:t>
                      </a:r>
                      <a:r>
                        <a:rPr lang="th-TH" sz="2400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</a:t>
                      </a:r>
                      <a:r>
                        <a:rPr lang="en-US" sz="2400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n : N</a:t>
                      </a:r>
                      <a:endParaRPr lang="en-US" sz="2400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49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งานประกันคุณภาพการศึกษา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42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22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52.38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151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งานติดตาม ตรวจสอบและประเมินผล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20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14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70.00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48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งานมาตรฐานควบคุมภายใน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20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13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65.00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6893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งานอำนวยการ (เก็บข้อมูลเฉพาะบุคลากรในกองพัฒนาคุณภาพ)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5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5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100.00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28918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รวม 5 งาน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87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54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62.07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816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0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4,285 Blue Background Stock Photos, Pictures &amp; Royalty-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0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383" y="445272"/>
            <a:ext cx="1129880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ผลการประเมินความพึงพอใจในการรับบริการในปีงบประมาณ 2563 เก็บข้อมูลในเดือนมิถุนายน –กันยายน 2563 มีผลดังนี้</a:t>
            </a: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thaiDist"/>
            <a:endParaRPr lang="th-TH" sz="2800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496758"/>
              </p:ext>
            </p:extLst>
          </p:nvPr>
        </p:nvGraphicFramePr>
        <p:xfrm>
          <a:off x="513300" y="1465770"/>
          <a:ext cx="11087652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2150">
                  <a:extLst>
                    <a:ext uri="{9D8B030D-6E8A-4147-A177-3AD203B41FA5}">
                      <a16:colId xmlns:a16="http://schemas.microsoft.com/office/drawing/2014/main" val="3894201861"/>
                    </a:ext>
                  </a:extLst>
                </a:gridCol>
                <a:gridCol w="2170707">
                  <a:extLst>
                    <a:ext uri="{9D8B030D-6E8A-4147-A177-3AD203B41FA5}">
                      <a16:colId xmlns:a16="http://schemas.microsoft.com/office/drawing/2014/main" val="3090403863"/>
                    </a:ext>
                  </a:extLst>
                </a:gridCol>
                <a:gridCol w="1669773">
                  <a:extLst>
                    <a:ext uri="{9D8B030D-6E8A-4147-A177-3AD203B41FA5}">
                      <a16:colId xmlns:a16="http://schemas.microsoft.com/office/drawing/2014/main" val="2181112547"/>
                    </a:ext>
                  </a:extLst>
                </a:gridCol>
                <a:gridCol w="1598213">
                  <a:extLst>
                    <a:ext uri="{9D8B030D-6E8A-4147-A177-3AD203B41FA5}">
                      <a16:colId xmlns:a16="http://schemas.microsoft.com/office/drawing/2014/main" val="4028675627"/>
                    </a:ext>
                  </a:extLst>
                </a:gridCol>
                <a:gridCol w="1614114">
                  <a:extLst>
                    <a:ext uri="{9D8B030D-6E8A-4147-A177-3AD203B41FA5}">
                      <a16:colId xmlns:a16="http://schemas.microsoft.com/office/drawing/2014/main" val="3511072504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2097198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h-TH" sz="2400" dirty="0" smtClean="0"/>
                    </a:p>
                    <a:p>
                      <a:pPr algn="ctr"/>
                      <a:r>
                        <a:rPr lang="th-TH" sz="2400" dirty="0" smtClean="0"/>
                        <a:t>งาน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ด้านกระบวนการ/ขั้นตอนการให้บริการ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ด้านเจ้าหน้าที่ผู้ให้บริการ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ด้านสิ่งอำนวยความสะดวก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ด้านคุณภาพการให้บริการ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ค่าเฉลี่ยรวม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5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งานประกันคุณภาพการศึกษา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4.55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4.68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4.36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4.52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4.53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88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งานติดตาม ตรวจสอบและประเมินผล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4.57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4.48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4.34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4.43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4.46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877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งานมาตรฐานควบคุมภายใน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3.42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3.50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3.71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3.44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3.52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896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งานอำนวยการ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4.25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4.10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4.09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35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/>
                        <a:t>ค่าเฉลี่ยรวม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4.13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4.25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4.13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4.10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4.15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976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84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4,285 Blue Background Stock Photos, Pictures &amp; Royalty-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63611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468" y="508883"/>
            <a:ext cx="114021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จากผลการประเมินข้างต้นพบว่า ด้านเจ้าหน้าที่ผู้ให้บริการในงานประกันคุณภาพการศึกษาเป็นจุดแข็งของหน่วยงาน (ค่าเฉลี่ยน 4.68)  ส่งผลให้คุณภาพของกระบวนการให้บริการและผลผลิตของงานดีตามด้วย แต่งานมาตรฐานควบคุมภายในเป็นงานที่ผู้รับบริการมีความพึงพอใจน้อยที่สุด (ค่าเฉลี่ย 3.52) ต้องรีบทำการวิเคราะห์เพื่อดำเนินการแก้ไข โดยเฉพาะอย่างยิ่งในด้านขั้นตอนของการให้บริการ (ค่าเฉลี่ย 3.42) คุณภาพการให้บริการ (ค่าเฉลี่ย 3.44) และ  เจ้าหน้าที่ผู้ให้บริการ (ค่าเฉลี่ย 3.50) โดยดูจากข้อคำถามย่อยและข้อเสนอแนะปลายเปิด พบว่า สิ่งที่ต้องดำเนินการแก้ไขอย่างเร่งด่วนคือ  กระบวนการให้บริการที่เข้าใจง่ายไม่ซับซ้อน (ค่าเฉลี่ย 3.23) ซึ่งต้องมีการปรับกระบวนการทำงานให้ผู้รับบริการสามารถทำงานได้ง่ายขึ้น ทั้งนี้ งานมาตรฐานควบคุมภายในได้มีการเปลี่ยนผู้รับผิดชอบคนใหม่แล้ว (ย้ายหน่วยงานไปดำรงตำแหน่งที่สูงขึ้น) ตั้งแต่ 1 สิงหาคม 2563 กองพัฒนาคุณภาพได้มีการประชุมร่วมกันเพื่อให้คำแนะนำ/ช่วยเหลือการทำงานโดยให้ปรับ/เปลี่ยนกระบวนการที่ง่ายและสะดวกขึ้นแต่คงความถูกต้อง ซึ่งกระบวนการใหม่จะเริ่มใช้ในปีงบประมาณ 2564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5030" y="5004769"/>
            <a:ext cx="10750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ผลการประเมินตนเอง  4.15  </a:t>
            </a:r>
          </a:p>
        </p:txBody>
      </p:sp>
    </p:spTree>
    <p:extLst>
      <p:ext uri="{BB962C8B-B14F-4D97-AF65-F5344CB8AC3E}">
        <p14:creationId xmlns:p14="http://schemas.microsoft.com/office/powerpoint/2010/main" val="229662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4,285 Blue Background Stock Photos, Pictures &amp; Royalty-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9" y="63611"/>
            <a:ext cx="12246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8883" y="654727"/>
            <a:ext cx="111814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        ให้ร่วมกันถกข้อมูล </a:t>
            </a:r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CASE STUDY </a:t>
            </a:r>
            <a:r>
              <a:rPr lang="th-TH" sz="2800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เพื่อหาข้อสรุปร่วมกัน</a:t>
            </a:r>
            <a:endParaRPr lang="en-US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ctr"/>
            <a:endParaRPr lang="en-US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algn="ctr"/>
            <a:r>
              <a:rPr lang="th-TH" sz="2800" b="1" dirty="0">
                <a:solidFill>
                  <a:schemeClr val="bg1"/>
                </a:solidFill>
              </a:rPr>
              <a:t>ตัวบ่งชี้ที่ 1 </a:t>
            </a:r>
            <a:r>
              <a:rPr lang="en-US" sz="2800" b="1" dirty="0">
                <a:solidFill>
                  <a:schemeClr val="bg1"/>
                </a:solidFill>
              </a:rPr>
              <a:t>:</a:t>
            </a:r>
            <a:r>
              <a:rPr lang="th-TH" sz="2800" b="1" dirty="0">
                <a:solidFill>
                  <a:schemeClr val="bg1"/>
                </a:solidFill>
              </a:rPr>
              <a:t> ผลประเมินความพึงพอใจของการให้บริการ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               </a:t>
            </a:r>
            <a:r>
              <a:rPr lang="th-TH" sz="2800" dirty="0">
                <a:solidFill>
                  <a:schemeClr val="bg1"/>
                </a:solidFill>
              </a:rPr>
              <a:t>(กองพัฒนาคุณภาพ)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th-TH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5022" y="2657724"/>
            <a:ext cx="107501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Strengths : ………………………………………………………………………………………………………..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Areas for Improvement : ………………………………………………………………………………………..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Score : ………………………</a:t>
            </a:r>
            <a:endParaRPr lang="th-TH" sz="2800" b="1" dirty="0" smtClean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701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4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5448" y="2953819"/>
            <a:ext cx="6970277" cy="7930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ส่วนงานที่จะรับการประเมินคุณภาพภายใน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ประจำปีงบประมาณ 2563</a:t>
            </a:r>
            <a:endParaRPr lang="en-US" sz="3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60335333"/>
              </p:ext>
            </p:extLst>
          </p:nvPr>
        </p:nvGraphicFramePr>
        <p:xfrm>
          <a:off x="2762250" y="459492"/>
          <a:ext cx="11980090" cy="591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37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oom Virtual Background - How to Customise You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7012" y="1685676"/>
            <a:ext cx="4468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CASE STUDY</a:t>
            </a:r>
          </a:p>
          <a:p>
            <a:pPr algn="ctr"/>
            <a:r>
              <a:rPr lang="th-TH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การหาค่าคะแนน 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(</a:t>
            </a: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Overall Score)</a:t>
            </a:r>
            <a:endParaRPr lang="en-US" sz="36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490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74797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797" y="-43732"/>
            <a:ext cx="6117203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445917"/>
              </p:ext>
            </p:extLst>
          </p:nvPr>
        </p:nvGraphicFramePr>
        <p:xfrm>
          <a:off x="381661" y="322985"/>
          <a:ext cx="8961121" cy="481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92565">
                  <a:extLst>
                    <a:ext uri="{9D8B030D-6E8A-4147-A177-3AD203B41FA5}">
                      <a16:colId xmlns:a16="http://schemas.microsoft.com/office/drawing/2014/main" val="2968321879"/>
                    </a:ext>
                  </a:extLst>
                </a:gridCol>
                <a:gridCol w="1868556">
                  <a:extLst>
                    <a:ext uri="{9D8B030D-6E8A-4147-A177-3AD203B41FA5}">
                      <a16:colId xmlns:a16="http://schemas.microsoft.com/office/drawing/2014/main" val="127615067"/>
                    </a:ext>
                  </a:extLst>
                </a:gridCol>
              </a:tblGrid>
              <a:tr h="534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ตัวบ่งชี้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SCORE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241397"/>
                  </a:ext>
                </a:extLst>
              </a:tr>
              <a:tr h="534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1. </a:t>
                      </a:r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ผลประเมินความพึงพอใจของการให้บริการ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4.15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792821"/>
                  </a:ext>
                </a:extLst>
              </a:tr>
              <a:tr h="1390584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2. ผลของการใช้เทคโนโลยีสารสนเทศในการปฏิบัติงาน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2.1 ร้อยละของระบบสารสนเทศที่ส่วนงานมีการใช้งาน  (ร้อยละ 80</a:t>
                      </a:r>
                      <a:r>
                        <a:rPr lang="en-US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)</a:t>
                      </a:r>
                    </a:p>
                    <a:p>
                      <a:r>
                        <a:rPr lang="en-US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2.2 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ระบบสารสนเทศเฉพาะ ที่ส่วนงานดำเนินการเพื่อสนับสนุนพันธกิจ (1 ระบบ)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4.20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  <a:p>
                      <a:pPr algn="l"/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3.20</a:t>
                      </a:r>
                      <a:endParaRPr lang="th-TH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  <a:p>
                      <a:pPr algn="l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1.00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368151"/>
                  </a:ext>
                </a:extLst>
              </a:tr>
              <a:tr h="534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3. ผลลัพธ์ของวัตถุประสงค์และเป้าหมาย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(OKRs)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ของส่วนงาน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ค่าเฉลี่ย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3. 1 – 3.4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156707"/>
                  </a:ext>
                </a:extLst>
              </a:tr>
              <a:tr h="1818455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3.1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งานอำนวยการ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1) ร้อยละของงานแล้วเสร็จตามกำหนด (ร้อยละ 95)                                    4.75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2) ร้อยละของความถูกต้องของงาน (ร้อยละ 90)                                          4.50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3) ค่าเฉลี่ยความพึงพอใจต่อการให้บริการ (ค่าเฉลี่ย 4.09)                            4.09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4.45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72722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01811" y="564542"/>
            <a:ext cx="2266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ผลการประเมินจากผู้มีส่วนได้ส่วนเสีย</a:t>
            </a:r>
            <a:endParaRPr lang="en-US" sz="2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01811" y="1395539"/>
            <a:ext cx="2266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ค่าเฉลี่ย 2.1 – 2.2</a:t>
            </a:r>
            <a:endParaRPr lang="en-US" sz="2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04924" y="3321079"/>
            <a:ext cx="2266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ค่าเฉลี่ย 1) – 3)</a:t>
            </a:r>
            <a:endParaRPr lang="en-US" sz="2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1811" y="2815682"/>
            <a:ext cx="2266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(3.1 + 3.2 + 3.3 + 3.4) / 4</a:t>
            </a:r>
            <a:endParaRPr lang="en-US" sz="2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6863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74797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797" y="-43732"/>
            <a:ext cx="6117203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181797"/>
              </p:ext>
            </p:extLst>
          </p:nvPr>
        </p:nvGraphicFramePr>
        <p:xfrm>
          <a:off x="421418" y="171911"/>
          <a:ext cx="11362415" cy="437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1323">
                  <a:extLst>
                    <a:ext uri="{9D8B030D-6E8A-4147-A177-3AD203B41FA5}">
                      <a16:colId xmlns:a16="http://schemas.microsoft.com/office/drawing/2014/main" val="2968321879"/>
                    </a:ext>
                  </a:extLst>
                </a:gridCol>
                <a:gridCol w="1781092">
                  <a:extLst>
                    <a:ext uri="{9D8B030D-6E8A-4147-A177-3AD203B41FA5}">
                      <a16:colId xmlns:a16="http://schemas.microsoft.com/office/drawing/2014/main" val="127615067"/>
                    </a:ext>
                  </a:extLst>
                </a:gridCol>
              </a:tblGrid>
              <a:tr h="534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ตัวบ่งชี้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SCORE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241397"/>
                  </a:ext>
                </a:extLst>
              </a:tr>
              <a:tr h="534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3.2 งานประกันคุณภาพการศึกษา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1) จำนวนโครงการ/กิจกรรมสร้างความรู้ ความเข้าใจ เพื่อขับเคลื่อนการประกันคุณภาพในทุกระดับ 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     (6 จาก 9 โครงการ)                                                                                                                                  3.33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2) การรับรู้ของผู้เข้าร่วมโครงการ/กิจกรรมในข้อ 1) (ค่าเฉลี่ย 4.30)                                                            4.30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3) การพัฒนาระบบประกันคุณภาพภายในสำหรับส่วนงานสนับสนุน (แล้วเสร็จ)                                       5.00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 4) มีสำนักนำร่องดำเนินงานประกันคุณภาพภายในส่วนงานสนับสนุน (5 ส่วนงาน)                                  5.00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5) ค่าเฉลี่ยความพึงพอใจ                                                                                                                              4.53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ค่าเฉลี่ย 1) – 5)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792821"/>
                  </a:ext>
                </a:extLst>
              </a:tr>
              <a:tr h="114987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3.3 งานติดตาม ตรวจสอบ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และประเมินผลการดำเนินงาน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 1) ..................................                                                                                                                               .......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 2) ..................................                                                                                                                               .......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ค่าเฉลี่ย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1) – 2)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368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43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74797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oston Terrier &amp; French Bulldog 2 Art Print | French bulldog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797" y="-43732"/>
            <a:ext cx="6117203" cy="69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081215"/>
              </p:ext>
            </p:extLst>
          </p:nvPr>
        </p:nvGraphicFramePr>
        <p:xfrm>
          <a:off x="329979" y="762158"/>
          <a:ext cx="11489635" cy="2959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5089">
                  <a:extLst>
                    <a:ext uri="{9D8B030D-6E8A-4147-A177-3AD203B41FA5}">
                      <a16:colId xmlns:a16="http://schemas.microsoft.com/office/drawing/2014/main" val="2968321879"/>
                    </a:ext>
                  </a:extLst>
                </a:gridCol>
                <a:gridCol w="2674546">
                  <a:extLst>
                    <a:ext uri="{9D8B030D-6E8A-4147-A177-3AD203B41FA5}">
                      <a16:colId xmlns:a16="http://schemas.microsoft.com/office/drawing/2014/main" val="127615067"/>
                    </a:ext>
                  </a:extLst>
                </a:gridCol>
              </a:tblGrid>
              <a:tr h="490173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ตัวบ่งชี้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SCORE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241397"/>
                  </a:ext>
                </a:extLst>
              </a:tr>
              <a:tr h="55552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3.4 งานมาตรฐานควบุคมภายใน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1) ..................................                                                                                                                .......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2) ..................................                                                                                                                .......</a:t>
                      </a:r>
                    </a:p>
                    <a:p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          3) ..................................                                                                                                                .......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ค่าเฉลี่ย 1) – 3)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792821"/>
                  </a:ext>
                </a:extLst>
              </a:tr>
              <a:tr h="4504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4. ร้อยละความสำเร็จของแผนปฏิบัติการประจำปี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(ร้อยละ ........)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เทียบร้อยละ 100 </a:t>
                      </a:r>
                      <a:r>
                        <a:rPr lang="en-US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=</a:t>
                      </a:r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5 คะแนน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901713"/>
                  </a:ext>
                </a:extLst>
              </a:tr>
              <a:tr h="427244"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ผลการประเมินของกองพัฒนาคุณภาพ</a:t>
                      </a:r>
                      <a:endParaRPr lang="en-US" sz="2400" b="1" dirty="0" smtClean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ค่าเฉลี่ยข้อ</a:t>
                      </a:r>
                      <a:r>
                        <a:rPr lang="th-TH" sz="2400" b="1" baseline="0" dirty="0" smtClean="0"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 1 - 4</a:t>
                      </a:r>
                      <a:endParaRPr lang="en-US" sz="2400" b="1" dirty="0"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10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68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Q&amp;A มาตรการ BSF | ธปท. กับมาตรการช่วยเหลือในสถานการณ์แพร่ระบาดของ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959" y="980663"/>
            <a:ext cx="7875573" cy="441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17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4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83297" y="2266951"/>
            <a:ext cx="7656077" cy="18227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การดำเนินงานประกันคุณภาพภายในของส่วนงาน/กองดำเนินงานตามคู่มือการประกันคุณภาพของส่วนงานตนเอง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ประจำปีงบประมาณ 2563</a:t>
            </a:r>
            <a:endParaRPr lang="en-US" sz="3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7176" y="4728300"/>
            <a:ext cx="5966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</a:rPr>
              <a:t>oqes.mju.ac.th/wtms_document.aspx?bID=5189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1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681" y="23992"/>
            <a:ext cx="12192000" cy="6834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46327" y="1280677"/>
            <a:ext cx="5312928" cy="754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สำนักงานมหาวิทยาลัย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64143" y="1097130"/>
            <a:ext cx="4619624" cy="1019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สำนักงานสภาฯ สำนักบริหารฯ สำนักวิจัยฯ สำนักหอสมุด</a:t>
            </a:r>
            <a:endParaRPr lang="en-US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6047" y="181853"/>
            <a:ext cx="7656077" cy="733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การแต่งตั้งคณะกรรมการประเมินระดับสำนัก </a:t>
            </a:r>
          </a:p>
        </p:txBody>
      </p:sp>
      <p:sp>
        <p:nvSpPr>
          <p:cNvPr id="8" name="Rectangle 7"/>
          <p:cNvSpPr/>
          <p:nvPr/>
        </p:nvSpPr>
        <p:spPr>
          <a:xfrm>
            <a:off x="987714" y="2795337"/>
            <a:ext cx="5784561" cy="1996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กรรมการ- 4 ผอ.สำนัก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- 6 ผอ.กอง 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- 1 หัวหน้าฝ่าย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7886" y="3189444"/>
            <a:ext cx="5912139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กรรมการ- 3 ผอ.สำนักที่มิใช่สำนักของตนเอง</a:t>
            </a:r>
          </a:p>
          <a:p>
            <a:pPr marL="1371600" indent="-1371600"/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88514" y="2220068"/>
            <a:ext cx="6593610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ประธาน - รองอธิการบดีที่ดูแลด้านประกันคุณภาพ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60946" y="4762797"/>
            <a:ext cx="8226053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เลขานุการ – อัศวเทพ (บุคลากรในงานประกันคุณภาพการศึกษา)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3424" y="1097130"/>
            <a:ext cx="5008561" cy="4789320"/>
          </a:xfrm>
          <a:prstGeom prst="roundRect">
            <a:avLst/>
          </a:prstGeo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41985" y="1046336"/>
            <a:ext cx="5695227" cy="4789320"/>
          </a:xfrm>
          <a:prstGeom prst="round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09324" y="2089256"/>
            <a:ext cx="10727888" cy="5410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4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86721" y="1168825"/>
            <a:ext cx="3914776" cy="43104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สำนักงานมหาวิทยาลัย (ประเมินระดับกอง/ฝ่าย แล้วหาค่าเฉลี่ยเป็นระดับสำนัก)</a:t>
            </a:r>
          </a:p>
          <a:p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     สำนักงานสภาฯ</a:t>
            </a:r>
          </a:p>
          <a:p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     สำนักบริหารฯ</a:t>
            </a:r>
          </a:p>
          <a:p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     สำนักวิจัยฯ</a:t>
            </a:r>
          </a:p>
          <a:p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     สำนักหอสมุด</a:t>
            </a:r>
          </a:p>
        </p:txBody>
      </p:sp>
      <p:sp>
        <p:nvSpPr>
          <p:cNvPr id="6" name="Rectangle 5"/>
          <p:cNvSpPr/>
          <p:nvPr/>
        </p:nvSpPr>
        <p:spPr>
          <a:xfrm>
            <a:off x="5876924" y="1280675"/>
            <a:ext cx="5237158" cy="4086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อยู่ระหว่างการนำเสนอพิจารณาในคณะกรรมการ สนม. </a:t>
            </a:r>
          </a:p>
          <a:p>
            <a:r>
              <a:rPr lang="th-TH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(คาดว่า 8 – 9 ธันวาคม 2563)</a:t>
            </a:r>
          </a:p>
          <a:p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2 .     </a:t>
            </a:r>
            <a:r>
              <a:rPr lang="en-US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17 </a:t>
            </a:r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ธันวาคม 2563</a:t>
            </a:r>
          </a:p>
          <a:p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     (คาดว่า 18 ธันวาคม 2563)</a:t>
            </a:r>
            <a:endParaRPr lang="th-TH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     </a:t>
            </a:r>
            <a:r>
              <a:rPr lang="th-TH" sz="3600" b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24 – 25 ธันวาคม 2563</a:t>
            </a:r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     3 – 4 ธันวาคม 2563</a:t>
            </a:r>
            <a:endParaRPr lang="en-US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48886" y="181853"/>
            <a:ext cx="7656077" cy="733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กำหนดระยะเวลาประเมิน (ตุลาคม – ธันวาคม 2563)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3424" y="1097130"/>
            <a:ext cx="5008561" cy="4789320"/>
          </a:xfrm>
          <a:prstGeom prst="roundRect">
            <a:avLst/>
          </a:prstGeo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41985" y="1046336"/>
            <a:ext cx="5695227" cy="4789320"/>
          </a:xfrm>
          <a:prstGeom prst="round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6327" y="1280677"/>
            <a:ext cx="5312928" cy="754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สำนักงานมหาวิทยาลัย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64143" y="1097130"/>
            <a:ext cx="4619624" cy="1019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สำนักงานสภาฯ สำนักบริหารฯ สำนักวิจัยฯ สำนักหอสมุด</a:t>
            </a:r>
            <a:endParaRPr lang="en-US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6047" y="181853"/>
            <a:ext cx="7656077" cy="733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ระยะเวลาในการประเมิน </a:t>
            </a:r>
          </a:p>
        </p:txBody>
      </p:sp>
      <p:sp>
        <p:nvSpPr>
          <p:cNvPr id="8" name="Rectangle 7"/>
          <p:cNvSpPr/>
          <p:nvPr/>
        </p:nvSpPr>
        <p:spPr>
          <a:xfrm>
            <a:off x="987714" y="2795337"/>
            <a:ext cx="4561458" cy="1929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กรรมการ- 4 ผอ.สำนัก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- 6 ผอ.กอง 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- 1 หัวหน้าฝ่าย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7886" y="3189444"/>
            <a:ext cx="5912139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กรรมการ- 3 ผอ.สำนักที่มิใช่สำนักของตนเอง</a:t>
            </a:r>
          </a:p>
          <a:p>
            <a:pPr marL="1371600" indent="-1371600"/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33424" y="1097130"/>
            <a:ext cx="5008561" cy="4789320"/>
          </a:xfrm>
          <a:prstGeom prst="roundRect">
            <a:avLst/>
          </a:prstGeo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41985" y="1046336"/>
            <a:ext cx="5695227" cy="4789320"/>
          </a:xfrm>
          <a:prstGeom prst="round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09324" y="2089256"/>
            <a:ext cx="10727888" cy="5410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0"/>
            <a:ext cx="12234802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7" name="Rectangle 16"/>
          <p:cNvSpPr/>
          <p:nvPr/>
        </p:nvSpPr>
        <p:spPr>
          <a:xfrm>
            <a:off x="914400" y="995542"/>
            <a:ext cx="5536910" cy="230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กำหนดการแล้วเสร็จของ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SAR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(ส่วนงาน / กอง)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ก่อนวันประเมิน ไม่น้อยกว่า 15 วัน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6767" y="2993385"/>
            <a:ext cx="5667376" cy="230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วิธีการส่งและดู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SAR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(ส่วนงาน / กอง)</a:t>
            </a:r>
          </a:p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ผ่านระบบ 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erp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6297" y="3778812"/>
            <a:ext cx="2921874" cy="11100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9255" y="4676034"/>
            <a:ext cx="5447619" cy="42857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28493" y="5069239"/>
            <a:ext cx="5112040" cy="485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รายงานการประกันคุณภาพภายใน ปี 2563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77750" y="5544821"/>
            <a:ext cx="4683561" cy="5746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ส่วนงาน / กองที่ต้องการ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06296" y="3279512"/>
            <a:ext cx="2921875" cy="643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คลิ๊ก เลือกเมนูต่อไปนี้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18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6327" y="1280677"/>
            <a:ext cx="5312928" cy="754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สำนักงานมหาวิทยาลัย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64143" y="1097130"/>
            <a:ext cx="4619624" cy="1019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สำนักงานสภาฯ สำนักบริหารฯ สำนักวิจัยฯ สำนักหอสมุด</a:t>
            </a:r>
            <a:endParaRPr lang="en-US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6047" y="181853"/>
            <a:ext cx="7656077" cy="733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ระยะเวลาในการประเมิน </a:t>
            </a:r>
          </a:p>
        </p:txBody>
      </p:sp>
      <p:sp>
        <p:nvSpPr>
          <p:cNvPr id="8" name="Rectangle 7"/>
          <p:cNvSpPr/>
          <p:nvPr/>
        </p:nvSpPr>
        <p:spPr>
          <a:xfrm>
            <a:off x="987714" y="2795337"/>
            <a:ext cx="4561458" cy="1929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กรรมการ- 4 ผอ.สำนัก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- 6 ผอ.กอง 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- 1 หัวหน้าฝ่าย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7886" y="3189444"/>
            <a:ext cx="5912139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กรรมการ- 3 ผอ.สำนักที่มิใช่สำนักของตนเอง</a:t>
            </a:r>
          </a:p>
          <a:p>
            <a:pPr marL="1371600" indent="-1371600"/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33424" y="1097130"/>
            <a:ext cx="5008561" cy="4789320"/>
          </a:xfrm>
          <a:prstGeom prst="roundRect">
            <a:avLst/>
          </a:prstGeo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41985" y="1046336"/>
            <a:ext cx="5695227" cy="4789320"/>
          </a:xfrm>
          <a:prstGeom prst="round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09324" y="2089256"/>
            <a:ext cx="10727888" cy="5410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0"/>
            <a:ext cx="12234802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7" name="Rectangle 16"/>
          <p:cNvSpPr/>
          <p:nvPr/>
        </p:nvSpPr>
        <p:spPr>
          <a:xfrm>
            <a:off x="914400" y="995542"/>
            <a:ext cx="10287000" cy="4757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ข้อแนะนำในการทำหน้าที่ผู้ประเมิน</a:t>
            </a:r>
          </a:p>
          <a:p>
            <a:pPr marL="742950" indent="-742950"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ศึกษา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SAR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ของส่วนงานล่วงหน้าก่อนวันที่จะไปทำหน้าที่เป็นกรรมการ โดยเฉพาะอย่างยิ่ง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โดยมีคู่มือ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IQA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ของส่วนงานนั้นๆ เป็น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Guideline</a:t>
            </a:r>
          </a:p>
          <a:p>
            <a:pPr marL="742950" indent="-742950"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ควรบันทึกข้อสงสัย/ข้อคำถามที่ต้องการคำตอบเพิ่มเติมจากที่ปรากฎใน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SAR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42950" indent="-742950"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ควรบันทึก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area for improvement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และข้อมูลอื่นๆ ที่จำเป็นสำหรับการหารือร่วมกันระหว่างกรรมการตั้งแต่ก่อนและวันประเมิน</a:t>
            </a:r>
          </a:p>
          <a:p>
            <a:pPr marL="742950" indent="-742950"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อาจจะให้คะแนนประเมินของแต่ละตัวบ่งชี้ล่วงหน้า</a:t>
            </a:r>
          </a:p>
          <a:p>
            <a:pPr marL="742950" indent="-742950">
              <a:buAutoNum type="arabicPeriod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กรรมการควรให้เวลาสำหรับการทำหน้าที่ผู้ประเมินตลอดช่วงเวลาที่ทำหน้าที่</a:t>
            </a:r>
          </a:p>
        </p:txBody>
      </p:sp>
    </p:spTree>
    <p:extLst>
      <p:ext uri="{BB962C8B-B14F-4D97-AF65-F5344CB8AC3E}">
        <p14:creationId xmlns:p14="http://schemas.microsoft.com/office/powerpoint/2010/main" val="199750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6327" y="1280677"/>
            <a:ext cx="5312928" cy="754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สำนักงานมหาวิทยาลัย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64143" y="1097130"/>
            <a:ext cx="4619624" cy="1019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สำนักงานสภาฯ สำนักบริหารฯ สำนักวิจัยฯ สำนักหอสมุด</a:t>
            </a:r>
            <a:endParaRPr lang="en-US" sz="3600" b="1" dirty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6047" y="181853"/>
            <a:ext cx="7656077" cy="733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ระยะเวลาในการประเมิน </a:t>
            </a:r>
          </a:p>
        </p:txBody>
      </p:sp>
      <p:sp>
        <p:nvSpPr>
          <p:cNvPr id="8" name="Rectangle 7"/>
          <p:cNvSpPr/>
          <p:nvPr/>
        </p:nvSpPr>
        <p:spPr>
          <a:xfrm>
            <a:off x="987714" y="2795337"/>
            <a:ext cx="4561458" cy="1929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กรรมการ- 4 ผอ.สำนัก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- 6 ผอ.กอง </a:t>
            </a:r>
          </a:p>
          <a:p>
            <a:pPr marL="1371600" indent="-1371600"/>
            <a:r>
              <a:rPr lang="th-TH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- 1 หัวหน้าฝ่าย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7886" y="3189444"/>
            <a:ext cx="5912139" cy="603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indent="-1371600"/>
            <a:r>
              <a:rPr lang="th-TH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กรรมการ- 3 ผอ.สำนักที่มิใช่สำนักของตนเอง</a:t>
            </a:r>
          </a:p>
          <a:p>
            <a:pPr marL="1371600" indent="-1371600"/>
            <a:endParaRPr lang="th-TH" sz="36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33424" y="1097130"/>
            <a:ext cx="5008561" cy="4789320"/>
          </a:xfrm>
          <a:prstGeom prst="roundRect">
            <a:avLst/>
          </a:prstGeo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41985" y="1046336"/>
            <a:ext cx="5695227" cy="4789320"/>
          </a:xfrm>
          <a:prstGeom prst="round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09324" y="2089256"/>
            <a:ext cx="10727888" cy="5410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0"/>
            <a:ext cx="12234802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7" name="Rectangle 16"/>
          <p:cNvSpPr/>
          <p:nvPr/>
        </p:nvSpPr>
        <p:spPr>
          <a:xfrm>
            <a:off x="884469" y="635632"/>
            <a:ext cx="10287000" cy="59937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ค่าใช้จ่ายในการประเมินส่วนงานประจำปีงบประมาณ 2563</a:t>
            </a: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ไม่มีค่าตอบแทนกรรมการประเมิน</a:t>
            </a: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สำนักที่รับการประเมิน รับผิดชอบค่าอาหารกลางวันและอาหารว่าง</a:t>
            </a:r>
          </a:p>
          <a:p>
            <a:r>
              <a:rPr lang="th-TH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ค่าใช้จ่ายในกาประเมินส่วนงานประจำปีงบประมาณ 2564 เป็นต้นไป</a:t>
            </a: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ให้สำนักตั้งค่าตอบแทนประเมินตามประกาศเรื่องการกำหนดอัตราค่าตอบแทนกรรมการประเมินคุณภาพภายใน ในจำนวนที่ไม่เกินอัตราที่กำหนดดังนี้</a:t>
            </a:r>
          </a:p>
          <a:p>
            <a:pPr marL="2571750" indent="-2000250"/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(อัตราที่กำหนด ประธานไม่เกิน 3,000   กรรมการไม่เกิน 1,500  </a:t>
            </a:r>
          </a:p>
          <a:p>
            <a:pPr marL="2571750" indent="-2000250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เลขานุการไม่เกิน 1,000  )</a:t>
            </a:r>
          </a:p>
          <a:p>
            <a:pPr marL="2571750" indent="-2000250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พิจารณาร่วมกัน    ประธาน  1,000     กรรมการ 1,000      เลขานุการ 500</a:t>
            </a: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ให้สำนักตั้งค่าอาหารกลางวันและอาหารว่างตามอัตราที่มหาวิทยาลัยกำหนด</a:t>
            </a:r>
          </a:p>
        </p:txBody>
      </p:sp>
    </p:spTree>
    <p:extLst>
      <p:ext uri="{BB962C8B-B14F-4D97-AF65-F5344CB8AC3E}">
        <p14:creationId xmlns:p14="http://schemas.microsoft.com/office/powerpoint/2010/main" val="86390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6463"/>
            <a:ext cx="12191999" cy="6904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660" y="145810"/>
            <a:ext cx="7686675" cy="796925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ข้อแนะนำและข้อสังเกตในการให้คะแนน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110763"/>
              </p:ext>
            </p:extLst>
          </p:nvPr>
        </p:nvGraphicFramePr>
        <p:xfrm>
          <a:off x="304796" y="849258"/>
          <a:ext cx="11582402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1">
                  <a:extLst>
                    <a:ext uri="{9D8B030D-6E8A-4147-A177-3AD203B41FA5}">
                      <a16:colId xmlns:a16="http://schemas.microsoft.com/office/drawing/2014/main" val="1111264330"/>
                    </a:ext>
                  </a:extLst>
                </a:gridCol>
                <a:gridCol w="2197053">
                  <a:extLst>
                    <a:ext uri="{9D8B030D-6E8A-4147-A177-3AD203B41FA5}">
                      <a16:colId xmlns:a16="http://schemas.microsoft.com/office/drawing/2014/main" val="1826885282"/>
                    </a:ext>
                  </a:extLst>
                </a:gridCol>
                <a:gridCol w="2355900">
                  <a:extLst>
                    <a:ext uri="{9D8B030D-6E8A-4147-A177-3AD203B41FA5}">
                      <a16:colId xmlns:a16="http://schemas.microsoft.com/office/drawing/2014/main" val="4187931413"/>
                    </a:ext>
                  </a:extLst>
                </a:gridCol>
                <a:gridCol w="4133848">
                  <a:extLst>
                    <a:ext uri="{9D8B030D-6E8A-4147-A177-3AD203B41FA5}">
                      <a16:colId xmlns:a16="http://schemas.microsoft.com/office/drawing/2014/main" val="86864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ตัวบ่งชี้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วิธีการประเมิน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คะแนน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สิ่งที่ควรสังเกต</a:t>
                      </a:r>
                      <a:endParaRPr lang="en-US" sz="28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113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/>
                        <a:t>1.ผลประเมินความพึงพอใจของการให้บริการ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/>
                        <a:t>ดูผลจากแบบสอบถาม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/>
                        <a:t>ค่าเฉลี่ย 1 – 5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/>
                        <a:t>-ประชากรและจำนวนกลุ่มตัวอย่าง</a:t>
                      </a:r>
                    </a:p>
                    <a:p>
                      <a:r>
                        <a:rPr lang="th-TH" sz="2800" b="1" dirty="0" smtClean="0"/>
                        <a:t>-วิธีการเก็บข้อมูล</a:t>
                      </a:r>
                    </a:p>
                    <a:p>
                      <a:r>
                        <a:rPr lang="th-TH" sz="2800" b="1" dirty="0" smtClean="0"/>
                        <a:t>-ความเชื่อถือได้ของข้อมูล</a:t>
                      </a:r>
                    </a:p>
                    <a:p>
                      <a:r>
                        <a:rPr lang="th-TH" sz="2800" b="1" dirty="0" smtClean="0"/>
                        <a:t>-การคำนวน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51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/>
                        <a:t>2.ผลชองการใช้เทคโนโลยีสารสนเทศ</a:t>
                      </a:r>
                    </a:p>
                    <a:p>
                      <a:r>
                        <a:rPr lang="th-TH" sz="2800" b="1" dirty="0" smtClean="0"/>
                        <a:t>  2.1 ร้อยละของระบบสารสนเทศกลางที่ส่วนงานมีการใช้งาน</a:t>
                      </a:r>
                    </a:p>
                    <a:p>
                      <a:r>
                        <a:rPr lang="th-TH" sz="2800" b="1" dirty="0" smtClean="0"/>
                        <a:t>  2.2 สารสนเทศที่ส่วนงานพัฒนาขึ้นเพื่อใช้ดำเนินงานตามพันธกิจ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800" b="0" dirty="0" smtClean="0"/>
                    </a:p>
                    <a:p>
                      <a:endParaRPr lang="th-TH" sz="2800" b="0" dirty="0" smtClean="0"/>
                    </a:p>
                    <a:p>
                      <a:r>
                        <a:rPr lang="en-US" sz="2800" b="0" dirty="0" smtClean="0"/>
                        <a:t>Check list </a:t>
                      </a:r>
                      <a:r>
                        <a:rPr lang="th-TH" sz="2800" b="1" dirty="0" smtClean="0"/>
                        <a:t>และหลักฐานการใช้งานจริง</a:t>
                      </a:r>
                    </a:p>
                    <a:p>
                      <a:r>
                        <a:rPr lang="th-TH" sz="2800" b="1" dirty="0" smtClean="0"/>
                        <a:t>ดูว่าระบบที่มีและใช้งานนั้นเป็นสารสนเทศหรือไม่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800" b="1" dirty="0" smtClean="0"/>
                    </a:p>
                    <a:p>
                      <a:endParaRPr lang="th-TH" sz="2800" b="1" dirty="0" smtClean="0"/>
                    </a:p>
                    <a:p>
                      <a:r>
                        <a:rPr lang="th-TH" sz="2800" b="1" dirty="0" smtClean="0"/>
                        <a:t>เทียบบัญญัติไตรยางค์ตามเกณฑ์</a:t>
                      </a:r>
                      <a:r>
                        <a:rPr lang="th-TH" sz="2800" b="1" baseline="0" dirty="0" smtClean="0"/>
                        <a:t> (เต็ม 4)</a:t>
                      </a:r>
                    </a:p>
                    <a:p>
                      <a:r>
                        <a:rPr lang="th-TH" sz="2800" b="1" baseline="0" dirty="0" smtClean="0"/>
                        <a:t>คะแนน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800" b="1" dirty="0" smtClean="0"/>
                    </a:p>
                    <a:p>
                      <a:endParaRPr lang="th-TH" sz="2800" b="1" dirty="0" smtClean="0"/>
                    </a:p>
                    <a:p>
                      <a:r>
                        <a:rPr lang="th-TH" sz="2800" b="1" dirty="0" smtClean="0"/>
                        <a:t>-หลักฐานการใช้งานจริงจนถึงวันที่รับประเมิน</a:t>
                      </a:r>
                      <a:r>
                        <a:rPr lang="th-TH" sz="2800" b="1" baseline="0" dirty="0" smtClean="0"/>
                        <a:t>และแนวโน้มในอนาคต</a:t>
                      </a:r>
                    </a:p>
                    <a:p>
                      <a:endParaRPr lang="th-TH" sz="2800" b="1" baseline="0" dirty="0" smtClean="0"/>
                    </a:p>
                    <a:p>
                      <a:r>
                        <a:rPr lang="th-TH" sz="2800" b="1" baseline="0" dirty="0" smtClean="0"/>
                        <a:t>-สารสนเทศนั้นต้องมีทั้งการนำเข้าข้อมูล กาประมวลผลข้อมูล และการส่งผลการประมวลมาใช้งานต่อ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551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42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2361</Words>
  <Application>Microsoft Office PowerPoint</Application>
  <PresentationFormat>Widescreen</PresentationFormat>
  <Paragraphs>325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Angsana New</vt:lpstr>
      <vt:lpstr>AngsanaUPC</vt:lpstr>
      <vt:lpstr>Arial</vt:lpstr>
      <vt:lpstr>Calibri</vt:lpstr>
      <vt:lpstr>Calibri Light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ข้อแนะนำและข้อสังเกตในการให้คะแนน</vt:lpstr>
      <vt:lpstr>ข้อแนะนำและข้อสังเกตในการให้คะแนน</vt:lpstr>
      <vt:lpstr>ข้อแนะนำและข้อสังเกตในการให้คะแนน</vt:lpstr>
      <vt:lpstr>หัวข้อที่ปรากฎใน SAR</vt:lpstr>
      <vt:lpstr>หัวข้อที่ปรากฎใน SAR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Waraporn Fookul</dc:creator>
  <cp:lastModifiedBy>acer</cp:lastModifiedBy>
  <cp:revision>51</cp:revision>
  <dcterms:created xsi:type="dcterms:W3CDTF">2020-08-19T06:26:21Z</dcterms:created>
  <dcterms:modified xsi:type="dcterms:W3CDTF">2020-08-21T06:32:20Z</dcterms:modified>
</cp:coreProperties>
</file>