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65"/>
  </p:notesMasterIdLst>
  <p:handoutMasterIdLst>
    <p:handoutMasterId r:id="rId66"/>
  </p:handoutMasterIdLst>
  <p:sldIdLst>
    <p:sldId id="256" r:id="rId5"/>
    <p:sldId id="1578" r:id="rId6"/>
    <p:sldId id="1559" r:id="rId7"/>
    <p:sldId id="257" r:id="rId8"/>
    <p:sldId id="1561" r:id="rId9"/>
    <p:sldId id="1560" r:id="rId10"/>
    <p:sldId id="258" r:id="rId11"/>
    <p:sldId id="287" r:id="rId12"/>
    <p:sldId id="288" r:id="rId13"/>
    <p:sldId id="268" r:id="rId14"/>
    <p:sldId id="1562" r:id="rId15"/>
    <p:sldId id="260" r:id="rId16"/>
    <p:sldId id="1563" r:id="rId17"/>
    <p:sldId id="330" r:id="rId18"/>
    <p:sldId id="325" r:id="rId19"/>
    <p:sldId id="326" r:id="rId20"/>
    <p:sldId id="1557" r:id="rId21"/>
    <p:sldId id="302" r:id="rId22"/>
    <p:sldId id="1564" r:id="rId23"/>
    <p:sldId id="281" r:id="rId24"/>
    <p:sldId id="349" r:id="rId25"/>
    <p:sldId id="351" r:id="rId26"/>
    <p:sldId id="352" r:id="rId27"/>
    <p:sldId id="1566" r:id="rId28"/>
    <p:sldId id="313" r:id="rId29"/>
    <p:sldId id="332" r:id="rId30"/>
    <p:sldId id="1577" r:id="rId31"/>
    <p:sldId id="333" r:id="rId32"/>
    <p:sldId id="336" r:id="rId33"/>
    <p:sldId id="335" r:id="rId34"/>
    <p:sldId id="334" r:id="rId35"/>
    <p:sldId id="317" r:id="rId36"/>
    <p:sldId id="339" r:id="rId37"/>
    <p:sldId id="340" r:id="rId38"/>
    <p:sldId id="353" r:id="rId39"/>
    <p:sldId id="318" r:id="rId40"/>
    <p:sldId id="343" r:id="rId41"/>
    <p:sldId id="344" r:id="rId42"/>
    <p:sldId id="345" r:id="rId43"/>
    <p:sldId id="321" r:id="rId44"/>
    <p:sldId id="269" r:id="rId45"/>
    <p:sldId id="1567" r:id="rId46"/>
    <p:sldId id="328" r:id="rId47"/>
    <p:sldId id="1556" r:id="rId48"/>
    <p:sldId id="1568" r:id="rId49"/>
    <p:sldId id="1576" r:id="rId50"/>
    <p:sldId id="350" r:id="rId51"/>
    <p:sldId id="354" r:id="rId52"/>
    <p:sldId id="1569" r:id="rId53"/>
    <p:sldId id="1572" r:id="rId54"/>
    <p:sldId id="311" r:id="rId55"/>
    <p:sldId id="308" r:id="rId56"/>
    <p:sldId id="310" r:id="rId57"/>
    <p:sldId id="312" r:id="rId58"/>
    <p:sldId id="314" r:id="rId59"/>
    <p:sldId id="319" r:id="rId60"/>
    <p:sldId id="1573" r:id="rId61"/>
    <p:sldId id="1574" r:id="rId62"/>
    <p:sldId id="322" r:id="rId63"/>
    <p:sldId id="276" r:id="rId64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52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8A"/>
    <a:srgbClr val="FF0000"/>
    <a:srgbClr val="00B050"/>
    <a:srgbClr val="D07006"/>
    <a:srgbClr val="00863D"/>
    <a:srgbClr val="4CF735"/>
    <a:srgbClr val="006600"/>
    <a:srgbClr val="DBF6C2"/>
    <a:srgbClr val="4F2270"/>
    <a:srgbClr val="ADEA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3725" autoAdjust="0"/>
  </p:normalViewPr>
  <p:slideViewPr>
    <p:cSldViewPr snapToGrid="0">
      <p:cViewPr varScale="1">
        <p:scale>
          <a:sx n="86" d="100"/>
          <a:sy n="86" d="100"/>
        </p:scale>
        <p:origin x="654" y="102"/>
      </p:cViewPr>
      <p:guideLst>
        <p:guide orient="horz" pos="175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3006"/>
    </p:cViewPr>
  </p:sorterViewPr>
  <p:notesViewPr>
    <p:cSldViewPr snapToGrid="0" showGuides="1">
      <p:cViewPr varScale="1">
        <p:scale>
          <a:sx n="60" d="100"/>
          <a:sy n="60" d="100"/>
        </p:scale>
        <p:origin x="3187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presProps" Target="presProps.xml"/><Relationship Id="rId7" Type="http://schemas.openxmlformats.org/officeDocument/2006/relationships/slide" Target="slides/slide3.xml"/><Relationship Id="rId71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commentAuthors" Target="commentAuthor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AAD579-27E8-4292-B25E-35856E130ADD}" type="doc">
      <dgm:prSet loTypeId="urn:microsoft.com/office/officeart/2011/layout/Tab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C80DE839-E38B-48D5-924E-464758F89333}">
      <dgm:prSet phldrT="[Text]" custT="1"/>
      <dgm:spPr/>
      <dgm:t>
        <a:bodyPr/>
        <a:lstStyle/>
        <a:p>
          <a:r>
            <a:rPr lang="th-TH" sz="4400" dirty="0">
              <a:latin typeface="TH K2D July8" panose="02000506000000020004" pitchFamily="2" charset="-34"/>
              <a:cs typeface="TH K2D July8" panose="02000506000000020004" pitchFamily="2" charset="-34"/>
            </a:rPr>
            <a:t>1</a:t>
          </a:r>
          <a:endParaRPr lang="en-US" sz="4400" dirty="0">
            <a:latin typeface="TH K2D July8" panose="02000506000000020004" pitchFamily="2" charset="-34"/>
            <a:cs typeface="TH K2D July8" panose="02000506000000020004" pitchFamily="2" charset="-34"/>
          </a:endParaRPr>
        </a:p>
      </dgm:t>
    </dgm:pt>
    <dgm:pt modelId="{A5560AAD-CDA7-45EA-970E-EB2AB692DA98}" type="parTrans" cxnId="{FF1CDB1F-3A59-4AC3-8BAC-BFA191974D1B}">
      <dgm:prSet/>
      <dgm:spPr/>
      <dgm:t>
        <a:bodyPr/>
        <a:lstStyle/>
        <a:p>
          <a:endParaRPr lang="en-US" sz="1100">
            <a:latin typeface="TH K2D July8" panose="02000506000000020004" pitchFamily="2" charset="-34"/>
            <a:cs typeface="TH K2D July8" panose="02000506000000020004" pitchFamily="2" charset="-34"/>
          </a:endParaRPr>
        </a:p>
      </dgm:t>
    </dgm:pt>
    <dgm:pt modelId="{B4F0366D-059A-4322-A59A-12BDEFFF960D}" type="sibTrans" cxnId="{FF1CDB1F-3A59-4AC3-8BAC-BFA191974D1B}">
      <dgm:prSet/>
      <dgm:spPr/>
      <dgm:t>
        <a:bodyPr/>
        <a:lstStyle/>
        <a:p>
          <a:endParaRPr lang="en-US" sz="1100">
            <a:latin typeface="TH K2D July8" panose="02000506000000020004" pitchFamily="2" charset="-34"/>
            <a:cs typeface="TH K2D July8" panose="02000506000000020004" pitchFamily="2" charset="-34"/>
          </a:endParaRPr>
        </a:p>
      </dgm:t>
    </dgm:pt>
    <dgm:pt modelId="{736851BF-4CCD-4A54-9256-DBF0688E6F0C}">
      <dgm:prSet phldrT="[Text]" custT="1"/>
      <dgm:spPr/>
      <dgm:t>
        <a:bodyPr/>
        <a:lstStyle/>
        <a:p>
          <a:r>
            <a:rPr lang="th-TH" sz="2400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rPr>
            <a:t>ผู้รับบริการและผู้มีส่วนได้ส่วนเสีย</a:t>
          </a:r>
          <a:endParaRPr lang="en-US" sz="2400" dirty="0">
            <a:solidFill>
              <a:schemeClr val="tx1">
                <a:lumMod val="75000"/>
                <a:lumOff val="25000"/>
              </a:schemeClr>
            </a:solidFill>
            <a:latin typeface="TH K2D July8" panose="02000506000000020004" pitchFamily="2" charset="-34"/>
            <a:cs typeface="TH K2D July8" panose="02000506000000020004" pitchFamily="2" charset="-34"/>
          </a:endParaRPr>
        </a:p>
      </dgm:t>
    </dgm:pt>
    <dgm:pt modelId="{8CA92011-FAA5-4F2A-A368-D7786077E5FE}" type="parTrans" cxnId="{3419D6DF-134F-4367-A499-66CC3EEBD85C}">
      <dgm:prSet/>
      <dgm:spPr/>
      <dgm:t>
        <a:bodyPr/>
        <a:lstStyle/>
        <a:p>
          <a:endParaRPr lang="en-US" sz="1100">
            <a:latin typeface="TH K2D July8" panose="02000506000000020004" pitchFamily="2" charset="-34"/>
            <a:cs typeface="TH K2D July8" panose="02000506000000020004" pitchFamily="2" charset="-34"/>
          </a:endParaRPr>
        </a:p>
      </dgm:t>
    </dgm:pt>
    <dgm:pt modelId="{43209E12-0DE4-4FF7-9D8C-D44BB3F4502C}" type="sibTrans" cxnId="{3419D6DF-134F-4367-A499-66CC3EEBD85C}">
      <dgm:prSet/>
      <dgm:spPr/>
      <dgm:t>
        <a:bodyPr/>
        <a:lstStyle/>
        <a:p>
          <a:endParaRPr lang="en-US" sz="1100">
            <a:latin typeface="TH K2D July8" panose="02000506000000020004" pitchFamily="2" charset="-34"/>
            <a:cs typeface="TH K2D July8" panose="02000506000000020004" pitchFamily="2" charset="-34"/>
          </a:endParaRPr>
        </a:p>
      </dgm:t>
    </dgm:pt>
    <dgm:pt modelId="{476E051A-DE4F-435B-ACEB-270C8487BEF6}">
      <dgm:prSet phldrT="[Text]" custT="1"/>
      <dgm:spPr/>
      <dgm:t>
        <a:bodyPr/>
        <a:lstStyle/>
        <a:p>
          <a:r>
            <a:rPr lang="th-TH" sz="4400" dirty="0">
              <a:latin typeface="TH K2D July8" panose="02000506000000020004" pitchFamily="2" charset="-34"/>
              <a:cs typeface="TH K2D July8" panose="02000506000000020004" pitchFamily="2" charset="-34"/>
            </a:rPr>
            <a:t>2</a:t>
          </a:r>
          <a:endParaRPr lang="en-US" sz="4400" dirty="0">
            <a:latin typeface="TH K2D July8" panose="02000506000000020004" pitchFamily="2" charset="-34"/>
            <a:cs typeface="TH K2D July8" panose="02000506000000020004" pitchFamily="2" charset="-34"/>
          </a:endParaRPr>
        </a:p>
      </dgm:t>
    </dgm:pt>
    <dgm:pt modelId="{7F2F876F-D86C-435F-A6F7-8D5FB142942B}" type="parTrans" cxnId="{83A6B333-50A6-45B7-BC8A-5F1B9D87F5DD}">
      <dgm:prSet/>
      <dgm:spPr/>
      <dgm:t>
        <a:bodyPr/>
        <a:lstStyle/>
        <a:p>
          <a:endParaRPr lang="en-US" sz="1100">
            <a:latin typeface="TH K2D July8" panose="02000506000000020004" pitchFamily="2" charset="-34"/>
            <a:cs typeface="TH K2D July8" panose="02000506000000020004" pitchFamily="2" charset="-34"/>
          </a:endParaRPr>
        </a:p>
      </dgm:t>
    </dgm:pt>
    <dgm:pt modelId="{C39F368C-5784-4B6E-9D85-DFBEC9F9E674}" type="sibTrans" cxnId="{83A6B333-50A6-45B7-BC8A-5F1B9D87F5DD}">
      <dgm:prSet/>
      <dgm:spPr/>
      <dgm:t>
        <a:bodyPr/>
        <a:lstStyle/>
        <a:p>
          <a:endParaRPr lang="en-US" sz="1100">
            <a:latin typeface="TH K2D July8" panose="02000506000000020004" pitchFamily="2" charset="-34"/>
            <a:cs typeface="TH K2D July8" panose="02000506000000020004" pitchFamily="2" charset="-34"/>
          </a:endParaRPr>
        </a:p>
      </dgm:t>
    </dgm:pt>
    <dgm:pt modelId="{28378A17-C46B-4B97-BE06-8AE9F6CE6443}">
      <dgm:prSet phldrT="[Text]" custT="1"/>
      <dgm:spPr/>
      <dgm:t>
        <a:bodyPr/>
        <a:lstStyle/>
        <a:p>
          <a:r>
            <a:rPr lang="th-TH" sz="2400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rPr>
            <a:t>ระบบปฏิบัติการ </a:t>
          </a:r>
          <a:br>
            <a: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rPr>
          </a:br>
          <a:r>
            <a: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rPr>
            <a:t>(</a:t>
          </a:r>
          <a:r>
            <a:rPr lang="th-TH" sz="2400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rPr>
            <a:t>ตาม </a:t>
          </a:r>
          <a:r>
            <a: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rPr>
            <a:t>CUPT QMS)</a:t>
          </a:r>
        </a:p>
      </dgm:t>
    </dgm:pt>
    <dgm:pt modelId="{8E284567-23F5-4D8A-A41A-DAC5789239AF}" type="parTrans" cxnId="{04386491-C529-40C4-821D-C456C96DF68B}">
      <dgm:prSet/>
      <dgm:spPr/>
      <dgm:t>
        <a:bodyPr/>
        <a:lstStyle/>
        <a:p>
          <a:endParaRPr lang="en-US" sz="1100">
            <a:latin typeface="TH K2D July8" panose="02000506000000020004" pitchFamily="2" charset="-34"/>
            <a:cs typeface="TH K2D July8" panose="02000506000000020004" pitchFamily="2" charset="-34"/>
          </a:endParaRPr>
        </a:p>
      </dgm:t>
    </dgm:pt>
    <dgm:pt modelId="{CC9AE008-BE79-4917-9BA4-F1C5C2748AC0}" type="sibTrans" cxnId="{04386491-C529-40C4-821D-C456C96DF68B}">
      <dgm:prSet/>
      <dgm:spPr/>
      <dgm:t>
        <a:bodyPr/>
        <a:lstStyle/>
        <a:p>
          <a:endParaRPr lang="en-US" sz="1100">
            <a:latin typeface="TH K2D July8" panose="02000506000000020004" pitchFamily="2" charset="-34"/>
            <a:cs typeface="TH K2D July8" panose="02000506000000020004" pitchFamily="2" charset="-34"/>
          </a:endParaRPr>
        </a:p>
      </dgm:t>
    </dgm:pt>
    <dgm:pt modelId="{B020FD22-31AB-4E56-B5A4-37F9BAF126CA}">
      <dgm:prSet phldrT="[Text]" custT="1"/>
      <dgm:spPr/>
      <dgm:t>
        <a:bodyPr/>
        <a:lstStyle/>
        <a:p>
          <a:r>
            <a:rPr lang="th-TH" sz="4400" dirty="0">
              <a:solidFill>
                <a:schemeClr val="tx1">
                  <a:lumMod val="65000"/>
                  <a:lumOff val="3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rPr>
            <a:t>3</a:t>
          </a:r>
          <a:endParaRPr lang="en-US" sz="4400" dirty="0">
            <a:solidFill>
              <a:schemeClr val="tx1">
                <a:lumMod val="65000"/>
                <a:lumOff val="35000"/>
              </a:schemeClr>
            </a:solidFill>
            <a:latin typeface="TH K2D July8" panose="02000506000000020004" pitchFamily="2" charset="-34"/>
            <a:cs typeface="TH K2D July8" panose="02000506000000020004" pitchFamily="2" charset="-34"/>
          </a:endParaRPr>
        </a:p>
      </dgm:t>
    </dgm:pt>
    <dgm:pt modelId="{4CE0021C-C24B-41B3-ABF2-B4A0D9265F39}" type="parTrans" cxnId="{CCDBB8E4-7572-4B29-AAC3-FD0406637BB6}">
      <dgm:prSet/>
      <dgm:spPr/>
      <dgm:t>
        <a:bodyPr/>
        <a:lstStyle/>
        <a:p>
          <a:endParaRPr lang="en-US" sz="1100">
            <a:latin typeface="TH K2D July8" panose="02000506000000020004" pitchFamily="2" charset="-34"/>
            <a:cs typeface="TH K2D July8" panose="02000506000000020004" pitchFamily="2" charset="-34"/>
          </a:endParaRPr>
        </a:p>
      </dgm:t>
    </dgm:pt>
    <dgm:pt modelId="{A257AA20-740D-4176-AF9F-F4D12E5B4395}" type="sibTrans" cxnId="{CCDBB8E4-7572-4B29-AAC3-FD0406637BB6}">
      <dgm:prSet/>
      <dgm:spPr/>
      <dgm:t>
        <a:bodyPr/>
        <a:lstStyle/>
        <a:p>
          <a:endParaRPr lang="en-US" sz="1100">
            <a:latin typeface="TH K2D July8" panose="02000506000000020004" pitchFamily="2" charset="-34"/>
            <a:cs typeface="TH K2D July8" panose="02000506000000020004" pitchFamily="2" charset="-34"/>
          </a:endParaRPr>
        </a:p>
      </dgm:t>
    </dgm:pt>
    <dgm:pt modelId="{DC45992D-A869-448D-96F4-B7922364A22B}">
      <dgm:prSet phldrT="[Text]" custT="1"/>
      <dgm:spPr/>
      <dgm:t>
        <a:bodyPr/>
        <a:lstStyle/>
        <a:p>
          <a:r>
            <a:rPr lang="th-TH" sz="2400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rPr>
            <a:t>ร้อยละความสำเร็จของแผน (ตาม </a:t>
          </a:r>
          <a:r>
            <a: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rPr>
            <a:t>TOR)</a:t>
          </a:r>
        </a:p>
      </dgm:t>
    </dgm:pt>
    <dgm:pt modelId="{966B9E1A-C526-4CE7-B34B-B91024F9AC87}" type="parTrans" cxnId="{8E206A03-6E5B-472C-A784-83DEEE9BF27E}">
      <dgm:prSet/>
      <dgm:spPr/>
      <dgm:t>
        <a:bodyPr/>
        <a:lstStyle/>
        <a:p>
          <a:endParaRPr lang="en-US" sz="1100">
            <a:latin typeface="TH K2D July8" panose="02000506000000020004" pitchFamily="2" charset="-34"/>
            <a:cs typeface="TH K2D July8" panose="02000506000000020004" pitchFamily="2" charset="-34"/>
          </a:endParaRPr>
        </a:p>
      </dgm:t>
    </dgm:pt>
    <dgm:pt modelId="{7B85F8D6-A9FB-46D7-9965-93619CE9322F}" type="sibTrans" cxnId="{8E206A03-6E5B-472C-A784-83DEEE9BF27E}">
      <dgm:prSet/>
      <dgm:spPr/>
      <dgm:t>
        <a:bodyPr/>
        <a:lstStyle/>
        <a:p>
          <a:endParaRPr lang="en-US" sz="1100">
            <a:latin typeface="TH K2D July8" panose="02000506000000020004" pitchFamily="2" charset="-34"/>
            <a:cs typeface="TH K2D July8" panose="02000506000000020004" pitchFamily="2" charset="-34"/>
          </a:endParaRPr>
        </a:p>
      </dgm:t>
    </dgm:pt>
    <dgm:pt modelId="{2D7A3BE6-3CCB-4A24-B982-CF8E438A7252}" type="pres">
      <dgm:prSet presAssocID="{21AAD579-27E8-4292-B25E-35856E130ADD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CADDE95C-B874-4FB2-B914-AD3FC565D731}" type="pres">
      <dgm:prSet presAssocID="{C80DE839-E38B-48D5-924E-464758F89333}" presName="composite" presStyleCnt="0"/>
      <dgm:spPr/>
    </dgm:pt>
    <dgm:pt modelId="{D8BA1DFC-316E-45F8-A9DC-F245F35341A3}" type="pres">
      <dgm:prSet presAssocID="{C80DE839-E38B-48D5-924E-464758F89333}" presName="FirstChild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3F6E314F-DA20-4FBA-8D33-1CE92382BA9A}" type="pres">
      <dgm:prSet presAssocID="{C80DE839-E38B-48D5-924E-464758F89333}" presName="Parent" presStyleLbl="alignNode1" presStyleIdx="0" presStyleCnt="3">
        <dgm:presLayoutVars>
          <dgm:chMax val="3"/>
          <dgm:chPref val="3"/>
          <dgm:bulletEnabled val="1"/>
        </dgm:presLayoutVars>
      </dgm:prSet>
      <dgm:spPr/>
    </dgm:pt>
    <dgm:pt modelId="{262D1B88-09FC-457A-AC2C-8FD14E82379B}" type="pres">
      <dgm:prSet presAssocID="{C80DE839-E38B-48D5-924E-464758F89333}" presName="Accent" presStyleLbl="parChTrans1D1" presStyleIdx="0" presStyleCnt="3"/>
      <dgm:spPr/>
    </dgm:pt>
    <dgm:pt modelId="{A6644B52-0DD3-4143-A55F-0FEC13CC7FF7}" type="pres">
      <dgm:prSet presAssocID="{B4F0366D-059A-4322-A59A-12BDEFFF960D}" presName="sibTrans" presStyleCnt="0"/>
      <dgm:spPr/>
    </dgm:pt>
    <dgm:pt modelId="{6A128945-132A-4073-8F50-F338CF27FBFD}" type="pres">
      <dgm:prSet presAssocID="{476E051A-DE4F-435B-ACEB-270C8487BEF6}" presName="composite" presStyleCnt="0"/>
      <dgm:spPr/>
    </dgm:pt>
    <dgm:pt modelId="{9B8B1F1D-3589-40F6-91CC-B980AE4C2C0E}" type="pres">
      <dgm:prSet presAssocID="{476E051A-DE4F-435B-ACEB-270C8487BEF6}" presName="FirstChild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FD718ED6-C28B-417B-9852-14A0A2BE26E1}" type="pres">
      <dgm:prSet presAssocID="{476E051A-DE4F-435B-ACEB-270C8487BEF6}" presName="Parent" presStyleLbl="alignNode1" presStyleIdx="1" presStyleCnt="3">
        <dgm:presLayoutVars>
          <dgm:chMax val="3"/>
          <dgm:chPref val="3"/>
          <dgm:bulletEnabled val="1"/>
        </dgm:presLayoutVars>
      </dgm:prSet>
      <dgm:spPr/>
    </dgm:pt>
    <dgm:pt modelId="{C280D503-6164-4028-A80C-D7D96CCDC124}" type="pres">
      <dgm:prSet presAssocID="{476E051A-DE4F-435B-ACEB-270C8487BEF6}" presName="Accent" presStyleLbl="parChTrans1D1" presStyleIdx="1" presStyleCnt="3"/>
      <dgm:spPr/>
    </dgm:pt>
    <dgm:pt modelId="{AE1D3E94-F72E-4AC6-A6B1-895A6A14FA74}" type="pres">
      <dgm:prSet presAssocID="{C39F368C-5784-4B6E-9D85-DFBEC9F9E674}" presName="sibTrans" presStyleCnt="0"/>
      <dgm:spPr/>
    </dgm:pt>
    <dgm:pt modelId="{94D0DFF3-E7E4-4C49-B6AA-C705E94B04D5}" type="pres">
      <dgm:prSet presAssocID="{B020FD22-31AB-4E56-B5A4-37F9BAF126CA}" presName="composite" presStyleCnt="0"/>
      <dgm:spPr/>
    </dgm:pt>
    <dgm:pt modelId="{9B66F8B6-6EBE-4EA3-B80E-68B93652BE0C}" type="pres">
      <dgm:prSet presAssocID="{B020FD22-31AB-4E56-B5A4-37F9BAF126CA}" presName="FirstChild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3BC05BCC-A262-4522-BB87-A77134D907A3}" type="pres">
      <dgm:prSet presAssocID="{B020FD22-31AB-4E56-B5A4-37F9BAF126CA}" presName="Parent" presStyleLbl="alignNode1" presStyleIdx="2" presStyleCnt="3" custLinFactNeighborX="-14381" custLinFactNeighborY="1840">
        <dgm:presLayoutVars>
          <dgm:chMax val="3"/>
          <dgm:chPref val="3"/>
          <dgm:bulletEnabled val="1"/>
        </dgm:presLayoutVars>
      </dgm:prSet>
      <dgm:spPr/>
    </dgm:pt>
    <dgm:pt modelId="{255D3754-8A8F-4EE5-B1E6-7442C7539524}" type="pres">
      <dgm:prSet presAssocID="{B020FD22-31AB-4E56-B5A4-37F9BAF126CA}" presName="Accent" presStyleLbl="parChTrans1D1" presStyleIdx="2" presStyleCnt="3"/>
      <dgm:spPr/>
    </dgm:pt>
  </dgm:ptLst>
  <dgm:cxnLst>
    <dgm:cxn modelId="{8E206A03-6E5B-472C-A784-83DEEE9BF27E}" srcId="{B020FD22-31AB-4E56-B5A4-37F9BAF126CA}" destId="{DC45992D-A869-448D-96F4-B7922364A22B}" srcOrd="0" destOrd="0" parTransId="{966B9E1A-C526-4CE7-B34B-B91024F9AC87}" sibTransId="{7B85F8D6-A9FB-46D7-9965-93619CE9322F}"/>
    <dgm:cxn modelId="{5565681E-7D62-478E-BFF5-C238AF59D013}" type="presOf" srcId="{736851BF-4CCD-4A54-9256-DBF0688E6F0C}" destId="{D8BA1DFC-316E-45F8-A9DC-F245F35341A3}" srcOrd="0" destOrd="0" presId="urn:microsoft.com/office/officeart/2011/layout/TabList"/>
    <dgm:cxn modelId="{FF1CDB1F-3A59-4AC3-8BAC-BFA191974D1B}" srcId="{21AAD579-27E8-4292-B25E-35856E130ADD}" destId="{C80DE839-E38B-48D5-924E-464758F89333}" srcOrd="0" destOrd="0" parTransId="{A5560AAD-CDA7-45EA-970E-EB2AB692DA98}" sibTransId="{B4F0366D-059A-4322-A59A-12BDEFFF960D}"/>
    <dgm:cxn modelId="{6A30AB26-1496-49E8-B167-C5CADCA3A113}" type="presOf" srcId="{476E051A-DE4F-435B-ACEB-270C8487BEF6}" destId="{FD718ED6-C28B-417B-9852-14A0A2BE26E1}" srcOrd="0" destOrd="0" presId="urn:microsoft.com/office/officeart/2011/layout/TabList"/>
    <dgm:cxn modelId="{83A6B333-50A6-45B7-BC8A-5F1B9D87F5DD}" srcId="{21AAD579-27E8-4292-B25E-35856E130ADD}" destId="{476E051A-DE4F-435B-ACEB-270C8487BEF6}" srcOrd="1" destOrd="0" parTransId="{7F2F876F-D86C-435F-A6F7-8D5FB142942B}" sibTransId="{C39F368C-5784-4B6E-9D85-DFBEC9F9E674}"/>
    <dgm:cxn modelId="{04386491-C529-40C4-821D-C456C96DF68B}" srcId="{476E051A-DE4F-435B-ACEB-270C8487BEF6}" destId="{28378A17-C46B-4B97-BE06-8AE9F6CE6443}" srcOrd="0" destOrd="0" parTransId="{8E284567-23F5-4D8A-A41A-DAC5789239AF}" sibTransId="{CC9AE008-BE79-4917-9BA4-F1C5C2748AC0}"/>
    <dgm:cxn modelId="{4B74FAA0-BA37-4711-BBDE-C876A9337E29}" type="presOf" srcId="{DC45992D-A869-448D-96F4-B7922364A22B}" destId="{9B66F8B6-6EBE-4EA3-B80E-68B93652BE0C}" srcOrd="0" destOrd="0" presId="urn:microsoft.com/office/officeart/2011/layout/TabList"/>
    <dgm:cxn modelId="{1FAC23B9-36C4-451D-B884-4269847EAA5A}" type="presOf" srcId="{21AAD579-27E8-4292-B25E-35856E130ADD}" destId="{2D7A3BE6-3CCB-4A24-B982-CF8E438A7252}" srcOrd="0" destOrd="0" presId="urn:microsoft.com/office/officeart/2011/layout/TabList"/>
    <dgm:cxn modelId="{3419D6DF-134F-4367-A499-66CC3EEBD85C}" srcId="{C80DE839-E38B-48D5-924E-464758F89333}" destId="{736851BF-4CCD-4A54-9256-DBF0688E6F0C}" srcOrd="0" destOrd="0" parTransId="{8CA92011-FAA5-4F2A-A368-D7786077E5FE}" sibTransId="{43209E12-0DE4-4FF7-9D8C-D44BB3F4502C}"/>
    <dgm:cxn modelId="{5658DAE2-DB28-4E3A-955D-24742EAA6481}" type="presOf" srcId="{C80DE839-E38B-48D5-924E-464758F89333}" destId="{3F6E314F-DA20-4FBA-8D33-1CE92382BA9A}" srcOrd="0" destOrd="0" presId="urn:microsoft.com/office/officeart/2011/layout/TabList"/>
    <dgm:cxn modelId="{CCDBB8E4-7572-4B29-AAC3-FD0406637BB6}" srcId="{21AAD579-27E8-4292-B25E-35856E130ADD}" destId="{B020FD22-31AB-4E56-B5A4-37F9BAF126CA}" srcOrd="2" destOrd="0" parTransId="{4CE0021C-C24B-41B3-ABF2-B4A0D9265F39}" sibTransId="{A257AA20-740D-4176-AF9F-F4D12E5B4395}"/>
    <dgm:cxn modelId="{987C9DEB-E5C8-4C2B-995B-0BA1D0A01D41}" type="presOf" srcId="{28378A17-C46B-4B97-BE06-8AE9F6CE6443}" destId="{9B8B1F1D-3589-40F6-91CC-B980AE4C2C0E}" srcOrd="0" destOrd="0" presId="urn:microsoft.com/office/officeart/2011/layout/TabList"/>
    <dgm:cxn modelId="{837B00FE-8F43-428F-81B4-B0D11D83BF21}" type="presOf" srcId="{B020FD22-31AB-4E56-B5A4-37F9BAF126CA}" destId="{3BC05BCC-A262-4522-BB87-A77134D907A3}" srcOrd="0" destOrd="0" presId="urn:microsoft.com/office/officeart/2011/layout/TabList"/>
    <dgm:cxn modelId="{C8785027-FD0A-4A1B-B304-04275BFE191E}" type="presParOf" srcId="{2D7A3BE6-3CCB-4A24-B982-CF8E438A7252}" destId="{CADDE95C-B874-4FB2-B914-AD3FC565D731}" srcOrd="0" destOrd="0" presId="urn:microsoft.com/office/officeart/2011/layout/TabList"/>
    <dgm:cxn modelId="{0FBBF2F5-B0CB-4E84-BA68-DF66AF10E0FD}" type="presParOf" srcId="{CADDE95C-B874-4FB2-B914-AD3FC565D731}" destId="{D8BA1DFC-316E-45F8-A9DC-F245F35341A3}" srcOrd="0" destOrd="0" presId="urn:microsoft.com/office/officeart/2011/layout/TabList"/>
    <dgm:cxn modelId="{6E2BF8FB-EFE3-4139-AC5E-72C90C63D800}" type="presParOf" srcId="{CADDE95C-B874-4FB2-B914-AD3FC565D731}" destId="{3F6E314F-DA20-4FBA-8D33-1CE92382BA9A}" srcOrd="1" destOrd="0" presId="urn:microsoft.com/office/officeart/2011/layout/TabList"/>
    <dgm:cxn modelId="{139FAB57-6E87-4C5E-8FA7-444DDA7E6722}" type="presParOf" srcId="{CADDE95C-B874-4FB2-B914-AD3FC565D731}" destId="{262D1B88-09FC-457A-AC2C-8FD14E82379B}" srcOrd="2" destOrd="0" presId="urn:microsoft.com/office/officeart/2011/layout/TabList"/>
    <dgm:cxn modelId="{60C0763D-13B7-4A5D-91E3-9F32F4B09CBA}" type="presParOf" srcId="{2D7A3BE6-3CCB-4A24-B982-CF8E438A7252}" destId="{A6644B52-0DD3-4143-A55F-0FEC13CC7FF7}" srcOrd="1" destOrd="0" presId="urn:microsoft.com/office/officeart/2011/layout/TabList"/>
    <dgm:cxn modelId="{C17BA84A-A873-4B03-9422-899689F8550B}" type="presParOf" srcId="{2D7A3BE6-3CCB-4A24-B982-CF8E438A7252}" destId="{6A128945-132A-4073-8F50-F338CF27FBFD}" srcOrd="2" destOrd="0" presId="urn:microsoft.com/office/officeart/2011/layout/TabList"/>
    <dgm:cxn modelId="{95C680FA-452D-40F7-BF3E-FDDD8A830C34}" type="presParOf" srcId="{6A128945-132A-4073-8F50-F338CF27FBFD}" destId="{9B8B1F1D-3589-40F6-91CC-B980AE4C2C0E}" srcOrd="0" destOrd="0" presId="urn:microsoft.com/office/officeart/2011/layout/TabList"/>
    <dgm:cxn modelId="{6EFACB75-0C99-44DE-8BEF-058BFD9B0288}" type="presParOf" srcId="{6A128945-132A-4073-8F50-F338CF27FBFD}" destId="{FD718ED6-C28B-417B-9852-14A0A2BE26E1}" srcOrd="1" destOrd="0" presId="urn:microsoft.com/office/officeart/2011/layout/TabList"/>
    <dgm:cxn modelId="{EE0B6019-5350-4931-81AE-638D5DB848EE}" type="presParOf" srcId="{6A128945-132A-4073-8F50-F338CF27FBFD}" destId="{C280D503-6164-4028-A80C-D7D96CCDC124}" srcOrd="2" destOrd="0" presId="urn:microsoft.com/office/officeart/2011/layout/TabList"/>
    <dgm:cxn modelId="{ADB3420A-A6A6-4E08-B8EE-8C478F578FFB}" type="presParOf" srcId="{2D7A3BE6-3CCB-4A24-B982-CF8E438A7252}" destId="{AE1D3E94-F72E-4AC6-A6B1-895A6A14FA74}" srcOrd="3" destOrd="0" presId="urn:microsoft.com/office/officeart/2011/layout/TabList"/>
    <dgm:cxn modelId="{0783747E-7831-4679-97F3-B77EC44AC74B}" type="presParOf" srcId="{2D7A3BE6-3CCB-4A24-B982-CF8E438A7252}" destId="{94D0DFF3-E7E4-4C49-B6AA-C705E94B04D5}" srcOrd="4" destOrd="0" presId="urn:microsoft.com/office/officeart/2011/layout/TabList"/>
    <dgm:cxn modelId="{0DD0ADD9-0860-4935-B3D7-255C257BAB14}" type="presParOf" srcId="{94D0DFF3-E7E4-4C49-B6AA-C705E94B04D5}" destId="{9B66F8B6-6EBE-4EA3-B80E-68B93652BE0C}" srcOrd="0" destOrd="0" presId="urn:microsoft.com/office/officeart/2011/layout/TabList"/>
    <dgm:cxn modelId="{EC315F94-6537-495B-81B0-82734C56AC3D}" type="presParOf" srcId="{94D0DFF3-E7E4-4C49-B6AA-C705E94B04D5}" destId="{3BC05BCC-A262-4522-BB87-A77134D907A3}" srcOrd="1" destOrd="0" presId="urn:microsoft.com/office/officeart/2011/layout/TabList"/>
    <dgm:cxn modelId="{E6D8149E-CE23-4A10-AB35-2115AABB81A9}" type="presParOf" srcId="{94D0DFF3-E7E4-4C49-B6AA-C705E94B04D5}" destId="{255D3754-8A8F-4EE5-B1E6-7442C7539524}" srcOrd="2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1AAD579-27E8-4292-B25E-35856E130ADD}" type="doc">
      <dgm:prSet loTypeId="urn:microsoft.com/office/officeart/2011/layout/Tab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C80DE839-E38B-48D5-924E-464758F89333}">
      <dgm:prSet phldrT="[Text]" custT="1"/>
      <dgm:spPr/>
      <dgm:t>
        <a:bodyPr/>
        <a:lstStyle/>
        <a:p>
          <a:r>
            <a:rPr lang="th-TH" sz="4400" dirty="0">
              <a:solidFill>
                <a:schemeClr val="tx1">
                  <a:lumMod val="65000"/>
                  <a:lumOff val="3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rPr>
            <a:t>1</a:t>
          </a:r>
          <a:endParaRPr lang="en-US" sz="4400" dirty="0">
            <a:solidFill>
              <a:schemeClr val="tx1">
                <a:lumMod val="65000"/>
                <a:lumOff val="35000"/>
              </a:schemeClr>
            </a:solidFill>
            <a:latin typeface="TH K2D July8" panose="02000506000000020004" pitchFamily="2" charset="-34"/>
            <a:cs typeface="TH K2D July8" panose="02000506000000020004" pitchFamily="2" charset="-34"/>
          </a:endParaRPr>
        </a:p>
      </dgm:t>
    </dgm:pt>
    <dgm:pt modelId="{A5560AAD-CDA7-45EA-970E-EB2AB692DA98}" type="parTrans" cxnId="{FF1CDB1F-3A59-4AC3-8BAC-BFA191974D1B}">
      <dgm:prSet/>
      <dgm:spPr/>
      <dgm:t>
        <a:bodyPr/>
        <a:lstStyle/>
        <a:p>
          <a:endParaRPr lang="en-US" sz="1100">
            <a:latin typeface="TH K2D July8" panose="02000506000000020004" pitchFamily="2" charset="-34"/>
            <a:cs typeface="TH K2D July8" panose="02000506000000020004" pitchFamily="2" charset="-34"/>
          </a:endParaRPr>
        </a:p>
      </dgm:t>
    </dgm:pt>
    <dgm:pt modelId="{B4F0366D-059A-4322-A59A-12BDEFFF960D}" type="sibTrans" cxnId="{FF1CDB1F-3A59-4AC3-8BAC-BFA191974D1B}">
      <dgm:prSet/>
      <dgm:spPr/>
      <dgm:t>
        <a:bodyPr/>
        <a:lstStyle/>
        <a:p>
          <a:endParaRPr lang="en-US" sz="1100">
            <a:latin typeface="TH K2D July8" panose="02000506000000020004" pitchFamily="2" charset="-34"/>
            <a:cs typeface="TH K2D July8" panose="02000506000000020004" pitchFamily="2" charset="-34"/>
          </a:endParaRPr>
        </a:p>
      </dgm:t>
    </dgm:pt>
    <dgm:pt modelId="{736851BF-4CCD-4A54-9256-DBF0688E6F0C}">
      <dgm:prSet phldrT="[Text]" custT="1"/>
      <dgm:spPr/>
      <dgm:t>
        <a:bodyPr/>
        <a:lstStyle/>
        <a:p>
          <a:r>
            <a:rPr lang="th-TH" sz="2400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rPr>
            <a:t>กลยุทธ์ </a:t>
          </a:r>
          <a:br>
            <a: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rPr>
          </a:br>
          <a:r>
            <a: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rPr>
            <a:t>(Strategy)</a:t>
          </a:r>
        </a:p>
      </dgm:t>
    </dgm:pt>
    <dgm:pt modelId="{8CA92011-FAA5-4F2A-A368-D7786077E5FE}" type="parTrans" cxnId="{3419D6DF-134F-4367-A499-66CC3EEBD85C}">
      <dgm:prSet/>
      <dgm:spPr/>
      <dgm:t>
        <a:bodyPr/>
        <a:lstStyle/>
        <a:p>
          <a:endParaRPr lang="en-US" sz="1100">
            <a:latin typeface="TH K2D July8" panose="02000506000000020004" pitchFamily="2" charset="-34"/>
            <a:cs typeface="TH K2D July8" panose="02000506000000020004" pitchFamily="2" charset="-34"/>
          </a:endParaRPr>
        </a:p>
      </dgm:t>
    </dgm:pt>
    <dgm:pt modelId="{43209E12-0DE4-4FF7-9D8C-D44BB3F4502C}" type="sibTrans" cxnId="{3419D6DF-134F-4367-A499-66CC3EEBD85C}">
      <dgm:prSet/>
      <dgm:spPr/>
      <dgm:t>
        <a:bodyPr/>
        <a:lstStyle/>
        <a:p>
          <a:endParaRPr lang="en-US" sz="1100">
            <a:latin typeface="TH K2D July8" panose="02000506000000020004" pitchFamily="2" charset="-34"/>
            <a:cs typeface="TH K2D July8" panose="02000506000000020004" pitchFamily="2" charset="-34"/>
          </a:endParaRPr>
        </a:p>
      </dgm:t>
    </dgm:pt>
    <dgm:pt modelId="{476E051A-DE4F-435B-ACEB-270C8487BEF6}">
      <dgm:prSet phldrT="[Text]" custT="1"/>
      <dgm:spPr/>
      <dgm:t>
        <a:bodyPr/>
        <a:lstStyle/>
        <a:p>
          <a:r>
            <a:rPr lang="th-TH" sz="4400" dirty="0">
              <a:latin typeface="TH K2D July8" panose="02000506000000020004" pitchFamily="2" charset="-34"/>
              <a:cs typeface="TH K2D July8" panose="02000506000000020004" pitchFamily="2" charset="-34"/>
            </a:rPr>
            <a:t>2</a:t>
          </a:r>
          <a:endParaRPr lang="en-US" sz="4400" dirty="0">
            <a:latin typeface="TH K2D July8" panose="02000506000000020004" pitchFamily="2" charset="-34"/>
            <a:cs typeface="TH K2D July8" panose="02000506000000020004" pitchFamily="2" charset="-34"/>
          </a:endParaRPr>
        </a:p>
      </dgm:t>
    </dgm:pt>
    <dgm:pt modelId="{7F2F876F-D86C-435F-A6F7-8D5FB142942B}" type="parTrans" cxnId="{83A6B333-50A6-45B7-BC8A-5F1B9D87F5DD}">
      <dgm:prSet/>
      <dgm:spPr/>
      <dgm:t>
        <a:bodyPr/>
        <a:lstStyle/>
        <a:p>
          <a:endParaRPr lang="en-US" sz="1100">
            <a:latin typeface="TH K2D July8" panose="02000506000000020004" pitchFamily="2" charset="-34"/>
            <a:cs typeface="TH K2D July8" panose="02000506000000020004" pitchFamily="2" charset="-34"/>
          </a:endParaRPr>
        </a:p>
      </dgm:t>
    </dgm:pt>
    <dgm:pt modelId="{C39F368C-5784-4B6E-9D85-DFBEC9F9E674}" type="sibTrans" cxnId="{83A6B333-50A6-45B7-BC8A-5F1B9D87F5DD}">
      <dgm:prSet/>
      <dgm:spPr/>
      <dgm:t>
        <a:bodyPr/>
        <a:lstStyle/>
        <a:p>
          <a:endParaRPr lang="en-US" sz="1100">
            <a:latin typeface="TH K2D July8" panose="02000506000000020004" pitchFamily="2" charset="-34"/>
            <a:cs typeface="TH K2D July8" panose="02000506000000020004" pitchFamily="2" charset="-34"/>
          </a:endParaRPr>
        </a:p>
      </dgm:t>
    </dgm:pt>
    <dgm:pt modelId="{28378A17-C46B-4B97-BE06-8AE9F6CE6443}">
      <dgm:prSet phldrT="[Text]" custT="1"/>
      <dgm:spPr/>
      <dgm:t>
        <a:bodyPr/>
        <a:lstStyle/>
        <a:p>
          <a:r>
            <a:rPr lang="th-TH" sz="2400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rPr>
            <a:t>ผู้รับบริการ </a:t>
          </a:r>
          <a:br>
            <a: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rPr>
          </a:br>
          <a:r>
            <a: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rPr>
            <a:t>(Customers)</a:t>
          </a:r>
        </a:p>
      </dgm:t>
    </dgm:pt>
    <dgm:pt modelId="{8E284567-23F5-4D8A-A41A-DAC5789239AF}" type="parTrans" cxnId="{04386491-C529-40C4-821D-C456C96DF68B}">
      <dgm:prSet/>
      <dgm:spPr/>
      <dgm:t>
        <a:bodyPr/>
        <a:lstStyle/>
        <a:p>
          <a:endParaRPr lang="en-US" sz="1100">
            <a:latin typeface="TH K2D July8" panose="02000506000000020004" pitchFamily="2" charset="-34"/>
            <a:cs typeface="TH K2D July8" panose="02000506000000020004" pitchFamily="2" charset="-34"/>
          </a:endParaRPr>
        </a:p>
      </dgm:t>
    </dgm:pt>
    <dgm:pt modelId="{CC9AE008-BE79-4917-9BA4-F1C5C2748AC0}" type="sibTrans" cxnId="{04386491-C529-40C4-821D-C456C96DF68B}">
      <dgm:prSet/>
      <dgm:spPr/>
      <dgm:t>
        <a:bodyPr/>
        <a:lstStyle/>
        <a:p>
          <a:endParaRPr lang="en-US" sz="1100">
            <a:latin typeface="TH K2D July8" panose="02000506000000020004" pitchFamily="2" charset="-34"/>
            <a:cs typeface="TH K2D July8" panose="02000506000000020004" pitchFamily="2" charset="-34"/>
          </a:endParaRPr>
        </a:p>
      </dgm:t>
    </dgm:pt>
    <dgm:pt modelId="{B020FD22-31AB-4E56-B5A4-37F9BAF126CA}">
      <dgm:prSet phldrT="[Text]" custT="1"/>
      <dgm:spPr/>
      <dgm:t>
        <a:bodyPr/>
        <a:lstStyle/>
        <a:p>
          <a:r>
            <a:rPr lang="th-TH" sz="4400">
              <a:latin typeface="TH K2D July8" panose="02000506000000020004" pitchFamily="2" charset="-34"/>
              <a:cs typeface="TH K2D July8" panose="02000506000000020004" pitchFamily="2" charset="-34"/>
            </a:rPr>
            <a:t>3</a:t>
          </a:r>
          <a:endParaRPr lang="en-US" sz="4400" dirty="0">
            <a:latin typeface="TH K2D July8" panose="02000506000000020004" pitchFamily="2" charset="-34"/>
            <a:cs typeface="TH K2D July8" panose="02000506000000020004" pitchFamily="2" charset="-34"/>
          </a:endParaRPr>
        </a:p>
      </dgm:t>
    </dgm:pt>
    <dgm:pt modelId="{4CE0021C-C24B-41B3-ABF2-B4A0D9265F39}" type="parTrans" cxnId="{CCDBB8E4-7572-4B29-AAC3-FD0406637BB6}">
      <dgm:prSet/>
      <dgm:spPr/>
      <dgm:t>
        <a:bodyPr/>
        <a:lstStyle/>
        <a:p>
          <a:endParaRPr lang="en-US" sz="1100">
            <a:latin typeface="TH K2D July8" panose="02000506000000020004" pitchFamily="2" charset="-34"/>
            <a:cs typeface="TH K2D July8" panose="02000506000000020004" pitchFamily="2" charset="-34"/>
          </a:endParaRPr>
        </a:p>
      </dgm:t>
    </dgm:pt>
    <dgm:pt modelId="{A257AA20-740D-4176-AF9F-F4D12E5B4395}" type="sibTrans" cxnId="{CCDBB8E4-7572-4B29-AAC3-FD0406637BB6}">
      <dgm:prSet/>
      <dgm:spPr/>
      <dgm:t>
        <a:bodyPr/>
        <a:lstStyle/>
        <a:p>
          <a:endParaRPr lang="en-US" sz="1100">
            <a:latin typeface="TH K2D July8" panose="02000506000000020004" pitchFamily="2" charset="-34"/>
            <a:cs typeface="TH K2D July8" panose="02000506000000020004" pitchFamily="2" charset="-34"/>
          </a:endParaRPr>
        </a:p>
      </dgm:t>
    </dgm:pt>
    <dgm:pt modelId="{DC45992D-A869-448D-96F4-B7922364A22B}">
      <dgm:prSet phldrT="[Text]" custT="1"/>
      <dgm:spPr/>
      <dgm:t>
        <a:bodyPr/>
        <a:lstStyle/>
        <a:p>
          <a:r>
            <a:rPr lang="th-TH" sz="2400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rPr>
            <a:t>ระบบปฏิบัติการ </a:t>
          </a:r>
          <a:br>
            <a:rPr lang="th-TH" sz="2400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rPr>
          </a:br>
          <a:r>
            <a:rPr lang="th-TH" sz="2400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rPr>
            <a:t>(</a:t>
          </a:r>
          <a:r>
            <a: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rPr>
            <a:t>Operations)</a:t>
          </a:r>
        </a:p>
      </dgm:t>
    </dgm:pt>
    <dgm:pt modelId="{966B9E1A-C526-4CE7-B34B-B91024F9AC87}" type="parTrans" cxnId="{8E206A03-6E5B-472C-A784-83DEEE9BF27E}">
      <dgm:prSet/>
      <dgm:spPr/>
      <dgm:t>
        <a:bodyPr/>
        <a:lstStyle/>
        <a:p>
          <a:endParaRPr lang="en-US" sz="1100">
            <a:latin typeface="TH K2D July8" panose="02000506000000020004" pitchFamily="2" charset="-34"/>
            <a:cs typeface="TH K2D July8" panose="02000506000000020004" pitchFamily="2" charset="-34"/>
          </a:endParaRPr>
        </a:p>
      </dgm:t>
    </dgm:pt>
    <dgm:pt modelId="{7B85F8D6-A9FB-46D7-9965-93619CE9322F}" type="sibTrans" cxnId="{8E206A03-6E5B-472C-A784-83DEEE9BF27E}">
      <dgm:prSet/>
      <dgm:spPr/>
      <dgm:t>
        <a:bodyPr/>
        <a:lstStyle/>
        <a:p>
          <a:endParaRPr lang="en-US" sz="1100">
            <a:latin typeface="TH K2D July8" panose="02000506000000020004" pitchFamily="2" charset="-34"/>
            <a:cs typeface="TH K2D July8" panose="02000506000000020004" pitchFamily="2" charset="-34"/>
          </a:endParaRPr>
        </a:p>
      </dgm:t>
    </dgm:pt>
    <dgm:pt modelId="{2D7A3BE6-3CCB-4A24-B982-CF8E438A7252}" type="pres">
      <dgm:prSet presAssocID="{21AAD579-27E8-4292-B25E-35856E130ADD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CADDE95C-B874-4FB2-B914-AD3FC565D731}" type="pres">
      <dgm:prSet presAssocID="{C80DE839-E38B-48D5-924E-464758F89333}" presName="composite" presStyleCnt="0"/>
      <dgm:spPr/>
    </dgm:pt>
    <dgm:pt modelId="{D8BA1DFC-316E-45F8-A9DC-F245F35341A3}" type="pres">
      <dgm:prSet presAssocID="{C80DE839-E38B-48D5-924E-464758F89333}" presName="FirstChild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3F6E314F-DA20-4FBA-8D33-1CE92382BA9A}" type="pres">
      <dgm:prSet presAssocID="{C80DE839-E38B-48D5-924E-464758F89333}" presName="Parent" presStyleLbl="alignNode1" presStyleIdx="0" presStyleCnt="3">
        <dgm:presLayoutVars>
          <dgm:chMax val="3"/>
          <dgm:chPref val="3"/>
          <dgm:bulletEnabled val="1"/>
        </dgm:presLayoutVars>
      </dgm:prSet>
      <dgm:spPr/>
    </dgm:pt>
    <dgm:pt modelId="{262D1B88-09FC-457A-AC2C-8FD14E82379B}" type="pres">
      <dgm:prSet presAssocID="{C80DE839-E38B-48D5-924E-464758F89333}" presName="Accent" presStyleLbl="parChTrans1D1" presStyleIdx="0" presStyleCnt="3"/>
      <dgm:spPr/>
    </dgm:pt>
    <dgm:pt modelId="{A6644B52-0DD3-4143-A55F-0FEC13CC7FF7}" type="pres">
      <dgm:prSet presAssocID="{B4F0366D-059A-4322-A59A-12BDEFFF960D}" presName="sibTrans" presStyleCnt="0"/>
      <dgm:spPr/>
    </dgm:pt>
    <dgm:pt modelId="{6A128945-132A-4073-8F50-F338CF27FBFD}" type="pres">
      <dgm:prSet presAssocID="{476E051A-DE4F-435B-ACEB-270C8487BEF6}" presName="composite" presStyleCnt="0"/>
      <dgm:spPr/>
    </dgm:pt>
    <dgm:pt modelId="{9B8B1F1D-3589-40F6-91CC-B980AE4C2C0E}" type="pres">
      <dgm:prSet presAssocID="{476E051A-DE4F-435B-ACEB-270C8487BEF6}" presName="FirstChild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FD718ED6-C28B-417B-9852-14A0A2BE26E1}" type="pres">
      <dgm:prSet presAssocID="{476E051A-DE4F-435B-ACEB-270C8487BEF6}" presName="Parent" presStyleLbl="alignNode1" presStyleIdx="1" presStyleCnt="3">
        <dgm:presLayoutVars>
          <dgm:chMax val="3"/>
          <dgm:chPref val="3"/>
          <dgm:bulletEnabled val="1"/>
        </dgm:presLayoutVars>
      </dgm:prSet>
      <dgm:spPr/>
    </dgm:pt>
    <dgm:pt modelId="{C280D503-6164-4028-A80C-D7D96CCDC124}" type="pres">
      <dgm:prSet presAssocID="{476E051A-DE4F-435B-ACEB-270C8487BEF6}" presName="Accent" presStyleLbl="parChTrans1D1" presStyleIdx="1" presStyleCnt="3"/>
      <dgm:spPr/>
    </dgm:pt>
    <dgm:pt modelId="{AE1D3E94-F72E-4AC6-A6B1-895A6A14FA74}" type="pres">
      <dgm:prSet presAssocID="{C39F368C-5784-4B6E-9D85-DFBEC9F9E674}" presName="sibTrans" presStyleCnt="0"/>
      <dgm:spPr/>
    </dgm:pt>
    <dgm:pt modelId="{94D0DFF3-E7E4-4C49-B6AA-C705E94B04D5}" type="pres">
      <dgm:prSet presAssocID="{B020FD22-31AB-4E56-B5A4-37F9BAF126CA}" presName="composite" presStyleCnt="0"/>
      <dgm:spPr/>
    </dgm:pt>
    <dgm:pt modelId="{9B66F8B6-6EBE-4EA3-B80E-68B93652BE0C}" type="pres">
      <dgm:prSet presAssocID="{B020FD22-31AB-4E56-B5A4-37F9BAF126CA}" presName="FirstChild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3BC05BCC-A262-4522-BB87-A77134D907A3}" type="pres">
      <dgm:prSet presAssocID="{B020FD22-31AB-4E56-B5A4-37F9BAF126CA}" presName="Parent" presStyleLbl="alignNode1" presStyleIdx="2" presStyleCnt="3" custLinFactNeighborX="-14381" custLinFactNeighborY="1840">
        <dgm:presLayoutVars>
          <dgm:chMax val="3"/>
          <dgm:chPref val="3"/>
          <dgm:bulletEnabled val="1"/>
        </dgm:presLayoutVars>
      </dgm:prSet>
      <dgm:spPr/>
    </dgm:pt>
    <dgm:pt modelId="{255D3754-8A8F-4EE5-B1E6-7442C7539524}" type="pres">
      <dgm:prSet presAssocID="{B020FD22-31AB-4E56-B5A4-37F9BAF126CA}" presName="Accent" presStyleLbl="parChTrans1D1" presStyleIdx="2" presStyleCnt="3"/>
      <dgm:spPr/>
    </dgm:pt>
  </dgm:ptLst>
  <dgm:cxnLst>
    <dgm:cxn modelId="{8E206A03-6E5B-472C-A784-83DEEE9BF27E}" srcId="{B020FD22-31AB-4E56-B5A4-37F9BAF126CA}" destId="{DC45992D-A869-448D-96F4-B7922364A22B}" srcOrd="0" destOrd="0" parTransId="{966B9E1A-C526-4CE7-B34B-B91024F9AC87}" sibTransId="{7B85F8D6-A9FB-46D7-9965-93619CE9322F}"/>
    <dgm:cxn modelId="{5565681E-7D62-478E-BFF5-C238AF59D013}" type="presOf" srcId="{736851BF-4CCD-4A54-9256-DBF0688E6F0C}" destId="{D8BA1DFC-316E-45F8-A9DC-F245F35341A3}" srcOrd="0" destOrd="0" presId="urn:microsoft.com/office/officeart/2011/layout/TabList"/>
    <dgm:cxn modelId="{FF1CDB1F-3A59-4AC3-8BAC-BFA191974D1B}" srcId="{21AAD579-27E8-4292-B25E-35856E130ADD}" destId="{C80DE839-E38B-48D5-924E-464758F89333}" srcOrd="0" destOrd="0" parTransId="{A5560AAD-CDA7-45EA-970E-EB2AB692DA98}" sibTransId="{B4F0366D-059A-4322-A59A-12BDEFFF960D}"/>
    <dgm:cxn modelId="{6A30AB26-1496-49E8-B167-C5CADCA3A113}" type="presOf" srcId="{476E051A-DE4F-435B-ACEB-270C8487BEF6}" destId="{FD718ED6-C28B-417B-9852-14A0A2BE26E1}" srcOrd="0" destOrd="0" presId="urn:microsoft.com/office/officeart/2011/layout/TabList"/>
    <dgm:cxn modelId="{83A6B333-50A6-45B7-BC8A-5F1B9D87F5DD}" srcId="{21AAD579-27E8-4292-B25E-35856E130ADD}" destId="{476E051A-DE4F-435B-ACEB-270C8487BEF6}" srcOrd="1" destOrd="0" parTransId="{7F2F876F-D86C-435F-A6F7-8D5FB142942B}" sibTransId="{C39F368C-5784-4B6E-9D85-DFBEC9F9E674}"/>
    <dgm:cxn modelId="{04386491-C529-40C4-821D-C456C96DF68B}" srcId="{476E051A-DE4F-435B-ACEB-270C8487BEF6}" destId="{28378A17-C46B-4B97-BE06-8AE9F6CE6443}" srcOrd="0" destOrd="0" parTransId="{8E284567-23F5-4D8A-A41A-DAC5789239AF}" sibTransId="{CC9AE008-BE79-4917-9BA4-F1C5C2748AC0}"/>
    <dgm:cxn modelId="{4B74FAA0-BA37-4711-BBDE-C876A9337E29}" type="presOf" srcId="{DC45992D-A869-448D-96F4-B7922364A22B}" destId="{9B66F8B6-6EBE-4EA3-B80E-68B93652BE0C}" srcOrd="0" destOrd="0" presId="urn:microsoft.com/office/officeart/2011/layout/TabList"/>
    <dgm:cxn modelId="{1FAC23B9-36C4-451D-B884-4269847EAA5A}" type="presOf" srcId="{21AAD579-27E8-4292-B25E-35856E130ADD}" destId="{2D7A3BE6-3CCB-4A24-B982-CF8E438A7252}" srcOrd="0" destOrd="0" presId="urn:microsoft.com/office/officeart/2011/layout/TabList"/>
    <dgm:cxn modelId="{3419D6DF-134F-4367-A499-66CC3EEBD85C}" srcId="{C80DE839-E38B-48D5-924E-464758F89333}" destId="{736851BF-4CCD-4A54-9256-DBF0688E6F0C}" srcOrd="0" destOrd="0" parTransId="{8CA92011-FAA5-4F2A-A368-D7786077E5FE}" sibTransId="{43209E12-0DE4-4FF7-9D8C-D44BB3F4502C}"/>
    <dgm:cxn modelId="{5658DAE2-DB28-4E3A-955D-24742EAA6481}" type="presOf" srcId="{C80DE839-E38B-48D5-924E-464758F89333}" destId="{3F6E314F-DA20-4FBA-8D33-1CE92382BA9A}" srcOrd="0" destOrd="0" presId="urn:microsoft.com/office/officeart/2011/layout/TabList"/>
    <dgm:cxn modelId="{CCDBB8E4-7572-4B29-AAC3-FD0406637BB6}" srcId="{21AAD579-27E8-4292-B25E-35856E130ADD}" destId="{B020FD22-31AB-4E56-B5A4-37F9BAF126CA}" srcOrd="2" destOrd="0" parTransId="{4CE0021C-C24B-41B3-ABF2-B4A0D9265F39}" sibTransId="{A257AA20-740D-4176-AF9F-F4D12E5B4395}"/>
    <dgm:cxn modelId="{987C9DEB-E5C8-4C2B-995B-0BA1D0A01D41}" type="presOf" srcId="{28378A17-C46B-4B97-BE06-8AE9F6CE6443}" destId="{9B8B1F1D-3589-40F6-91CC-B980AE4C2C0E}" srcOrd="0" destOrd="0" presId="urn:microsoft.com/office/officeart/2011/layout/TabList"/>
    <dgm:cxn modelId="{837B00FE-8F43-428F-81B4-B0D11D83BF21}" type="presOf" srcId="{B020FD22-31AB-4E56-B5A4-37F9BAF126CA}" destId="{3BC05BCC-A262-4522-BB87-A77134D907A3}" srcOrd="0" destOrd="0" presId="urn:microsoft.com/office/officeart/2011/layout/TabList"/>
    <dgm:cxn modelId="{C8785027-FD0A-4A1B-B304-04275BFE191E}" type="presParOf" srcId="{2D7A3BE6-3CCB-4A24-B982-CF8E438A7252}" destId="{CADDE95C-B874-4FB2-B914-AD3FC565D731}" srcOrd="0" destOrd="0" presId="urn:microsoft.com/office/officeart/2011/layout/TabList"/>
    <dgm:cxn modelId="{0FBBF2F5-B0CB-4E84-BA68-DF66AF10E0FD}" type="presParOf" srcId="{CADDE95C-B874-4FB2-B914-AD3FC565D731}" destId="{D8BA1DFC-316E-45F8-A9DC-F245F35341A3}" srcOrd="0" destOrd="0" presId="urn:microsoft.com/office/officeart/2011/layout/TabList"/>
    <dgm:cxn modelId="{6E2BF8FB-EFE3-4139-AC5E-72C90C63D800}" type="presParOf" srcId="{CADDE95C-B874-4FB2-B914-AD3FC565D731}" destId="{3F6E314F-DA20-4FBA-8D33-1CE92382BA9A}" srcOrd="1" destOrd="0" presId="urn:microsoft.com/office/officeart/2011/layout/TabList"/>
    <dgm:cxn modelId="{139FAB57-6E87-4C5E-8FA7-444DDA7E6722}" type="presParOf" srcId="{CADDE95C-B874-4FB2-B914-AD3FC565D731}" destId="{262D1B88-09FC-457A-AC2C-8FD14E82379B}" srcOrd="2" destOrd="0" presId="urn:microsoft.com/office/officeart/2011/layout/TabList"/>
    <dgm:cxn modelId="{60C0763D-13B7-4A5D-91E3-9F32F4B09CBA}" type="presParOf" srcId="{2D7A3BE6-3CCB-4A24-B982-CF8E438A7252}" destId="{A6644B52-0DD3-4143-A55F-0FEC13CC7FF7}" srcOrd="1" destOrd="0" presId="urn:microsoft.com/office/officeart/2011/layout/TabList"/>
    <dgm:cxn modelId="{C17BA84A-A873-4B03-9422-899689F8550B}" type="presParOf" srcId="{2D7A3BE6-3CCB-4A24-B982-CF8E438A7252}" destId="{6A128945-132A-4073-8F50-F338CF27FBFD}" srcOrd="2" destOrd="0" presId="urn:microsoft.com/office/officeart/2011/layout/TabList"/>
    <dgm:cxn modelId="{95C680FA-452D-40F7-BF3E-FDDD8A830C34}" type="presParOf" srcId="{6A128945-132A-4073-8F50-F338CF27FBFD}" destId="{9B8B1F1D-3589-40F6-91CC-B980AE4C2C0E}" srcOrd="0" destOrd="0" presId="urn:microsoft.com/office/officeart/2011/layout/TabList"/>
    <dgm:cxn modelId="{6EFACB75-0C99-44DE-8BEF-058BFD9B0288}" type="presParOf" srcId="{6A128945-132A-4073-8F50-F338CF27FBFD}" destId="{FD718ED6-C28B-417B-9852-14A0A2BE26E1}" srcOrd="1" destOrd="0" presId="urn:microsoft.com/office/officeart/2011/layout/TabList"/>
    <dgm:cxn modelId="{EE0B6019-5350-4931-81AE-638D5DB848EE}" type="presParOf" srcId="{6A128945-132A-4073-8F50-F338CF27FBFD}" destId="{C280D503-6164-4028-A80C-D7D96CCDC124}" srcOrd="2" destOrd="0" presId="urn:microsoft.com/office/officeart/2011/layout/TabList"/>
    <dgm:cxn modelId="{ADB3420A-A6A6-4E08-B8EE-8C478F578FFB}" type="presParOf" srcId="{2D7A3BE6-3CCB-4A24-B982-CF8E438A7252}" destId="{AE1D3E94-F72E-4AC6-A6B1-895A6A14FA74}" srcOrd="3" destOrd="0" presId="urn:microsoft.com/office/officeart/2011/layout/TabList"/>
    <dgm:cxn modelId="{0783747E-7831-4679-97F3-B77EC44AC74B}" type="presParOf" srcId="{2D7A3BE6-3CCB-4A24-B982-CF8E438A7252}" destId="{94D0DFF3-E7E4-4C49-B6AA-C705E94B04D5}" srcOrd="4" destOrd="0" presId="urn:microsoft.com/office/officeart/2011/layout/TabList"/>
    <dgm:cxn modelId="{0DD0ADD9-0860-4935-B3D7-255C257BAB14}" type="presParOf" srcId="{94D0DFF3-E7E4-4C49-B6AA-C705E94B04D5}" destId="{9B66F8B6-6EBE-4EA3-B80E-68B93652BE0C}" srcOrd="0" destOrd="0" presId="urn:microsoft.com/office/officeart/2011/layout/TabList"/>
    <dgm:cxn modelId="{EC315F94-6537-495B-81B0-82734C56AC3D}" type="presParOf" srcId="{94D0DFF3-E7E4-4C49-B6AA-C705E94B04D5}" destId="{3BC05BCC-A262-4522-BB87-A77134D907A3}" srcOrd="1" destOrd="0" presId="urn:microsoft.com/office/officeart/2011/layout/TabList"/>
    <dgm:cxn modelId="{E6D8149E-CE23-4A10-AB35-2115AABB81A9}" type="presParOf" srcId="{94D0DFF3-E7E4-4C49-B6AA-C705E94B04D5}" destId="{255D3754-8A8F-4EE5-B1E6-7442C7539524}" srcOrd="2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5D3754-8A8F-4EE5-B1E6-7442C7539524}">
      <dsp:nvSpPr>
        <dsp:cNvPr id="0" name=""/>
        <dsp:cNvSpPr/>
      </dsp:nvSpPr>
      <dsp:spPr>
        <a:xfrm>
          <a:off x="0" y="2461670"/>
          <a:ext cx="2905991" cy="0"/>
        </a:xfrm>
        <a:prstGeom prst="line">
          <a:avLst/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80D503-6164-4028-A80C-D7D96CCDC124}">
      <dsp:nvSpPr>
        <dsp:cNvPr id="0" name=""/>
        <dsp:cNvSpPr/>
      </dsp:nvSpPr>
      <dsp:spPr>
        <a:xfrm>
          <a:off x="0" y="1627907"/>
          <a:ext cx="2905991" cy="0"/>
        </a:xfrm>
        <a:prstGeom prst="line">
          <a:avLst/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2D1B88-09FC-457A-AC2C-8FD14E82379B}">
      <dsp:nvSpPr>
        <dsp:cNvPr id="0" name=""/>
        <dsp:cNvSpPr/>
      </dsp:nvSpPr>
      <dsp:spPr>
        <a:xfrm>
          <a:off x="0" y="794143"/>
          <a:ext cx="2905991" cy="0"/>
        </a:xfrm>
        <a:prstGeom prst="line">
          <a:avLst/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BA1DFC-316E-45F8-A9DC-F245F35341A3}">
      <dsp:nvSpPr>
        <dsp:cNvPr id="0" name=""/>
        <dsp:cNvSpPr/>
      </dsp:nvSpPr>
      <dsp:spPr>
        <a:xfrm>
          <a:off x="755557" y="83"/>
          <a:ext cx="2150434" cy="7940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kern="1200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rPr>
            <a:t>ผู้รับบริการและผู้มีส่วนได้ส่วนเสีย</a:t>
          </a:r>
          <a:endParaRPr lang="en-US" sz="2400" kern="1200" dirty="0">
            <a:solidFill>
              <a:schemeClr val="tx1">
                <a:lumMod val="75000"/>
                <a:lumOff val="25000"/>
              </a:schemeClr>
            </a:solidFill>
            <a:latin typeface="TH K2D July8" panose="02000506000000020004" pitchFamily="2" charset="-34"/>
            <a:cs typeface="TH K2D July8" panose="02000506000000020004" pitchFamily="2" charset="-34"/>
          </a:endParaRPr>
        </a:p>
      </dsp:txBody>
      <dsp:txXfrm>
        <a:off x="755557" y="83"/>
        <a:ext cx="2150434" cy="794060"/>
      </dsp:txXfrm>
    </dsp:sp>
    <dsp:sp modelId="{3F6E314F-DA20-4FBA-8D33-1CE92382BA9A}">
      <dsp:nvSpPr>
        <dsp:cNvPr id="0" name=""/>
        <dsp:cNvSpPr/>
      </dsp:nvSpPr>
      <dsp:spPr>
        <a:xfrm>
          <a:off x="0" y="83"/>
          <a:ext cx="755557" cy="794060"/>
        </a:xfrm>
        <a:prstGeom prst="round2SameRect">
          <a:avLst>
            <a:gd name="adj1" fmla="val 16670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4400" kern="1200" dirty="0">
              <a:latin typeface="TH K2D July8" panose="02000506000000020004" pitchFamily="2" charset="-34"/>
              <a:cs typeface="TH K2D July8" panose="02000506000000020004" pitchFamily="2" charset="-34"/>
            </a:rPr>
            <a:t>1</a:t>
          </a:r>
          <a:endParaRPr lang="en-US" sz="4400" kern="1200" dirty="0">
            <a:latin typeface="TH K2D July8" panose="02000506000000020004" pitchFamily="2" charset="-34"/>
            <a:cs typeface="TH K2D July8" panose="02000506000000020004" pitchFamily="2" charset="-34"/>
          </a:endParaRPr>
        </a:p>
      </dsp:txBody>
      <dsp:txXfrm>
        <a:off x="36890" y="36973"/>
        <a:ext cx="681777" cy="757170"/>
      </dsp:txXfrm>
    </dsp:sp>
    <dsp:sp modelId="{9B8B1F1D-3589-40F6-91CC-B980AE4C2C0E}">
      <dsp:nvSpPr>
        <dsp:cNvPr id="0" name=""/>
        <dsp:cNvSpPr/>
      </dsp:nvSpPr>
      <dsp:spPr>
        <a:xfrm>
          <a:off x="755557" y="833846"/>
          <a:ext cx="2150434" cy="7940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kern="1200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rPr>
            <a:t>ระบบปฏิบัติการ </a:t>
          </a:r>
          <a:br>
            <a:rPr lang="en-US" sz="2400" kern="1200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rPr>
          </a:br>
          <a:r>
            <a:rPr lang="en-US" sz="2400" kern="1200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rPr>
            <a:t>(</a:t>
          </a:r>
          <a:r>
            <a:rPr lang="th-TH" sz="2400" kern="1200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rPr>
            <a:t>ตาม </a:t>
          </a:r>
          <a:r>
            <a:rPr lang="en-US" sz="2400" kern="1200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rPr>
            <a:t>CUPT QMS)</a:t>
          </a:r>
        </a:p>
      </dsp:txBody>
      <dsp:txXfrm>
        <a:off x="755557" y="833846"/>
        <a:ext cx="2150434" cy="794060"/>
      </dsp:txXfrm>
    </dsp:sp>
    <dsp:sp modelId="{FD718ED6-C28B-417B-9852-14A0A2BE26E1}">
      <dsp:nvSpPr>
        <dsp:cNvPr id="0" name=""/>
        <dsp:cNvSpPr/>
      </dsp:nvSpPr>
      <dsp:spPr>
        <a:xfrm>
          <a:off x="0" y="833846"/>
          <a:ext cx="755557" cy="794060"/>
        </a:xfrm>
        <a:prstGeom prst="round2SameRect">
          <a:avLst>
            <a:gd name="adj1" fmla="val 16670"/>
            <a:gd name="adj2" fmla="val 0"/>
          </a:avLst>
        </a:prstGeom>
        <a:solidFill>
          <a:schemeClr val="accent5">
            <a:hueOff val="1174477"/>
            <a:satOff val="42233"/>
            <a:lumOff val="17745"/>
            <a:alphaOff val="0"/>
          </a:schemeClr>
        </a:solidFill>
        <a:ln w="12700" cap="flat" cmpd="sng" algn="ctr">
          <a:solidFill>
            <a:schemeClr val="accent5">
              <a:hueOff val="1174477"/>
              <a:satOff val="42233"/>
              <a:lumOff val="1774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4400" kern="1200" dirty="0">
              <a:latin typeface="TH K2D July8" panose="02000506000000020004" pitchFamily="2" charset="-34"/>
              <a:cs typeface="TH K2D July8" panose="02000506000000020004" pitchFamily="2" charset="-34"/>
            </a:rPr>
            <a:t>2</a:t>
          </a:r>
          <a:endParaRPr lang="en-US" sz="4400" kern="1200" dirty="0">
            <a:latin typeface="TH K2D July8" panose="02000506000000020004" pitchFamily="2" charset="-34"/>
            <a:cs typeface="TH K2D July8" panose="02000506000000020004" pitchFamily="2" charset="-34"/>
          </a:endParaRPr>
        </a:p>
      </dsp:txBody>
      <dsp:txXfrm>
        <a:off x="36890" y="870736"/>
        <a:ext cx="681777" cy="757170"/>
      </dsp:txXfrm>
    </dsp:sp>
    <dsp:sp modelId="{9B66F8B6-6EBE-4EA3-B80E-68B93652BE0C}">
      <dsp:nvSpPr>
        <dsp:cNvPr id="0" name=""/>
        <dsp:cNvSpPr/>
      </dsp:nvSpPr>
      <dsp:spPr>
        <a:xfrm>
          <a:off x="755557" y="1667610"/>
          <a:ext cx="2150434" cy="7940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kern="1200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rPr>
            <a:t>ร้อยละความสำเร็จของแผน (ตาม </a:t>
          </a:r>
          <a:r>
            <a:rPr lang="en-US" sz="2400" kern="1200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rPr>
            <a:t>TOR)</a:t>
          </a:r>
        </a:p>
      </dsp:txBody>
      <dsp:txXfrm>
        <a:off x="755557" y="1667610"/>
        <a:ext cx="2150434" cy="794060"/>
      </dsp:txXfrm>
    </dsp:sp>
    <dsp:sp modelId="{3BC05BCC-A262-4522-BB87-A77134D907A3}">
      <dsp:nvSpPr>
        <dsp:cNvPr id="0" name=""/>
        <dsp:cNvSpPr/>
      </dsp:nvSpPr>
      <dsp:spPr>
        <a:xfrm>
          <a:off x="0" y="1667693"/>
          <a:ext cx="755557" cy="794060"/>
        </a:xfrm>
        <a:prstGeom prst="round2SameRect">
          <a:avLst>
            <a:gd name="adj1" fmla="val 16670"/>
            <a:gd name="adj2" fmla="val 0"/>
          </a:avLst>
        </a:prstGeom>
        <a:solidFill>
          <a:schemeClr val="accent5">
            <a:hueOff val="2348954"/>
            <a:satOff val="84466"/>
            <a:lumOff val="35490"/>
            <a:alphaOff val="0"/>
          </a:schemeClr>
        </a:solidFill>
        <a:ln w="12700" cap="flat" cmpd="sng" algn="ctr">
          <a:solidFill>
            <a:schemeClr val="accent5">
              <a:hueOff val="2348954"/>
              <a:satOff val="84466"/>
              <a:lumOff val="354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4400" kern="1200" dirty="0">
              <a:solidFill>
                <a:schemeClr val="tx1">
                  <a:lumMod val="65000"/>
                  <a:lumOff val="3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rPr>
            <a:t>3</a:t>
          </a:r>
          <a:endParaRPr lang="en-US" sz="4400" kern="1200" dirty="0">
            <a:solidFill>
              <a:schemeClr val="tx1">
                <a:lumMod val="65000"/>
                <a:lumOff val="35000"/>
              </a:schemeClr>
            </a:solidFill>
            <a:latin typeface="TH K2D July8" panose="02000506000000020004" pitchFamily="2" charset="-34"/>
            <a:cs typeface="TH K2D July8" panose="02000506000000020004" pitchFamily="2" charset="-34"/>
          </a:endParaRPr>
        </a:p>
      </dsp:txBody>
      <dsp:txXfrm>
        <a:off x="36890" y="1704583"/>
        <a:ext cx="681777" cy="7571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5D3754-8A8F-4EE5-B1E6-7442C7539524}">
      <dsp:nvSpPr>
        <dsp:cNvPr id="0" name=""/>
        <dsp:cNvSpPr/>
      </dsp:nvSpPr>
      <dsp:spPr>
        <a:xfrm>
          <a:off x="0" y="2461670"/>
          <a:ext cx="3064785" cy="0"/>
        </a:xfrm>
        <a:prstGeom prst="line">
          <a:avLst/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80D503-6164-4028-A80C-D7D96CCDC124}">
      <dsp:nvSpPr>
        <dsp:cNvPr id="0" name=""/>
        <dsp:cNvSpPr/>
      </dsp:nvSpPr>
      <dsp:spPr>
        <a:xfrm>
          <a:off x="0" y="1627907"/>
          <a:ext cx="3064785" cy="0"/>
        </a:xfrm>
        <a:prstGeom prst="line">
          <a:avLst/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2D1B88-09FC-457A-AC2C-8FD14E82379B}">
      <dsp:nvSpPr>
        <dsp:cNvPr id="0" name=""/>
        <dsp:cNvSpPr/>
      </dsp:nvSpPr>
      <dsp:spPr>
        <a:xfrm>
          <a:off x="0" y="794143"/>
          <a:ext cx="3064785" cy="0"/>
        </a:xfrm>
        <a:prstGeom prst="line">
          <a:avLst/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BA1DFC-316E-45F8-A9DC-F245F35341A3}">
      <dsp:nvSpPr>
        <dsp:cNvPr id="0" name=""/>
        <dsp:cNvSpPr/>
      </dsp:nvSpPr>
      <dsp:spPr>
        <a:xfrm>
          <a:off x="796844" y="83"/>
          <a:ext cx="2267940" cy="7940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kern="1200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rPr>
            <a:t>กลยุทธ์ </a:t>
          </a:r>
          <a:br>
            <a:rPr lang="en-US" sz="2400" kern="1200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rPr>
          </a:br>
          <a:r>
            <a:rPr lang="en-US" sz="2400" kern="1200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rPr>
            <a:t>(Strategy)</a:t>
          </a:r>
        </a:p>
      </dsp:txBody>
      <dsp:txXfrm>
        <a:off x="796844" y="83"/>
        <a:ext cx="2267940" cy="794060"/>
      </dsp:txXfrm>
    </dsp:sp>
    <dsp:sp modelId="{3F6E314F-DA20-4FBA-8D33-1CE92382BA9A}">
      <dsp:nvSpPr>
        <dsp:cNvPr id="0" name=""/>
        <dsp:cNvSpPr/>
      </dsp:nvSpPr>
      <dsp:spPr>
        <a:xfrm>
          <a:off x="0" y="83"/>
          <a:ext cx="796844" cy="794060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4400" kern="1200" dirty="0">
              <a:solidFill>
                <a:schemeClr val="tx1">
                  <a:lumMod val="65000"/>
                  <a:lumOff val="3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rPr>
            <a:t>1</a:t>
          </a:r>
          <a:endParaRPr lang="en-US" sz="4400" kern="1200" dirty="0">
            <a:solidFill>
              <a:schemeClr val="tx1">
                <a:lumMod val="65000"/>
                <a:lumOff val="35000"/>
              </a:schemeClr>
            </a:solidFill>
            <a:latin typeface="TH K2D July8" panose="02000506000000020004" pitchFamily="2" charset="-34"/>
            <a:cs typeface="TH K2D July8" panose="02000506000000020004" pitchFamily="2" charset="-34"/>
          </a:endParaRPr>
        </a:p>
      </dsp:txBody>
      <dsp:txXfrm>
        <a:off x="38770" y="38853"/>
        <a:ext cx="719304" cy="755290"/>
      </dsp:txXfrm>
    </dsp:sp>
    <dsp:sp modelId="{9B8B1F1D-3589-40F6-91CC-B980AE4C2C0E}">
      <dsp:nvSpPr>
        <dsp:cNvPr id="0" name=""/>
        <dsp:cNvSpPr/>
      </dsp:nvSpPr>
      <dsp:spPr>
        <a:xfrm>
          <a:off x="796844" y="833846"/>
          <a:ext cx="2267940" cy="7940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kern="1200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rPr>
            <a:t>ผู้รับบริการ </a:t>
          </a:r>
          <a:br>
            <a:rPr lang="en-US" sz="2400" kern="1200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rPr>
          </a:br>
          <a:r>
            <a:rPr lang="en-US" sz="2400" kern="1200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rPr>
            <a:t>(Customers)</a:t>
          </a:r>
        </a:p>
      </dsp:txBody>
      <dsp:txXfrm>
        <a:off x="796844" y="833846"/>
        <a:ext cx="2267940" cy="794060"/>
      </dsp:txXfrm>
    </dsp:sp>
    <dsp:sp modelId="{FD718ED6-C28B-417B-9852-14A0A2BE26E1}">
      <dsp:nvSpPr>
        <dsp:cNvPr id="0" name=""/>
        <dsp:cNvSpPr/>
      </dsp:nvSpPr>
      <dsp:spPr>
        <a:xfrm>
          <a:off x="0" y="833846"/>
          <a:ext cx="796844" cy="794060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hueOff val="4517475"/>
            <a:satOff val="-42500"/>
            <a:lumOff val="-27353"/>
            <a:alphaOff val="0"/>
          </a:schemeClr>
        </a:solidFill>
        <a:ln w="12700" cap="flat" cmpd="sng" algn="ctr">
          <a:solidFill>
            <a:schemeClr val="accent3">
              <a:hueOff val="4517475"/>
              <a:satOff val="-42500"/>
              <a:lumOff val="-27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4400" kern="1200" dirty="0">
              <a:latin typeface="TH K2D July8" panose="02000506000000020004" pitchFamily="2" charset="-34"/>
              <a:cs typeface="TH K2D July8" panose="02000506000000020004" pitchFamily="2" charset="-34"/>
            </a:rPr>
            <a:t>2</a:t>
          </a:r>
          <a:endParaRPr lang="en-US" sz="4400" kern="1200" dirty="0">
            <a:latin typeface="TH K2D July8" panose="02000506000000020004" pitchFamily="2" charset="-34"/>
            <a:cs typeface="TH K2D July8" panose="02000506000000020004" pitchFamily="2" charset="-34"/>
          </a:endParaRPr>
        </a:p>
      </dsp:txBody>
      <dsp:txXfrm>
        <a:off x="38770" y="872616"/>
        <a:ext cx="719304" cy="755290"/>
      </dsp:txXfrm>
    </dsp:sp>
    <dsp:sp modelId="{9B66F8B6-6EBE-4EA3-B80E-68B93652BE0C}">
      <dsp:nvSpPr>
        <dsp:cNvPr id="0" name=""/>
        <dsp:cNvSpPr/>
      </dsp:nvSpPr>
      <dsp:spPr>
        <a:xfrm>
          <a:off x="796844" y="1667610"/>
          <a:ext cx="2267940" cy="7940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kern="1200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rPr>
            <a:t>ระบบปฏิบัติการ </a:t>
          </a:r>
          <a:br>
            <a:rPr lang="th-TH" sz="2400" kern="1200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rPr>
          </a:br>
          <a:r>
            <a:rPr lang="th-TH" sz="2400" kern="1200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rPr>
            <a:t>(</a:t>
          </a:r>
          <a:r>
            <a:rPr lang="en-US" sz="2400" kern="1200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rPr>
            <a:t>Operations)</a:t>
          </a:r>
        </a:p>
      </dsp:txBody>
      <dsp:txXfrm>
        <a:off x="796844" y="1667610"/>
        <a:ext cx="2267940" cy="794060"/>
      </dsp:txXfrm>
    </dsp:sp>
    <dsp:sp modelId="{3BC05BCC-A262-4522-BB87-A77134D907A3}">
      <dsp:nvSpPr>
        <dsp:cNvPr id="0" name=""/>
        <dsp:cNvSpPr/>
      </dsp:nvSpPr>
      <dsp:spPr>
        <a:xfrm>
          <a:off x="0" y="1667693"/>
          <a:ext cx="796844" cy="794060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hueOff val="9034950"/>
            <a:satOff val="-85000"/>
            <a:lumOff val="-54706"/>
            <a:alphaOff val="0"/>
          </a:schemeClr>
        </a:solidFill>
        <a:ln w="12700" cap="flat" cmpd="sng" algn="ctr">
          <a:solidFill>
            <a:schemeClr val="accent3">
              <a:hueOff val="9034950"/>
              <a:satOff val="-85000"/>
              <a:lumOff val="-5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4400" kern="1200">
              <a:latin typeface="TH K2D July8" panose="02000506000000020004" pitchFamily="2" charset="-34"/>
              <a:cs typeface="TH K2D July8" panose="02000506000000020004" pitchFamily="2" charset="-34"/>
            </a:rPr>
            <a:t>3</a:t>
          </a:r>
          <a:endParaRPr lang="en-US" sz="4400" kern="1200" dirty="0">
            <a:latin typeface="TH K2D July8" panose="02000506000000020004" pitchFamily="2" charset="-34"/>
            <a:cs typeface="TH K2D July8" panose="02000506000000020004" pitchFamily="2" charset="-34"/>
          </a:endParaRPr>
        </a:p>
      </dsp:txBody>
      <dsp:txXfrm>
        <a:off x="38770" y="1706463"/>
        <a:ext cx="719304" cy="7552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B440F78-2C9E-4C7F-818C-B40BB19D3AB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D3FB98-80B9-4155-809A-82659D34A01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18EB1-FF96-47AA-9A30-F1BFF2FFD1F7}" type="datetimeFigureOut">
              <a:rPr lang="en-US" smtClean="0"/>
              <a:t>5/27/2024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DEF847-3492-4888-9C23-1504238536B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E48C54-2332-4748-9C65-6A27E550C1F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F75FB2-D12E-4669-8522-D3E2C7E6DC9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991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E4A361-7934-4769-9B16-8A939698742C}" type="datetimeFigureOut">
              <a:rPr lang="en-US" smtClean="0"/>
              <a:t>5/27/2024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18E0B9-48E4-499D-93B2-B07D00395B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043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c6f73a04f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c6f73a04f_0_5:notes"/>
          <p:cNvSpPr txBox="1">
            <a:spLocks noGrp="1"/>
          </p:cNvSpPr>
          <p:nvPr>
            <p:ph type="body" idx="1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e659911ddb_1_14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e659911ddb_1_1440:notes"/>
          <p:cNvSpPr txBox="1">
            <a:spLocks noGrp="1"/>
          </p:cNvSpPr>
          <p:nvPr>
            <p:ph type="body" idx="1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2f90f97009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22f90f97009_0_1:notes"/>
          <p:cNvSpPr txBox="1">
            <a:spLocks noGrp="1"/>
          </p:cNvSpPr>
          <p:nvPr>
            <p:ph type="body" idx="1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e659911ddb_1_14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e659911ddb_1_1440:notes"/>
          <p:cNvSpPr txBox="1">
            <a:spLocks noGrp="1"/>
          </p:cNvSpPr>
          <p:nvPr>
            <p:ph type="body" idx="1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31418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e7efdfae5d_3_10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e7efdfae5d_3_10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12825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11e5c9627a4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11e5c9627a4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D3492AC-2023-4442-AF40-53B11C2EF8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8724" y="457200"/>
            <a:ext cx="11274552" cy="5943600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45966" y="1008063"/>
            <a:ext cx="5120640" cy="2054388"/>
          </a:xfrm>
        </p:spPr>
        <p:txBody>
          <a:bodyPr anchor="b">
            <a:normAutofit/>
          </a:bodyPr>
          <a:lstStyle>
            <a:lvl1pPr algn="r">
              <a:defRPr sz="5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98970" y="3105163"/>
            <a:ext cx="3167636" cy="64767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64503-659B-472D-ABF8-01D077EB0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209C12-0CED-4CD5-B463-885A793CC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Pitch deck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8F03DA-3AA9-44AC-8E2B-D53B8EBEA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583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ket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6B45A-9FA0-4D2A-8BEF-4709BD5C1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06C6CB5-A7CF-4AA0-8E61-3C46EFA04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524" y="4572000"/>
            <a:ext cx="12188952" cy="2286000"/>
          </a:xfrm>
          <a:solidFill>
            <a:schemeClr val="accent6"/>
          </a:solidFill>
        </p:spPr>
        <p:txBody>
          <a:bodyPr anchor="b"/>
          <a:lstStyle>
            <a:lvl1pPr marL="0" indent="0">
              <a:buNone/>
              <a:defRPr/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8305" y="1696389"/>
            <a:ext cx="3210331" cy="3647605"/>
          </a:xfrm>
          <a:solidFill>
            <a:schemeClr val="bg1"/>
          </a:solidFill>
          <a:ln w="12700">
            <a:solidFill>
              <a:schemeClr val="tx2">
                <a:lumMod val="20000"/>
                <a:lumOff val="80000"/>
              </a:schemeClr>
            </a:solidFill>
          </a:ln>
        </p:spPr>
        <p:txBody>
          <a:bodyPr lIns="91440" tIns="457200">
            <a:noAutofit/>
          </a:bodyPr>
          <a:lstStyle>
            <a:lvl1pPr marL="0" indent="0" algn="ctr">
              <a:buNone/>
              <a:defRPr sz="3200" b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95593" y="2750695"/>
            <a:ext cx="2743200" cy="2465883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5F3F79F-C68B-4A8C-B9F0-4BF82DCC6D5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16628" y="1696389"/>
            <a:ext cx="3209544" cy="3648456"/>
          </a:xfrm>
          <a:solidFill>
            <a:schemeClr val="bg1"/>
          </a:solidFill>
          <a:ln w="12700">
            <a:solidFill>
              <a:schemeClr val="tx2">
                <a:lumMod val="20000"/>
                <a:lumOff val="80000"/>
              </a:schemeClr>
            </a:solidFill>
          </a:ln>
        </p:spPr>
        <p:txBody>
          <a:bodyPr tIns="457200">
            <a:noAutofit/>
          </a:bodyPr>
          <a:lstStyle>
            <a:lvl1pPr marL="0" indent="0" algn="ctr">
              <a:buNone/>
              <a:defRPr sz="3200" b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7E2099CC-3C3F-4C3B-825F-C69EBE0F0D1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765548" y="2750695"/>
            <a:ext cx="2743200" cy="2465883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Pitch deck title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D904408A-D9CD-40EC-A60A-5AFD4501F7B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148764" y="1696389"/>
            <a:ext cx="3209544" cy="3648456"/>
          </a:xfrm>
          <a:solidFill>
            <a:schemeClr val="bg1"/>
          </a:solidFill>
          <a:ln w="12700">
            <a:solidFill>
              <a:schemeClr val="tx2">
                <a:lumMod val="20000"/>
                <a:lumOff val="80000"/>
              </a:schemeClr>
            </a:solidFill>
          </a:ln>
        </p:spPr>
        <p:txBody>
          <a:bodyPr tIns="457200">
            <a:noAutofit/>
          </a:bodyPr>
          <a:lstStyle>
            <a:lvl1pPr marL="0" indent="0" algn="ctr">
              <a:buNone/>
              <a:defRPr sz="3200" b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F6FD60C1-21C4-4DFB-A5A9-717DE2A98BA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377130" y="2750695"/>
            <a:ext cx="2743200" cy="2465883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585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ket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3A5BA28D-2313-499F-93AB-7C86B030570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466593" y="2207455"/>
            <a:ext cx="1351811" cy="109728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anchor="ctr" anchorCtr="1">
            <a:norm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98516B14-EF29-444F-82DA-19F5011C7DD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466592" y="3559605"/>
            <a:ext cx="1353313" cy="109728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anchor="ctr" anchorCtr="1">
            <a:norm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2</a:t>
            </a:r>
            <a:endParaRPr lang="en-ZA" dirty="0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BFDD67D8-D69E-405B-825C-A9AF88C1A80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466592" y="4905756"/>
            <a:ext cx="1353314" cy="109728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anchor="ctr" anchorCtr="1">
            <a:norm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3</a:t>
            </a:r>
            <a:endParaRPr lang="en-Z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3354A33-C884-44F0-A320-DF2EBA500D10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1371600" y="2202883"/>
            <a:ext cx="1106424" cy="1106424"/>
          </a:xfrm>
          <a:solidFill>
            <a:schemeClr val="accent6"/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7AF29B8F-D39A-4F3A-909A-9D298FB7224E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1371600" y="3555033"/>
            <a:ext cx="1106424" cy="1106424"/>
          </a:xfrm>
          <a:solidFill>
            <a:schemeClr val="accent6"/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1" name="Picture Placeholder 8">
            <a:extLst>
              <a:ext uri="{FF2B5EF4-FFF2-40B4-BE49-F238E27FC236}">
                <a16:creationId xmlns:a16="http://schemas.microsoft.com/office/drawing/2014/main" id="{83A1C8AA-5F7D-4C12-9724-97F4B72D8A7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371600" y="4901184"/>
            <a:ext cx="1106424" cy="1106424"/>
          </a:xfrm>
          <a:solidFill>
            <a:schemeClr val="accent6"/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19BE8230-B656-44E2-9319-E1464125040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813048" y="2207455"/>
            <a:ext cx="3657600" cy="10972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1800" dirty="0">
                <a:solidFill>
                  <a:schemeClr val="tx1"/>
                </a:solidFill>
              </a:defRPr>
            </a:lvl1pPr>
          </a:lstStyle>
          <a:p>
            <a:pPr marL="266700" lvl="0" indent="-266700" algn="ctr"/>
            <a:r>
              <a:rPr lang="en-ZA" dirty="0"/>
              <a:t>Section Header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4ADD189D-5EFF-456A-9AEB-E8DB3452742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813048" y="3559605"/>
            <a:ext cx="3657600" cy="10972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1800" dirty="0">
                <a:solidFill>
                  <a:schemeClr val="tx1"/>
                </a:solidFill>
              </a:defRPr>
            </a:lvl1pPr>
          </a:lstStyle>
          <a:p>
            <a:pPr marL="266700" lvl="0" indent="-266700" algn="ctr"/>
            <a:r>
              <a:rPr lang="en-ZA" dirty="0"/>
              <a:t>Section Header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53862BA6-E42C-4C58-871B-8705122D6689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813048" y="4905756"/>
            <a:ext cx="3657600" cy="10972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1800" dirty="0">
                <a:solidFill>
                  <a:schemeClr val="tx1"/>
                </a:solidFill>
              </a:defRPr>
            </a:lvl1pPr>
          </a:lstStyle>
          <a:p>
            <a:pPr marL="266700" lvl="0" indent="-266700" algn="ctr"/>
            <a:r>
              <a:rPr lang="en-ZA" dirty="0"/>
              <a:t>Section Header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B1F9D630-F36F-43B5-B6A8-62245E084CA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7470648" y="2207455"/>
            <a:ext cx="3657600" cy="1097280"/>
          </a:xfrm>
          <a:solidFill>
            <a:schemeClr val="accent3">
              <a:alpha val="50000"/>
            </a:schemeClr>
          </a:solidFill>
          <a:ln>
            <a:solidFill>
              <a:schemeClr val="accent3">
                <a:alpha val="50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en-US" dirty="0"/>
              <a:t>Section Description</a:t>
            </a:r>
            <a:endParaRPr lang="en-ZA" dirty="0"/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C670C5D6-AD2E-415C-BAFE-A8239C15159E}"/>
              </a:ext>
            </a:extLst>
          </p:cNvPr>
          <p:cNvSpPr>
            <a:spLocks noGrp="1"/>
          </p:cNvSpPr>
          <p:nvPr>
            <p:ph sz="half" idx="38" hasCustomPrompt="1"/>
          </p:nvPr>
        </p:nvSpPr>
        <p:spPr>
          <a:xfrm>
            <a:off x="7470648" y="3559605"/>
            <a:ext cx="3657600" cy="1097280"/>
          </a:xfrm>
          <a:solidFill>
            <a:schemeClr val="accent3">
              <a:alpha val="50000"/>
            </a:schemeClr>
          </a:solidFill>
          <a:ln>
            <a:solidFill>
              <a:schemeClr val="accent3">
                <a:alpha val="50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en-US" dirty="0"/>
              <a:t>Section Description</a:t>
            </a:r>
            <a:endParaRPr lang="en-ZA" dirty="0"/>
          </a:p>
        </p:txBody>
      </p:sp>
      <p:sp>
        <p:nvSpPr>
          <p:cNvPr id="30" name="Content Placeholder 3">
            <a:extLst>
              <a:ext uri="{FF2B5EF4-FFF2-40B4-BE49-F238E27FC236}">
                <a16:creationId xmlns:a16="http://schemas.microsoft.com/office/drawing/2014/main" id="{26DDBF97-B5FA-415C-9E0D-A4A556C40805}"/>
              </a:ext>
            </a:extLst>
          </p:cNvPr>
          <p:cNvSpPr>
            <a:spLocks noGrp="1"/>
          </p:cNvSpPr>
          <p:nvPr>
            <p:ph sz="half" idx="41" hasCustomPrompt="1"/>
          </p:nvPr>
        </p:nvSpPr>
        <p:spPr>
          <a:xfrm>
            <a:off x="7470648" y="4905756"/>
            <a:ext cx="3657600" cy="1097280"/>
          </a:xfrm>
          <a:solidFill>
            <a:schemeClr val="accent3">
              <a:alpha val="50000"/>
            </a:schemeClr>
          </a:solidFill>
          <a:ln>
            <a:solidFill>
              <a:schemeClr val="accent3">
                <a:alpha val="50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en-US" dirty="0"/>
              <a:t>Section Description</a:t>
            </a:r>
            <a:endParaRPr lang="en-ZA" dirty="0"/>
          </a:p>
        </p:txBody>
      </p:sp>
      <p:sp>
        <p:nvSpPr>
          <p:cNvPr id="17" name="Date Placeholder 1">
            <a:extLst>
              <a:ext uri="{FF2B5EF4-FFF2-40B4-BE49-F238E27FC236}">
                <a16:creationId xmlns:a16="http://schemas.microsoft.com/office/drawing/2014/main" id="{8408DD66-4FD2-41B2-AD2E-24ADA0398198}"/>
              </a:ext>
            </a:extLst>
          </p:cNvPr>
          <p:cNvSpPr>
            <a:spLocks noGrp="1"/>
          </p:cNvSpPr>
          <p:nvPr>
            <p:ph type="dt" sz="half" idx="43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Pitch deck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215403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dr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6CD52AD9-4495-432B-B01C-26AAF0EAA8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92992" y="2232908"/>
            <a:ext cx="2194560" cy="274320"/>
          </a:xfrm>
        </p:spPr>
        <p:txBody>
          <a:bodyPr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QUADRANT TITLE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AF9EB7E7-72B3-4FD3-B153-815A53CB1B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8728" y="3494402"/>
            <a:ext cx="2194560" cy="274320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1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QUADRANT TITLE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139AE34A-A4BE-43AA-9A69-9A18D5FC53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310732" y="3494402"/>
            <a:ext cx="2194560" cy="274320"/>
          </a:xfrm>
        </p:spPr>
        <p:txBody>
          <a:bodyPr>
            <a:noAutofit/>
          </a:bodyPr>
          <a:lstStyle>
            <a:lvl1pPr marL="0" indent="0" algn="r">
              <a:buFont typeface="Arial" panose="020B0604020202020204" pitchFamily="34" charset="0"/>
              <a:buNone/>
              <a:defRPr sz="1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QUADRANT TITLE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23E8F54F-C5BD-4FE6-BB69-FEC69BC0FD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92992" y="5287722"/>
            <a:ext cx="2194560" cy="274320"/>
          </a:xfrm>
        </p:spPr>
        <p:txBody>
          <a:bodyPr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QUADRANT TITLE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7F7357E-EB66-4B24-BD83-CDF02BFEB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67923" y="2586939"/>
            <a:ext cx="10677317" cy="2637195"/>
            <a:chOff x="767923" y="2586939"/>
            <a:chExt cx="10677317" cy="2637195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5CC96AF-1ECA-45C5-A903-6341850289F9}"/>
                </a:ext>
              </a:extLst>
            </p:cNvPr>
            <p:cNvSpPr/>
            <p:nvPr userDrawn="1"/>
          </p:nvSpPr>
          <p:spPr>
            <a:xfrm>
              <a:off x="6098501" y="2586991"/>
              <a:ext cx="46095" cy="1231565"/>
            </a:xfrm>
            <a:custGeom>
              <a:avLst/>
              <a:gdLst>
                <a:gd name="connsiteX0" fmla="*/ 375 w 46095"/>
                <a:gd name="connsiteY0" fmla="*/ 0 h 1231565"/>
                <a:gd name="connsiteX1" fmla="*/ 46095 w 46095"/>
                <a:gd name="connsiteY1" fmla="*/ 114776 h 1231565"/>
                <a:gd name="connsiteX2" fmla="*/ 46095 w 46095"/>
                <a:gd name="connsiteY2" fmla="*/ 1231565 h 1231565"/>
                <a:gd name="connsiteX3" fmla="*/ 0 w 46095"/>
                <a:gd name="connsiteY3" fmla="*/ 1231565 h 1231565"/>
                <a:gd name="connsiteX4" fmla="*/ 0 w 46095"/>
                <a:gd name="connsiteY4" fmla="*/ 942 h 1231565"/>
                <a:gd name="connsiteX5" fmla="*/ 375 w 46095"/>
                <a:gd name="connsiteY5" fmla="*/ 0 h 1231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095" h="1231565">
                  <a:moveTo>
                    <a:pt x="375" y="0"/>
                  </a:moveTo>
                  <a:lnTo>
                    <a:pt x="46095" y="114776"/>
                  </a:lnTo>
                  <a:lnTo>
                    <a:pt x="46095" y="1231565"/>
                  </a:lnTo>
                  <a:lnTo>
                    <a:pt x="0" y="1231565"/>
                  </a:lnTo>
                  <a:lnTo>
                    <a:pt x="0" y="942"/>
                  </a:lnTo>
                  <a:lnTo>
                    <a:pt x="37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7574821-21A4-483A-9824-B9CB9EC4B770}"/>
                </a:ext>
              </a:extLst>
            </p:cNvPr>
            <p:cNvSpPr/>
            <p:nvPr userDrawn="1"/>
          </p:nvSpPr>
          <p:spPr>
            <a:xfrm>
              <a:off x="6053156" y="3818555"/>
              <a:ext cx="45345" cy="97190"/>
            </a:xfrm>
            <a:custGeom>
              <a:avLst/>
              <a:gdLst>
                <a:gd name="connsiteX0" fmla="*/ 0 w 45345"/>
                <a:gd name="connsiteY0" fmla="*/ 0 h 97190"/>
                <a:gd name="connsiteX1" fmla="*/ 45345 w 45345"/>
                <a:gd name="connsiteY1" fmla="*/ 0 h 97190"/>
                <a:gd name="connsiteX2" fmla="*/ 45345 w 45345"/>
                <a:gd name="connsiteY2" fmla="*/ 97190 h 97190"/>
                <a:gd name="connsiteX3" fmla="*/ 0 w 45345"/>
                <a:gd name="connsiteY3" fmla="*/ 97190 h 97190"/>
                <a:gd name="connsiteX4" fmla="*/ 0 w 45345"/>
                <a:gd name="connsiteY4" fmla="*/ 0 h 97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345" h="97190">
                  <a:moveTo>
                    <a:pt x="0" y="0"/>
                  </a:moveTo>
                  <a:lnTo>
                    <a:pt x="45345" y="0"/>
                  </a:lnTo>
                  <a:lnTo>
                    <a:pt x="45345" y="97190"/>
                  </a:lnTo>
                  <a:lnTo>
                    <a:pt x="0" y="971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8C191E1-94CD-4DEF-9125-7E667370926A}"/>
                </a:ext>
              </a:extLst>
            </p:cNvPr>
            <p:cNvSpPr/>
            <p:nvPr userDrawn="1"/>
          </p:nvSpPr>
          <p:spPr>
            <a:xfrm>
              <a:off x="6098500" y="2586939"/>
              <a:ext cx="111238" cy="1231616"/>
            </a:xfrm>
            <a:custGeom>
              <a:avLst/>
              <a:gdLst>
                <a:gd name="connsiteX0" fmla="*/ 0 w 111238"/>
                <a:gd name="connsiteY0" fmla="*/ 0 h 1231616"/>
                <a:gd name="connsiteX1" fmla="*/ 111238 w 111238"/>
                <a:gd name="connsiteY1" fmla="*/ 0 h 1231616"/>
                <a:gd name="connsiteX2" fmla="*/ 111238 w 111238"/>
                <a:gd name="connsiteY2" fmla="*/ 1231616 h 1231616"/>
                <a:gd name="connsiteX3" fmla="*/ 46095 w 111238"/>
                <a:gd name="connsiteY3" fmla="*/ 1231616 h 1231616"/>
                <a:gd name="connsiteX4" fmla="*/ 46095 w 111238"/>
                <a:gd name="connsiteY4" fmla="*/ 114827 h 1231616"/>
                <a:gd name="connsiteX5" fmla="*/ 375 w 111238"/>
                <a:gd name="connsiteY5" fmla="*/ 51 h 1231616"/>
                <a:gd name="connsiteX6" fmla="*/ 0 w 111238"/>
                <a:gd name="connsiteY6" fmla="*/ 993 h 1231616"/>
                <a:gd name="connsiteX7" fmla="*/ 0 w 111238"/>
                <a:gd name="connsiteY7" fmla="*/ 0 h 1231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238" h="1231616">
                  <a:moveTo>
                    <a:pt x="0" y="0"/>
                  </a:moveTo>
                  <a:lnTo>
                    <a:pt x="111238" y="0"/>
                  </a:lnTo>
                  <a:lnTo>
                    <a:pt x="111238" y="1231616"/>
                  </a:lnTo>
                  <a:lnTo>
                    <a:pt x="46095" y="1231616"/>
                  </a:lnTo>
                  <a:lnTo>
                    <a:pt x="46095" y="114827"/>
                  </a:lnTo>
                  <a:lnTo>
                    <a:pt x="375" y="51"/>
                  </a:lnTo>
                  <a:lnTo>
                    <a:pt x="0" y="9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E6DEF02-ADC5-487F-AA38-28AE410EBEB1}"/>
                </a:ext>
              </a:extLst>
            </p:cNvPr>
            <p:cNvSpPr/>
            <p:nvPr userDrawn="1"/>
          </p:nvSpPr>
          <p:spPr>
            <a:xfrm>
              <a:off x="6053156" y="2587933"/>
              <a:ext cx="36576" cy="126204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F5BD053-8127-4207-8BB6-88934D1FE4A5}"/>
                </a:ext>
              </a:extLst>
            </p:cNvPr>
            <p:cNvSpPr/>
            <p:nvPr userDrawn="1"/>
          </p:nvSpPr>
          <p:spPr>
            <a:xfrm>
              <a:off x="767923" y="3818556"/>
              <a:ext cx="5349240" cy="3657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6CFD50B-0B31-48EB-8D44-673C8CEC29B7}"/>
                </a:ext>
              </a:extLst>
            </p:cNvPr>
            <p:cNvSpPr/>
            <p:nvPr userDrawn="1"/>
          </p:nvSpPr>
          <p:spPr>
            <a:xfrm>
              <a:off x="6117163" y="3818554"/>
              <a:ext cx="5328077" cy="3657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C715010-62CF-4E58-992F-47427FCB0C02}"/>
                </a:ext>
              </a:extLst>
            </p:cNvPr>
            <p:cNvSpPr/>
            <p:nvPr userDrawn="1"/>
          </p:nvSpPr>
          <p:spPr>
            <a:xfrm>
              <a:off x="6053155" y="3852534"/>
              <a:ext cx="36576" cy="13716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7" name="Date Placeholder 1">
            <a:extLst>
              <a:ext uri="{FF2B5EF4-FFF2-40B4-BE49-F238E27FC236}">
                <a16:creationId xmlns:a16="http://schemas.microsoft.com/office/drawing/2014/main" id="{17311117-A0EF-438B-BF68-75DF09D8504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Pitch deck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278033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wth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6B45A-9FA0-4D2A-8BEF-4709BD5C1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59924"/>
          </a:xfrm>
        </p:spPr>
        <p:txBody>
          <a:bodyPr bIns="91440" anchor="b"/>
          <a:lstStyle>
            <a:lvl1pPr algn="ctr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FDD847D-284F-43B9-91A9-0A2AE4977E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426525"/>
            <a:ext cx="10515600" cy="457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97280" y="2458260"/>
            <a:ext cx="3200400" cy="731520"/>
          </a:xfrm>
          <a:solidFill>
            <a:schemeClr val="accent2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95593" y="3191256"/>
            <a:ext cx="3200400" cy="2465883"/>
          </a:xfrm>
          <a:noFill/>
          <a:ln>
            <a:solidFill>
              <a:schemeClr val="accent2"/>
            </a:solidFill>
          </a:ln>
        </p:spPr>
        <p:txBody>
          <a:bodyPr lIns="182880" tIns="91440" rIns="182880" anchor="t" anchorCtr="1">
            <a:normAutofit/>
          </a:bodyPr>
          <a:lstStyle>
            <a:lvl1pPr marL="0" indent="0" algn="ctr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5F3F79F-C68B-4A8C-B9F0-4BF82DCC6D5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625274" y="2458260"/>
            <a:ext cx="3200400" cy="731520"/>
          </a:xfrm>
          <a:solidFill>
            <a:schemeClr val="accent2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7E2099CC-3C3F-4C3B-825F-C69EBE0F0D1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626864" y="3191256"/>
            <a:ext cx="3200400" cy="2465883"/>
          </a:xfrm>
          <a:noFill/>
          <a:ln>
            <a:solidFill>
              <a:schemeClr val="accent2"/>
            </a:solidFill>
          </a:ln>
        </p:spPr>
        <p:txBody>
          <a:bodyPr lIns="182880" tIns="182880" rIns="182880" anchor="t" anchorCtr="1">
            <a:normAutofit/>
          </a:bodyPr>
          <a:lstStyle>
            <a:lvl1pPr marL="0" indent="0" algn="ctr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D904408A-D9CD-40EC-A60A-5AFD4501F7B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153269" y="2458260"/>
            <a:ext cx="3200400" cy="731520"/>
          </a:xfrm>
          <a:solidFill>
            <a:schemeClr val="accent2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F6FD60C1-21C4-4DFB-A5A9-717DE2A98BA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156448" y="3191256"/>
            <a:ext cx="3200400" cy="2465883"/>
          </a:xfrm>
          <a:noFill/>
          <a:ln>
            <a:solidFill>
              <a:schemeClr val="accent2"/>
            </a:solidFill>
          </a:ln>
        </p:spPr>
        <p:txBody>
          <a:bodyPr lIns="182880" tIns="182880" rIns="182880" anchor="t" anchorCtr="1">
            <a:normAutofit/>
          </a:bodyPr>
          <a:lstStyle>
            <a:lvl1pPr marL="0" indent="0" algn="ctr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dirty="0"/>
              <a:t>Pitch deck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8638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E034D-C1DD-48C0-BB6B-FDC6F8EBA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DD8E1C1-2F29-4EF8-B7B9-75E2DC5049C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31850" y="1426525"/>
            <a:ext cx="10515600" cy="457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7FFB71-D3BF-4723-8C5E-44AD8F0E92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6438" y="2071688"/>
            <a:ext cx="5029200" cy="4572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1BC8B9-8F2B-4131-A090-0ACBEEE80B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6438" y="2641555"/>
            <a:ext cx="50292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14E40B-C52C-407A-9311-46FDCD84CB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67475" y="2071688"/>
            <a:ext cx="5029200" cy="4572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96ED23-22F0-421E-849C-630BEABF8B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67475" y="2641555"/>
            <a:ext cx="50292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0A2F77-6CFB-4347-9224-EFAA0C0EF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C1F45E-8700-4861-AD21-BB7A09E13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Pitch deck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283171-31EE-44C7-A031-9F840EDEC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6302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64" name="Text Placeholder 3">
            <a:extLst>
              <a:ext uri="{FF2B5EF4-FFF2-40B4-BE49-F238E27FC236}">
                <a16:creationId xmlns:a16="http://schemas.microsoft.com/office/drawing/2014/main" id="{A8B6EDEE-DE90-436D-BFA9-9709BE86FD0A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2258568" y="2304288"/>
            <a:ext cx="1554480" cy="561975"/>
          </a:xfrm>
          <a:solidFill>
            <a:schemeClr val="accent3"/>
          </a:solidFill>
          <a:ln>
            <a:noFill/>
          </a:ln>
        </p:spPr>
        <p:txBody>
          <a:bodyPr tIns="36000" anchor="ctr" anchorCtr="0">
            <a:normAutofit/>
          </a:bodyPr>
          <a:lstStyle>
            <a:lvl1pPr marL="0" indent="0" algn="ctr">
              <a:lnSpc>
                <a:spcPct val="150000"/>
              </a:lnSpc>
              <a:spcBef>
                <a:spcPts val="3600"/>
              </a:spcBef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Item Title</a:t>
            </a:r>
            <a:endParaRPr lang="en-ZA" dirty="0"/>
          </a:p>
        </p:txBody>
      </p:sp>
      <p:sp>
        <p:nvSpPr>
          <p:cNvPr id="38" name="Text Placeholder 10">
            <a:extLst>
              <a:ext uri="{FF2B5EF4-FFF2-40B4-BE49-F238E27FC236}">
                <a16:creationId xmlns:a16="http://schemas.microsoft.com/office/drawing/2014/main" id="{5FBFE975-0A80-48E8-AA52-A4674F3B96A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14399" y="3354712"/>
            <a:ext cx="731520" cy="45720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Year</a:t>
            </a:r>
            <a:endParaRPr lang="en-ZA" dirty="0"/>
          </a:p>
        </p:txBody>
      </p:sp>
      <p:sp>
        <p:nvSpPr>
          <p:cNvPr id="39" name="Text Placeholder 10">
            <a:extLst>
              <a:ext uri="{FF2B5EF4-FFF2-40B4-BE49-F238E27FC236}">
                <a16:creationId xmlns:a16="http://schemas.microsoft.com/office/drawing/2014/main" id="{8BD9D56F-24FE-4F7D-8E40-A0D0AC71979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659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D46B7BD9-7D98-4035-8A5E-463BD7C3BF1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75388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8AA70B58-94EB-4879-8CBB-F170B13437D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4180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7309DED8-0AF6-493B-A2EC-E3C6524C403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2972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44" name="Text Placeholder 10">
            <a:extLst>
              <a:ext uri="{FF2B5EF4-FFF2-40B4-BE49-F238E27FC236}">
                <a16:creationId xmlns:a16="http://schemas.microsoft.com/office/drawing/2014/main" id="{634511C9-82EE-4918-850A-C11AB497D8C8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11764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45" name="Text Placeholder 10">
            <a:extLst>
              <a:ext uri="{FF2B5EF4-FFF2-40B4-BE49-F238E27FC236}">
                <a16:creationId xmlns:a16="http://schemas.microsoft.com/office/drawing/2014/main" id="{9DFB519F-3772-4743-A8B2-EE749BE7907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9055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46" name="Text Placeholder 10">
            <a:extLst>
              <a:ext uri="{FF2B5EF4-FFF2-40B4-BE49-F238E27FC236}">
                <a16:creationId xmlns:a16="http://schemas.microsoft.com/office/drawing/2014/main" id="{FF1ED3A9-45CD-4A8C-94E6-BFD948CC06A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69348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48" name="Text Placeholder 10">
            <a:extLst>
              <a:ext uri="{FF2B5EF4-FFF2-40B4-BE49-F238E27FC236}">
                <a16:creationId xmlns:a16="http://schemas.microsoft.com/office/drawing/2014/main" id="{DF614219-217C-4657-8BF6-1BDE7D2907C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8140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49" name="Text Placeholder 10">
            <a:extLst>
              <a:ext uri="{FF2B5EF4-FFF2-40B4-BE49-F238E27FC236}">
                <a16:creationId xmlns:a16="http://schemas.microsoft.com/office/drawing/2014/main" id="{CF5EB19D-BC9E-40FA-BC6F-DA9B98DA7DCA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26932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47" name="Text Placeholder 10">
            <a:extLst>
              <a:ext uri="{FF2B5EF4-FFF2-40B4-BE49-F238E27FC236}">
                <a16:creationId xmlns:a16="http://schemas.microsoft.com/office/drawing/2014/main" id="{1E8B9B06-EF32-482E-A7E7-C1BAFE1A45D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05724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50" name="Text Placeholder 10">
            <a:extLst>
              <a:ext uri="{FF2B5EF4-FFF2-40B4-BE49-F238E27FC236}">
                <a16:creationId xmlns:a16="http://schemas.microsoft.com/office/drawing/2014/main" id="{B243085E-635F-44B9-A90B-BCE5763AD3E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451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51" name="Text Placeholder 10">
            <a:extLst>
              <a:ext uri="{FF2B5EF4-FFF2-40B4-BE49-F238E27FC236}">
                <a16:creationId xmlns:a16="http://schemas.microsoft.com/office/drawing/2014/main" id="{5E2D6E88-5F8C-4406-9211-D4A50B968BA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633085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43" name="Text Placeholder 10">
            <a:extLst>
              <a:ext uri="{FF2B5EF4-FFF2-40B4-BE49-F238E27FC236}">
                <a16:creationId xmlns:a16="http://schemas.microsoft.com/office/drawing/2014/main" id="{CC994534-ACB6-4B33-A7F8-59ED88636D9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4400" y="4292468"/>
            <a:ext cx="731520" cy="45720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Year</a:t>
            </a:r>
            <a:endParaRPr lang="en-ZA" dirty="0"/>
          </a:p>
        </p:txBody>
      </p:sp>
      <p:sp>
        <p:nvSpPr>
          <p:cNvPr id="52" name="Text Placeholder 10">
            <a:extLst>
              <a:ext uri="{FF2B5EF4-FFF2-40B4-BE49-F238E27FC236}">
                <a16:creationId xmlns:a16="http://schemas.microsoft.com/office/drawing/2014/main" id="{BFBFB5AF-B984-48A4-A2D5-B0F9A7168B9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969915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53" name="Text Placeholder 10">
            <a:extLst>
              <a:ext uri="{FF2B5EF4-FFF2-40B4-BE49-F238E27FC236}">
                <a16:creationId xmlns:a16="http://schemas.microsoft.com/office/drawing/2014/main" id="{5920D2EA-A217-4744-834D-D00BD41BD38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757602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54" name="Text Placeholder 10">
            <a:extLst>
              <a:ext uri="{FF2B5EF4-FFF2-40B4-BE49-F238E27FC236}">
                <a16:creationId xmlns:a16="http://schemas.microsoft.com/office/drawing/2014/main" id="{FD2FC71C-590D-4C50-9D20-D98F73D84422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545289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55" name="Text Placeholder 10">
            <a:extLst>
              <a:ext uri="{FF2B5EF4-FFF2-40B4-BE49-F238E27FC236}">
                <a16:creationId xmlns:a16="http://schemas.microsoft.com/office/drawing/2014/main" id="{AD895D25-09BE-492D-944C-8B0E710ADF19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332976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56" name="Text Placeholder 10">
            <a:extLst>
              <a:ext uri="{FF2B5EF4-FFF2-40B4-BE49-F238E27FC236}">
                <a16:creationId xmlns:a16="http://schemas.microsoft.com/office/drawing/2014/main" id="{F6192086-61CF-42A5-905D-851D1EEBC25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120663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57" name="Text Placeholder 10">
            <a:extLst>
              <a:ext uri="{FF2B5EF4-FFF2-40B4-BE49-F238E27FC236}">
                <a16:creationId xmlns:a16="http://schemas.microsoft.com/office/drawing/2014/main" id="{FD1AF556-814F-4B48-B1F0-29450A00904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908350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58" name="Text Placeholder 10">
            <a:extLst>
              <a:ext uri="{FF2B5EF4-FFF2-40B4-BE49-F238E27FC236}">
                <a16:creationId xmlns:a16="http://schemas.microsoft.com/office/drawing/2014/main" id="{EEEE7A48-BA7F-4AD6-948F-8AF34748D3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696037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60" name="Text Placeholder 10">
            <a:extLst>
              <a:ext uri="{FF2B5EF4-FFF2-40B4-BE49-F238E27FC236}">
                <a16:creationId xmlns:a16="http://schemas.microsoft.com/office/drawing/2014/main" id="{1ECC3963-8620-45EA-8E9B-B5ED79CD7A4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483724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61" name="Text Placeholder 10">
            <a:extLst>
              <a:ext uri="{FF2B5EF4-FFF2-40B4-BE49-F238E27FC236}">
                <a16:creationId xmlns:a16="http://schemas.microsoft.com/office/drawing/2014/main" id="{8A5FB4BB-2FEF-496A-8E3A-C4D43AE0498C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271411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59" name="Text Placeholder 10">
            <a:extLst>
              <a:ext uri="{FF2B5EF4-FFF2-40B4-BE49-F238E27FC236}">
                <a16:creationId xmlns:a16="http://schemas.microsoft.com/office/drawing/2014/main" id="{A7187E67-FC95-4CA0-9570-815E315916E5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059098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62" name="Text Placeholder 10">
            <a:extLst>
              <a:ext uri="{FF2B5EF4-FFF2-40B4-BE49-F238E27FC236}">
                <a16:creationId xmlns:a16="http://schemas.microsoft.com/office/drawing/2014/main" id="{D03EF82F-F37F-48CB-A978-E3BAD66F5C7D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846785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63" name="Text Placeholder 10">
            <a:extLst>
              <a:ext uri="{FF2B5EF4-FFF2-40B4-BE49-F238E27FC236}">
                <a16:creationId xmlns:a16="http://schemas.microsoft.com/office/drawing/2014/main" id="{5F250D41-02CE-4633-9E26-F722FCA110BB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634472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11E3559-68CA-437E-BD12-A9953AE1E8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940445" y="4069080"/>
            <a:ext cx="10332720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Date Placeholder 1">
            <a:extLst>
              <a:ext uri="{FF2B5EF4-FFF2-40B4-BE49-F238E27FC236}">
                <a16:creationId xmlns:a16="http://schemas.microsoft.com/office/drawing/2014/main" id="{62C0F98D-B2D7-4EDC-ADD0-9B61A901FCEA}"/>
              </a:ext>
            </a:extLst>
          </p:cNvPr>
          <p:cNvSpPr>
            <a:spLocks noGrp="1"/>
          </p:cNvSpPr>
          <p:nvPr>
            <p:ph type="dt" sz="half" idx="6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Pitch deck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2428662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85925"/>
            <a:ext cx="10515600" cy="40970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AC16E-5725-4AC1-AB85-871F25D2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Pitch deck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5874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option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7BA1CDE-376A-4ABA-B8B8-75D6A67809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35515" y="1718402"/>
            <a:ext cx="2286000" cy="3566160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8F9B77-308B-48E1-BCAC-0C74FB9A1CF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35515" y="5359799"/>
            <a:ext cx="2286000" cy="365125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600">
                <a:latin typeface="+mj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0BA97C8-6774-46D2-9678-1BA2BE8C9D3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35515" y="5743005"/>
            <a:ext cx="2286000" cy="365125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latin typeface="+mn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D48977F0-CAE5-4054-B1AC-16B25EB28CB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754036" y="1718798"/>
            <a:ext cx="2286000" cy="3566160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035550F1-A852-48F3-9C1C-C64F3B8D4D7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54036" y="5360195"/>
            <a:ext cx="2286000" cy="365125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600">
                <a:latin typeface="+mj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757D7CE-02BE-4D9B-A676-F2967D660EC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754036" y="5743401"/>
            <a:ext cx="2286000" cy="365125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latin typeface="+mn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64C29CA7-3B83-4C84-8407-F05C8CA7084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72557" y="1718402"/>
            <a:ext cx="2286000" cy="3566160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62304448-704D-4C85-87B3-13204A597E0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72557" y="5360195"/>
            <a:ext cx="2286000" cy="365125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600">
                <a:latin typeface="+mj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BB608A2D-D2B2-4E41-89DB-745BBE2D8B4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72557" y="5743401"/>
            <a:ext cx="2286000" cy="365125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latin typeface="+mn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B1A1DC22-0E05-43FC-8E91-0BE7AA25EEF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578378" y="1718798"/>
            <a:ext cx="2286000" cy="3566160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25676C67-0CCC-403A-9B15-B42740FCF06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578378" y="5360195"/>
            <a:ext cx="2286000" cy="365125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600">
                <a:latin typeface="+mj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25CC45AB-977D-4580-9F1A-2E786542EE5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578378" y="5743401"/>
            <a:ext cx="2286000" cy="365125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latin typeface="+mn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AF00A3-1058-4FA9-A985-037117010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0F60BE-20E1-40C5-85E7-AEAABD0C0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Pitch deck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DC939B-94C9-4FF9-B0C8-1149DEFA6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6992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option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7BA1CDE-376A-4ABA-B8B8-75D6A67809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35515" y="1717141"/>
            <a:ext cx="2286000" cy="1554480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8F9B77-308B-48E1-BCAC-0C74FB9A1CF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35515" y="3323013"/>
            <a:ext cx="2286000" cy="274320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latin typeface="+mj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0BA97C8-6774-46D2-9678-1BA2BE8C9D3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35515" y="3610807"/>
            <a:ext cx="2286000" cy="274320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latin typeface="+mn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D48977F0-CAE5-4054-B1AC-16B25EB28CB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754036" y="1717537"/>
            <a:ext cx="2286000" cy="1554480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035550F1-A852-48F3-9C1C-C64F3B8D4D7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54036" y="3323409"/>
            <a:ext cx="2286000" cy="274320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latin typeface="+mj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757D7CE-02BE-4D9B-A676-F2967D660EC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754036" y="3611203"/>
            <a:ext cx="2286000" cy="274320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latin typeface="+mn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64C29CA7-3B83-4C84-8407-F05C8CA7084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72557" y="1717141"/>
            <a:ext cx="2286000" cy="1554480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62304448-704D-4C85-87B3-13204A597E0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72557" y="3323013"/>
            <a:ext cx="2286000" cy="274320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latin typeface="+mj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BB608A2D-D2B2-4E41-89DB-745BBE2D8B4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72557" y="3610807"/>
            <a:ext cx="2286000" cy="274320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latin typeface="+mn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B1A1DC22-0E05-43FC-8E91-0BE7AA25EEF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578378" y="1717141"/>
            <a:ext cx="2286000" cy="1554480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25676C67-0CCC-403A-9B15-B42740FCF06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578378" y="3323013"/>
            <a:ext cx="2286000" cy="274320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latin typeface="+mj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25CC45AB-977D-4580-9F1A-2E786542EE5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578378" y="3610807"/>
            <a:ext cx="2286000" cy="274320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latin typeface="+mn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4" name="Picture Placeholder 6">
            <a:extLst>
              <a:ext uri="{FF2B5EF4-FFF2-40B4-BE49-F238E27FC236}">
                <a16:creationId xmlns:a16="http://schemas.microsoft.com/office/drawing/2014/main" id="{27688D91-F8AA-4C0A-BF29-90F8FE202DA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325219" y="4131915"/>
            <a:ext cx="2286000" cy="1554480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5" name="Text Placeholder 8">
            <a:extLst>
              <a:ext uri="{FF2B5EF4-FFF2-40B4-BE49-F238E27FC236}">
                <a16:creationId xmlns:a16="http://schemas.microsoft.com/office/drawing/2014/main" id="{D9AECBF7-0508-4905-9DF6-C0FF9D9ADA4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325219" y="5737787"/>
            <a:ext cx="2286000" cy="274320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latin typeface="+mj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46" name="Text Placeholder 8">
            <a:extLst>
              <a:ext uri="{FF2B5EF4-FFF2-40B4-BE49-F238E27FC236}">
                <a16:creationId xmlns:a16="http://schemas.microsoft.com/office/drawing/2014/main" id="{A7F920A3-CA67-4CD0-A639-1CE803DE26F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25219" y="6025581"/>
            <a:ext cx="2286000" cy="274320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latin typeface="+mn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7" name="Picture Placeholder 6">
            <a:extLst>
              <a:ext uri="{FF2B5EF4-FFF2-40B4-BE49-F238E27FC236}">
                <a16:creationId xmlns:a16="http://schemas.microsoft.com/office/drawing/2014/main" id="{463E2C69-9A20-4A90-8F45-4EE6CFD469B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743740" y="4132311"/>
            <a:ext cx="2286000" cy="1554480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8" name="Text Placeholder 8">
            <a:extLst>
              <a:ext uri="{FF2B5EF4-FFF2-40B4-BE49-F238E27FC236}">
                <a16:creationId xmlns:a16="http://schemas.microsoft.com/office/drawing/2014/main" id="{D33409A7-C60B-4AD7-AFDF-23C2F042CEC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743740" y="5738183"/>
            <a:ext cx="2286000" cy="274320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latin typeface="+mj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49" name="Text Placeholder 8">
            <a:extLst>
              <a:ext uri="{FF2B5EF4-FFF2-40B4-BE49-F238E27FC236}">
                <a16:creationId xmlns:a16="http://schemas.microsoft.com/office/drawing/2014/main" id="{4870155B-647D-44E9-AE54-24D2BB2404B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743740" y="6025977"/>
            <a:ext cx="2286000" cy="274320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latin typeface="+mn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0" name="Picture Placeholder 6">
            <a:extLst>
              <a:ext uri="{FF2B5EF4-FFF2-40B4-BE49-F238E27FC236}">
                <a16:creationId xmlns:a16="http://schemas.microsoft.com/office/drawing/2014/main" id="{3876D40F-6DE8-45F1-B56E-986312109BAC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162261" y="4131915"/>
            <a:ext cx="2286000" cy="1554480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D0A39ABE-EF7B-477F-A346-C5CDA9F5D63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62261" y="5737787"/>
            <a:ext cx="2286000" cy="274320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latin typeface="+mj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52" name="Text Placeholder 8">
            <a:extLst>
              <a:ext uri="{FF2B5EF4-FFF2-40B4-BE49-F238E27FC236}">
                <a16:creationId xmlns:a16="http://schemas.microsoft.com/office/drawing/2014/main" id="{7787A6CA-4AF6-46F5-BA39-50F328D9A86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162261" y="6025581"/>
            <a:ext cx="2286000" cy="274320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latin typeface="+mn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3" name="Picture Placeholder 6">
            <a:extLst>
              <a:ext uri="{FF2B5EF4-FFF2-40B4-BE49-F238E27FC236}">
                <a16:creationId xmlns:a16="http://schemas.microsoft.com/office/drawing/2014/main" id="{EC171A7C-639D-47C1-A626-7E4772629B28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8580782" y="4131915"/>
            <a:ext cx="2286000" cy="1554480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4" name="Text Placeholder 8">
            <a:extLst>
              <a:ext uri="{FF2B5EF4-FFF2-40B4-BE49-F238E27FC236}">
                <a16:creationId xmlns:a16="http://schemas.microsoft.com/office/drawing/2014/main" id="{674313BD-D2AD-4F0E-96FE-469C176818B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580782" y="5737787"/>
            <a:ext cx="2286000" cy="274320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latin typeface="+mj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7141AE4E-36D0-4176-9FCB-E5803788939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580782" y="6025581"/>
            <a:ext cx="2286000" cy="274320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latin typeface="+mn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AF00A3-1058-4FA9-A985-037117010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0F60BE-20E1-40C5-85E7-AEAABD0C0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Pitch deck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DC939B-94C9-4FF9-B0C8-1149DEFA6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4016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01F6AC7C-4EFC-4C76-8784-963130151FD5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1137509" y="1859777"/>
            <a:ext cx="1819656" cy="151790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content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2AED95B-59A7-4359-BD74-24F920F71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8637" y="3444752"/>
            <a:ext cx="2057400" cy="640080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286DAE13-A93D-453A-8164-3F1E97F8F24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34480" y="4110604"/>
            <a:ext cx="2057400" cy="365760"/>
          </a:xfrm>
        </p:spPr>
        <p:txBody>
          <a:bodyPr>
            <a:noAutofit/>
          </a:bodyPr>
          <a:lstStyle>
            <a:lvl1pPr marL="0" indent="0" algn="ctr">
              <a:buNone/>
              <a:defRPr sz="1600" b="1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1FD2C3F4-5FD0-4B09-A5D5-7365D61084F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34480" y="4483110"/>
            <a:ext cx="2057400" cy="914400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/>
              <a:t>Section Description</a:t>
            </a:r>
          </a:p>
        </p:txBody>
      </p:sp>
      <p:sp>
        <p:nvSpPr>
          <p:cNvPr id="28" name="Content Placeholder 13">
            <a:extLst>
              <a:ext uri="{FF2B5EF4-FFF2-40B4-BE49-F238E27FC236}">
                <a16:creationId xmlns:a16="http://schemas.microsoft.com/office/drawing/2014/main" id="{7BF6ABBB-7B41-4F0C-8416-9C72862D93C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3859487" y="1859777"/>
            <a:ext cx="1819656" cy="151790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content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E1B58033-4461-43F1-8E7C-C6E5988BDE8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40615" y="3444752"/>
            <a:ext cx="2057400" cy="640080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80CE999C-FC94-4BF1-BBCE-0A3A9340971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756458" y="4110604"/>
            <a:ext cx="2057400" cy="365760"/>
          </a:xfrm>
        </p:spPr>
        <p:txBody>
          <a:bodyPr>
            <a:noAutofit/>
          </a:bodyPr>
          <a:lstStyle>
            <a:lvl1pPr marL="0" indent="0" algn="ctr">
              <a:buNone/>
              <a:defRPr sz="1600" b="1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32" name="Text Placeholder 7">
            <a:extLst>
              <a:ext uri="{FF2B5EF4-FFF2-40B4-BE49-F238E27FC236}">
                <a16:creationId xmlns:a16="http://schemas.microsoft.com/office/drawing/2014/main" id="{6AFDE949-FC25-431E-8298-75F5A7B83A1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56458" y="4483110"/>
            <a:ext cx="2057400" cy="914400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/>
              <a:t>Section Description</a:t>
            </a:r>
          </a:p>
        </p:txBody>
      </p:sp>
      <p:sp>
        <p:nvSpPr>
          <p:cNvPr id="29" name="Content Placeholder 13">
            <a:extLst>
              <a:ext uri="{FF2B5EF4-FFF2-40B4-BE49-F238E27FC236}">
                <a16:creationId xmlns:a16="http://schemas.microsoft.com/office/drawing/2014/main" id="{426B07AE-648A-4C6E-8FE4-B8C6D4A1B42E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6549780" y="1859777"/>
            <a:ext cx="1819656" cy="151790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content</a:t>
            </a:r>
          </a:p>
        </p:txBody>
      </p:sp>
      <p:sp>
        <p:nvSpPr>
          <p:cNvPr id="34" name="Text Placeholder 7">
            <a:extLst>
              <a:ext uri="{FF2B5EF4-FFF2-40B4-BE49-F238E27FC236}">
                <a16:creationId xmlns:a16="http://schemas.microsoft.com/office/drawing/2014/main" id="{BAB49F71-4118-47B2-B571-8DC9A3E9402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30908" y="3444752"/>
            <a:ext cx="2057400" cy="640080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35" name="Text Placeholder 7">
            <a:extLst>
              <a:ext uri="{FF2B5EF4-FFF2-40B4-BE49-F238E27FC236}">
                <a16:creationId xmlns:a16="http://schemas.microsoft.com/office/drawing/2014/main" id="{E6D674D8-A1E4-4A7E-929B-32FBA30823A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30908" y="4110604"/>
            <a:ext cx="2057400" cy="365760"/>
          </a:xfrm>
        </p:spPr>
        <p:txBody>
          <a:bodyPr>
            <a:noAutofit/>
          </a:bodyPr>
          <a:lstStyle>
            <a:lvl1pPr marL="0" indent="0" algn="ctr">
              <a:buNone/>
              <a:defRPr sz="1600" b="1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36" name="Text Placeholder 7">
            <a:extLst>
              <a:ext uri="{FF2B5EF4-FFF2-40B4-BE49-F238E27FC236}">
                <a16:creationId xmlns:a16="http://schemas.microsoft.com/office/drawing/2014/main" id="{18E1E8CE-0AA4-4E2F-8DD0-006946935AD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30908" y="4483110"/>
            <a:ext cx="2057400" cy="914400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/>
              <a:t>Section Description</a:t>
            </a:r>
          </a:p>
        </p:txBody>
      </p:sp>
      <p:sp>
        <p:nvSpPr>
          <p:cNvPr id="42" name="Content Placeholder 13">
            <a:extLst>
              <a:ext uri="{FF2B5EF4-FFF2-40B4-BE49-F238E27FC236}">
                <a16:creationId xmlns:a16="http://schemas.microsoft.com/office/drawing/2014/main" id="{0C1E203C-1E7A-4194-97B0-B477E6F37235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264601" y="1859777"/>
            <a:ext cx="1819656" cy="151790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content</a:t>
            </a:r>
          </a:p>
        </p:txBody>
      </p:sp>
      <p:sp>
        <p:nvSpPr>
          <p:cNvPr id="38" name="Text Placeholder 7">
            <a:extLst>
              <a:ext uri="{FF2B5EF4-FFF2-40B4-BE49-F238E27FC236}">
                <a16:creationId xmlns:a16="http://schemas.microsoft.com/office/drawing/2014/main" id="{C03A45F5-F36F-429B-9C83-90B1DB716F2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145729" y="3444752"/>
            <a:ext cx="2057400" cy="640080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39" name="Text Placeholder 7">
            <a:extLst>
              <a:ext uri="{FF2B5EF4-FFF2-40B4-BE49-F238E27FC236}">
                <a16:creationId xmlns:a16="http://schemas.microsoft.com/office/drawing/2014/main" id="{6A7CD68A-F84C-4F36-A46D-DB7BA329AB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45729" y="4110604"/>
            <a:ext cx="2057400" cy="365760"/>
          </a:xfrm>
        </p:spPr>
        <p:txBody>
          <a:bodyPr>
            <a:noAutofit/>
          </a:bodyPr>
          <a:lstStyle>
            <a:lvl1pPr marL="0" indent="0" algn="ctr">
              <a:buNone/>
              <a:defRPr sz="1600" b="1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40" name="Text Placeholder 7">
            <a:extLst>
              <a:ext uri="{FF2B5EF4-FFF2-40B4-BE49-F238E27FC236}">
                <a16:creationId xmlns:a16="http://schemas.microsoft.com/office/drawing/2014/main" id="{E67019EA-0584-46F5-BDB3-D2B3C717B01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5729" y="4483110"/>
            <a:ext cx="2057400" cy="914400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/>
              <a:t>Section Description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8EA36FF-A158-49B3-9C17-39C94920B2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8617" y="1792705"/>
            <a:ext cx="2377440" cy="381401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F42D5D-9DBF-475A-BC06-666D080D31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580595" y="1800726"/>
            <a:ext cx="2377440" cy="381401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6AEDC3F-C3D2-4184-860D-65645BBD6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70888" y="1800725"/>
            <a:ext cx="2377440" cy="381401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C227352-6F71-4914-9AB1-AB4448667E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5709" y="1820775"/>
            <a:ext cx="2377440" cy="381401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AC16E-5725-4AC1-AB85-871F25D2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Pitch deck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894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C593254-CE4F-4114-A997-06CBC039F2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051110" cy="68580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1400" y="365125"/>
            <a:ext cx="7287768" cy="1325563"/>
          </a:xfrm>
        </p:spPr>
        <p:txBody>
          <a:bodyPr/>
          <a:lstStyle>
            <a:lvl1pPr algn="l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E7DBF41-B4A1-4B29-B32C-DDF5058C123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24000" y="1941230"/>
            <a:ext cx="9144000" cy="2286000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442D9A9-D2E2-42FD-945D-1EF6DC43511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84448" y="4407408"/>
            <a:ext cx="7287768" cy="1371600"/>
          </a:xfr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lnSpc>
                <a:spcPts val="22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 algn="ctr">
              <a:lnSpc>
                <a:spcPts val="22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 algn="ctr">
              <a:lnSpc>
                <a:spcPts val="22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 algn="ctr">
              <a:lnSpc>
                <a:spcPts val="22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AF00A3-1058-4FA9-A985-037117010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0F60BE-20E1-40C5-85E7-AEAABD0C0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Pitch deck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DC939B-94C9-4FF9-B0C8-1149DEFA6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90676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6B487E6-6563-4EEC-A349-2257BBAFD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3051110" cy="68580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8334" y="1062164"/>
            <a:ext cx="5005466" cy="1325563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ED971A8-4C6D-471D-A690-8CD66629220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61935" y="1143000"/>
            <a:ext cx="4953000" cy="4572000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ECB8E5B-4859-4892-A062-C831DA527F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76988" y="2555875"/>
            <a:ext cx="4953000" cy="3159125"/>
          </a:xfrm>
        </p:spPr>
        <p:txBody>
          <a:bodyPr>
            <a:normAutofit/>
          </a:bodyPr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  <a:lvl2pPr marL="457200" indent="0">
              <a:lnSpc>
                <a:spcPts val="26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2pPr>
            <a:lvl3pPr marL="914400" indent="0">
              <a:lnSpc>
                <a:spcPts val="26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3pPr>
            <a:lvl4pPr marL="1371600" indent="0">
              <a:lnSpc>
                <a:spcPts val="26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4pPr>
            <a:lvl5pPr marL="1828800" indent="0">
              <a:lnSpc>
                <a:spcPts val="26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AF00A3-1058-4FA9-A985-037117010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0F60BE-20E1-40C5-85E7-AEAABD0C0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Pitch deck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DC939B-94C9-4FF9-B0C8-1149DEFA6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8474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528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E3D039-0A18-4031-8A63-D83666B06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425" y="4689888"/>
            <a:ext cx="5029200" cy="1371600"/>
          </a:xfrm>
        </p:spPr>
        <p:txBody>
          <a:bodyPr anchor="ctr" anchorCtr="0"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7C02F5D-0AFB-480B-A152-5FC08DB4DCD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8724" y="390524"/>
            <a:ext cx="5637276" cy="4114800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6B717642-3C5E-4830-BCBC-E7FAE8B7794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390524"/>
            <a:ext cx="5637276" cy="4114800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A83FC01-0C03-4607-B5EA-8C230EA7CAB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60759" y="4687863"/>
            <a:ext cx="5029200" cy="1463040"/>
          </a:xfrm>
        </p:spPr>
        <p:txBody>
          <a:bodyPr anchor="ctr" anchorCtr="0">
            <a:noAutofit/>
          </a:bodyPr>
          <a:lstStyle>
            <a:lvl1pPr marL="0" indent="0">
              <a:lnSpc>
                <a:spcPts val="2000"/>
              </a:lnSpc>
              <a:buNone/>
              <a:defRPr sz="1600"/>
            </a:lvl1pPr>
            <a:lvl2pPr marL="457200" indent="0">
              <a:lnSpc>
                <a:spcPts val="2000"/>
              </a:lnSpc>
              <a:buNone/>
              <a:defRPr sz="1600"/>
            </a:lvl2pPr>
            <a:lvl3pPr marL="914400" indent="0">
              <a:lnSpc>
                <a:spcPts val="2000"/>
              </a:lnSpc>
              <a:spcBef>
                <a:spcPts val="0"/>
              </a:spcBef>
              <a:buNone/>
              <a:defRPr sz="1600"/>
            </a:lvl3pPr>
            <a:lvl4pPr marL="1371600" indent="0">
              <a:lnSpc>
                <a:spcPts val="2000"/>
              </a:lnSpc>
              <a:buNone/>
              <a:defRPr sz="1600"/>
            </a:lvl4pPr>
            <a:lvl5pPr marL="1828800" indent="0">
              <a:lnSpc>
                <a:spcPts val="2000"/>
              </a:lnSpc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EB05F6-A3ED-45AB-B103-D5E34BFD6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029C1C-740D-4213-96FE-1FAA3072F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Pitch deck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4E8801-7449-48B4-8D64-BCE20D083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2219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7C02F5D-0AFB-480B-A152-5FC08DB4DCD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8724" y="390524"/>
            <a:ext cx="11274552" cy="4171951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EB05F6-A3ED-45AB-B103-D5E34BFD6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029C1C-740D-4213-96FE-1FAA3072F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Pitch deck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4E8801-7449-48B4-8D64-BCE20D083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9C910F3-1CC6-467F-A64A-2DDFE4632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425" y="4689888"/>
            <a:ext cx="5029200" cy="1371600"/>
          </a:xfrm>
        </p:spPr>
        <p:txBody>
          <a:bodyPr anchor="ctr" anchorCtr="0"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550E3EA-37A2-40C0-A78F-3C0AB0F7818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60759" y="4687863"/>
            <a:ext cx="5029200" cy="1463040"/>
          </a:xfrm>
        </p:spPr>
        <p:txBody>
          <a:bodyPr anchor="ctr" anchorCtr="0">
            <a:noAutofit/>
          </a:bodyPr>
          <a:lstStyle>
            <a:lvl1pPr marL="0" indent="0">
              <a:lnSpc>
                <a:spcPts val="1800"/>
              </a:lnSpc>
              <a:buNone/>
              <a:defRPr sz="1600"/>
            </a:lvl1pPr>
            <a:lvl2pPr marL="457200" indent="0">
              <a:lnSpc>
                <a:spcPts val="1800"/>
              </a:lnSpc>
              <a:buNone/>
              <a:defRPr sz="1600"/>
            </a:lvl2pPr>
            <a:lvl3pPr marL="914400" indent="0">
              <a:lnSpc>
                <a:spcPts val="1800"/>
              </a:lnSpc>
              <a:spcBef>
                <a:spcPts val="0"/>
              </a:spcBef>
              <a:buNone/>
              <a:defRPr sz="1600"/>
            </a:lvl3pPr>
            <a:lvl4pPr marL="1371600" indent="0">
              <a:lnSpc>
                <a:spcPts val="1800"/>
              </a:lnSpc>
              <a:buNone/>
              <a:defRPr sz="1600"/>
            </a:lvl4pPr>
            <a:lvl5pPr marL="1828800" indent="0">
              <a:lnSpc>
                <a:spcPts val="1800"/>
              </a:lnSpc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2446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AF00A3-1058-4FA9-A985-037117010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0F60BE-20E1-40C5-85E7-AEAABD0C0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Pitch deck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DC939B-94C9-4FF9-B0C8-1149DEFA6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99299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CA106-0FC3-4FE9-9338-4AC3D1560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BF6510-D603-481E-B685-9095150A28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743757-ABC3-44BF-87D3-5E323E9B00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A79566-C1F8-443D-A135-C66889847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5CF363-F733-460B-9E71-BF70442AC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Pitch deck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B0FA47-58F4-4B95-AD52-4EFE7977A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493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1" y="1719628"/>
            <a:ext cx="3300183" cy="554038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1" y="2332649"/>
            <a:ext cx="3299434" cy="3529013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1" name="Text Placeholder 15">
            <a:extLst>
              <a:ext uri="{FF2B5EF4-FFF2-40B4-BE49-F238E27FC236}">
                <a16:creationId xmlns:a16="http://schemas.microsoft.com/office/drawing/2014/main" id="{87DD41A9-B6B3-48D9-A3A6-831B39C915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2182" y="1719628"/>
            <a:ext cx="3300183" cy="554038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32" name="Text Placeholder 18">
            <a:extLst>
              <a:ext uri="{FF2B5EF4-FFF2-40B4-BE49-F238E27FC236}">
                <a16:creationId xmlns:a16="http://schemas.microsoft.com/office/drawing/2014/main" id="{FB791E68-EDF5-4CC2-8774-A27AEF1D25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62557" y="2332649"/>
            <a:ext cx="3299434" cy="3529013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3" name="Text Placeholder 15">
            <a:extLst>
              <a:ext uri="{FF2B5EF4-FFF2-40B4-BE49-F238E27FC236}">
                <a16:creationId xmlns:a16="http://schemas.microsoft.com/office/drawing/2014/main" id="{AA224F82-7E0C-4EBF-97D3-132481DBCD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86164" y="1719628"/>
            <a:ext cx="3300183" cy="554038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699D24C6-4AFB-4222-8E0C-4D11CD9C0FF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886913" y="2332649"/>
            <a:ext cx="3299434" cy="3529013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D6B45A-9FA0-4D2A-8BEF-4709BD5C1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dirty="0"/>
              <a:t>Pitch deck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0860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13B5FF-9D53-4FD4-B752-22F188FA0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083EC5-999D-4EF5-A22C-FD19C31D5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Pitch deck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215B34-3A95-488E-8DAD-34652A5BE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4976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4411E-20EA-4627-8A68-17038DCE1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74E5B2-1EB9-4222-8FAB-65BDC9A95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197C18-82B5-4EB5-9010-63FFB7F531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32AD86-1F8B-4DE6-9736-793E17817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60A3B3-8B02-4D8B-A982-7C7CA03A9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Pitch deck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9C9CBB-7187-447C-9F33-04CFDCD0B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8139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25D6D-4906-4DAB-B1BA-9436026FE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975A10-62C2-4D29-B192-A142562FE0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B58235-2C90-48E1-8A68-7413F78398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FCAF9B-D406-4E4F-B804-AF188F651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E5FF7C-B4CA-48C1-B1A5-2AA329D34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Pitch deck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AABB43-2086-4CDB-B2A4-E51E7D83C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735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-67" y="3429200"/>
            <a:ext cx="12192000" cy="3428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415600" y="1086400"/>
            <a:ext cx="11428400" cy="125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08167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bl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E034D-C1DD-48C0-BB6B-FDC6F8EBA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8686" y="365125"/>
            <a:ext cx="9986601" cy="1325563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7FFB71-D3BF-4723-8C5E-44AD8F0E92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08692" y="1912336"/>
            <a:ext cx="4114800" cy="457200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14E40B-C52C-407A-9311-46FDCD84CB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73892" y="1874838"/>
            <a:ext cx="4114800" cy="457200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725FCE9-B62D-4B16-807B-9D0D63E93B5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08692" y="2388253"/>
            <a:ext cx="4114800" cy="914400"/>
          </a:xfrm>
        </p:spPr>
        <p:txBody>
          <a:bodyPr>
            <a:noAutofit/>
          </a:bodyPr>
          <a:lstStyle>
            <a:lvl1pPr marL="0" indent="0">
              <a:lnSpc>
                <a:spcPts val="2600"/>
              </a:lnSpc>
              <a:buNone/>
              <a:defRPr sz="1600"/>
            </a:lvl1pPr>
            <a:lvl2pPr marL="457200" indent="0">
              <a:lnSpc>
                <a:spcPts val="2600"/>
              </a:lnSpc>
              <a:buNone/>
              <a:defRPr sz="1600"/>
            </a:lvl2pPr>
            <a:lvl3pPr marL="914400" indent="0">
              <a:lnSpc>
                <a:spcPts val="2600"/>
              </a:lnSpc>
              <a:buNone/>
              <a:defRPr sz="1600"/>
            </a:lvl3pPr>
            <a:lvl4pPr marL="1371600" indent="0">
              <a:lnSpc>
                <a:spcPts val="2600"/>
              </a:lnSpc>
              <a:buNone/>
              <a:defRPr sz="1600"/>
            </a:lvl4pPr>
            <a:lvl5pPr marL="1828800" indent="0">
              <a:lnSpc>
                <a:spcPts val="2600"/>
              </a:lnSpc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BA57DF8C-FA7C-490B-98CE-CDE7957EE7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573892" y="2337741"/>
            <a:ext cx="4114800" cy="914400"/>
          </a:xfrm>
        </p:spPr>
        <p:txBody>
          <a:bodyPr>
            <a:noAutofit/>
          </a:bodyPr>
          <a:lstStyle>
            <a:lvl1pPr marL="0" indent="0">
              <a:lnSpc>
                <a:spcPts val="2600"/>
              </a:lnSpc>
              <a:buNone/>
              <a:defRPr sz="1600"/>
            </a:lvl1pPr>
            <a:lvl2pPr marL="457200" indent="0">
              <a:lnSpc>
                <a:spcPts val="2600"/>
              </a:lnSpc>
              <a:buNone/>
              <a:defRPr sz="1600"/>
            </a:lvl2pPr>
            <a:lvl3pPr marL="914400" indent="0">
              <a:lnSpc>
                <a:spcPts val="2600"/>
              </a:lnSpc>
              <a:buNone/>
              <a:defRPr sz="1600"/>
            </a:lvl3pPr>
            <a:lvl4pPr marL="1371600" indent="0">
              <a:lnSpc>
                <a:spcPts val="2600"/>
              </a:lnSpc>
              <a:buNone/>
              <a:defRPr sz="1600"/>
            </a:lvl4pPr>
            <a:lvl5pPr marL="1828800" indent="0">
              <a:lnSpc>
                <a:spcPts val="2600"/>
              </a:lnSpc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FF039F13-B78B-4A7E-AB1D-94C070BAE974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1518687" y="3608720"/>
            <a:ext cx="4114800" cy="457200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525F4B91-27EE-47AC-BBD0-A66FE53A04F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583887" y="3571222"/>
            <a:ext cx="4114800" cy="457200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1F0A1756-3486-46A9-9DD3-7BFA5FF7573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518687" y="4084637"/>
            <a:ext cx="4114800" cy="914400"/>
          </a:xfrm>
        </p:spPr>
        <p:txBody>
          <a:bodyPr>
            <a:noAutofit/>
          </a:bodyPr>
          <a:lstStyle>
            <a:lvl1pPr marL="0" indent="0">
              <a:lnSpc>
                <a:spcPts val="2600"/>
              </a:lnSpc>
              <a:buNone/>
              <a:defRPr sz="1600"/>
            </a:lvl1pPr>
            <a:lvl2pPr marL="457200" indent="0">
              <a:lnSpc>
                <a:spcPts val="2600"/>
              </a:lnSpc>
              <a:buNone/>
              <a:defRPr sz="1600"/>
            </a:lvl2pPr>
            <a:lvl3pPr marL="914400" indent="0">
              <a:lnSpc>
                <a:spcPts val="2600"/>
              </a:lnSpc>
              <a:buNone/>
              <a:defRPr sz="1600"/>
            </a:lvl3pPr>
            <a:lvl4pPr marL="1371600" indent="0">
              <a:lnSpc>
                <a:spcPts val="2600"/>
              </a:lnSpc>
              <a:buNone/>
              <a:defRPr sz="1600"/>
            </a:lvl4pPr>
            <a:lvl5pPr marL="1828800" indent="0">
              <a:lnSpc>
                <a:spcPts val="2600"/>
              </a:lnSpc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F50C0C1C-5BD4-4F62-8AB2-50B1FE4A7DA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583887" y="4034125"/>
            <a:ext cx="4114800" cy="914400"/>
          </a:xfrm>
        </p:spPr>
        <p:txBody>
          <a:bodyPr>
            <a:noAutofit/>
          </a:bodyPr>
          <a:lstStyle>
            <a:lvl1pPr marL="0" indent="0">
              <a:lnSpc>
                <a:spcPts val="2600"/>
              </a:lnSpc>
              <a:buNone/>
              <a:defRPr sz="1600"/>
            </a:lvl1pPr>
            <a:lvl2pPr marL="457200" indent="0">
              <a:lnSpc>
                <a:spcPts val="2600"/>
              </a:lnSpc>
              <a:buNone/>
              <a:defRPr sz="1600"/>
            </a:lvl2pPr>
            <a:lvl3pPr marL="914400" indent="0">
              <a:lnSpc>
                <a:spcPts val="2600"/>
              </a:lnSpc>
              <a:buNone/>
              <a:defRPr sz="1600"/>
            </a:lvl3pPr>
            <a:lvl4pPr marL="1371600" indent="0">
              <a:lnSpc>
                <a:spcPts val="2600"/>
              </a:lnSpc>
              <a:buNone/>
              <a:defRPr sz="1600"/>
            </a:lvl4pPr>
            <a:lvl5pPr marL="1828800" indent="0">
              <a:lnSpc>
                <a:spcPts val="2600"/>
              </a:lnSpc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5" name="Picture Placeholder 10">
            <a:extLst>
              <a:ext uri="{FF2B5EF4-FFF2-40B4-BE49-F238E27FC236}">
                <a16:creationId xmlns:a16="http://schemas.microsoft.com/office/drawing/2014/main" id="{A12F2D63-1E00-4379-A32F-B52857A502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24" y="5943600"/>
            <a:ext cx="12188952" cy="914400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0A2F77-6CFB-4347-9224-EFAA0C0EF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C1F45E-8700-4861-AD21-BB7A09E13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Pitch deck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283171-31EE-44C7-A031-9F840EDEC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7112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-100" y="6727600"/>
            <a:ext cx="12192000" cy="130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9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415600" y="1688433"/>
            <a:ext cx="11360800" cy="44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2521327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9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415600" y="1688233"/>
            <a:ext cx="5333200" cy="44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2"/>
          </p:nvPr>
        </p:nvSpPr>
        <p:spPr>
          <a:xfrm>
            <a:off x="6443200" y="1688233"/>
            <a:ext cx="5333200" cy="44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64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u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E034D-C1DD-48C0-BB6B-FDC6F8EBA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0" y="365125"/>
            <a:ext cx="4602318" cy="1325563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A39532F-F90D-47C0-89E1-06A3DED593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14E40B-C52C-407A-9311-46FDCD84CB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0" y="1691640"/>
            <a:ext cx="3931920" cy="338328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BA57DF8C-FA7C-490B-98CE-CDE7957EE7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58000" y="2093976"/>
            <a:ext cx="4572000" cy="530352"/>
          </a:xfrm>
        </p:spPr>
        <p:txBody>
          <a:bodyPr>
            <a:noAutofit/>
          </a:bodyPr>
          <a:lstStyle>
            <a:lvl1pPr marL="0" indent="0">
              <a:lnSpc>
                <a:spcPts val="2000"/>
              </a:lnSpc>
              <a:buNone/>
              <a:defRPr sz="1400"/>
            </a:lvl1pPr>
            <a:lvl2pPr marL="457200" indent="0">
              <a:lnSpc>
                <a:spcPts val="2000"/>
              </a:lnSpc>
              <a:buNone/>
              <a:defRPr sz="1400"/>
            </a:lvl2pPr>
            <a:lvl3pPr marL="914400" indent="0">
              <a:lnSpc>
                <a:spcPts val="2000"/>
              </a:lnSpc>
              <a:buNone/>
              <a:defRPr sz="1400"/>
            </a:lvl3pPr>
            <a:lvl4pPr marL="1371600" indent="0">
              <a:lnSpc>
                <a:spcPts val="2000"/>
              </a:lnSpc>
              <a:buNone/>
              <a:defRPr sz="1400"/>
            </a:lvl4pPr>
            <a:lvl5pPr marL="1828800" indent="0">
              <a:lnSpc>
                <a:spcPts val="2000"/>
              </a:lnSpc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525F4B91-27EE-47AC-BBD0-A66FE53A04F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58000" y="2962656"/>
            <a:ext cx="3931920" cy="338328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F50C0C1C-5BD4-4F62-8AB2-50B1FE4A7DA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858000" y="3310128"/>
            <a:ext cx="4572000" cy="530352"/>
          </a:xfrm>
        </p:spPr>
        <p:txBody>
          <a:bodyPr>
            <a:noAutofit/>
          </a:bodyPr>
          <a:lstStyle>
            <a:lvl1pPr marL="0" indent="0">
              <a:lnSpc>
                <a:spcPts val="2000"/>
              </a:lnSpc>
              <a:buNone/>
              <a:defRPr sz="1400"/>
            </a:lvl1pPr>
            <a:lvl2pPr marL="457200" indent="0">
              <a:lnSpc>
                <a:spcPts val="2000"/>
              </a:lnSpc>
              <a:buNone/>
              <a:defRPr sz="1400"/>
            </a:lvl2pPr>
            <a:lvl3pPr marL="914400" indent="0">
              <a:lnSpc>
                <a:spcPts val="2000"/>
              </a:lnSpc>
              <a:buNone/>
              <a:defRPr sz="1400"/>
            </a:lvl3pPr>
            <a:lvl4pPr marL="1371600" indent="0">
              <a:lnSpc>
                <a:spcPts val="2000"/>
              </a:lnSpc>
              <a:buNone/>
              <a:defRPr sz="1400"/>
            </a:lvl4pPr>
            <a:lvl5pPr marL="1828800" indent="0">
              <a:lnSpc>
                <a:spcPts val="2000"/>
              </a:lnSpc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8462AFAF-169F-4E2A-AC00-6E866659547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70354" y="3931920"/>
            <a:ext cx="3931920" cy="338328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9FDE6BB6-DE86-4B19-B83F-5B83A89477B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870354" y="4270248"/>
            <a:ext cx="4572000" cy="530352"/>
          </a:xfrm>
        </p:spPr>
        <p:txBody>
          <a:bodyPr>
            <a:noAutofit/>
          </a:bodyPr>
          <a:lstStyle>
            <a:lvl1pPr marL="0" indent="0">
              <a:lnSpc>
                <a:spcPts val="2000"/>
              </a:lnSpc>
              <a:buNone/>
              <a:defRPr sz="1400"/>
            </a:lvl1pPr>
            <a:lvl2pPr marL="457200" indent="0">
              <a:lnSpc>
                <a:spcPts val="2000"/>
              </a:lnSpc>
              <a:buNone/>
              <a:defRPr sz="1400"/>
            </a:lvl2pPr>
            <a:lvl3pPr marL="914400" indent="0">
              <a:lnSpc>
                <a:spcPts val="2000"/>
              </a:lnSpc>
              <a:buNone/>
              <a:defRPr sz="1400"/>
            </a:lvl3pPr>
            <a:lvl4pPr marL="1371600" indent="0">
              <a:lnSpc>
                <a:spcPts val="2000"/>
              </a:lnSpc>
              <a:buNone/>
              <a:defRPr sz="1400"/>
            </a:lvl4pPr>
            <a:lvl5pPr marL="1828800" indent="0">
              <a:lnSpc>
                <a:spcPts val="2000"/>
              </a:lnSpc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2B544474-29CA-4D8E-AC15-C05ABDF6067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870354" y="4855464"/>
            <a:ext cx="3931920" cy="338328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7C778245-11E1-4B65-ADC1-E9D3DE34E5D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870354" y="5193792"/>
            <a:ext cx="4572000" cy="530352"/>
          </a:xfrm>
        </p:spPr>
        <p:txBody>
          <a:bodyPr>
            <a:noAutofit/>
          </a:bodyPr>
          <a:lstStyle>
            <a:lvl1pPr marL="0" indent="0">
              <a:lnSpc>
                <a:spcPts val="2000"/>
              </a:lnSpc>
              <a:buNone/>
              <a:defRPr sz="1400"/>
            </a:lvl1pPr>
            <a:lvl2pPr marL="457200" indent="0">
              <a:lnSpc>
                <a:spcPts val="2000"/>
              </a:lnSpc>
              <a:buNone/>
              <a:defRPr sz="1400"/>
            </a:lvl2pPr>
            <a:lvl3pPr marL="914400" indent="0">
              <a:lnSpc>
                <a:spcPts val="2000"/>
              </a:lnSpc>
              <a:buNone/>
              <a:defRPr sz="1400"/>
            </a:lvl3pPr>
            <a:lvl4pPr marL="1371600" indent="0">
              <a:lnSpc>
                <a:spcPts val="2000"/>
              </a:lnSpc>
              <a:buNone/>
              <a:defRPr sz="1400"/>
            </a:lvl4pPr>
            <a:lvl5pPr marL="1828800" indent="0">
              <a:lnSpc>
                <a:spcPts val="2000"/>
              </a:lnSpc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0A2F77-6CFB-4347-9224-EFAA0C0EF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C1F45E-8700-4861-AD21-BB7A09E13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58000" y="6356350"/>
            <a:ext cx="344805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Pitch deck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283171-31EE-44C7-A031-9F840EDEC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23398" y="6356350"/>
            <a:ext cx="9144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3575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B1C922A-9F54-409C-8C2C-90A55B890F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00706" y="0"/>
            <a:ext cx="6095999" cy="68580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9E034D-C1DD-48C0-BB6B-FDC6F8EBA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922" y="365125"/>
            <a:ext cx="5386078" cy="1325563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A39532F-F90D-47C0-89E1-06A3DED593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54384" y="1566525"/>
            <a:ext cx="3401568" cy="3712464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7FFB71-D3BF-4723-8C5E-44AD8F0E92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9922" y="1893053"/>
            <a:ext cx="2286000" cy="457200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14E40B-C52C-407A-9311-46FDCD84CB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57506" y="1893053"/>
            <a:ext cx="2286000" cy="457200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725FCE9-B62D-4B16-807B-9D0D63E93B5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922" y="2368970"/>
            <a:ext cx="2286000" cy="1371600"/>
          </a:xfrm>
        </p:spPr>
        <p:txBody>
          <a:bodyPr>
            <a:noAutofit/>
          </a:bodyPr>
          <a:lstStyle>
            <a:lvl1pPr marL="0" indent="0">
              <a:lnSpc>
                <a:spcPts val="2000"/>
              </a:lnSpc>
              <a:buNone/>
              <a:defRPr sz="1400"/>
            </a:lvl1pPr>
            <a:lvl2pPr marL="457200" indent="0">
              <a:lnSpc>
                <a:spcPts val="2000"/>
              </a:lnSpc>
              <a:buNone/>
              <a:defRPr sz="1400"/>
            </a:lvl2pPr>
            <a:lvl3pPr marL="914400" indent="0">
              <a:lnSpc>
                <a:spcPts val="2000"/>
              </a:lnSpc>
              <a:buNone/>
              <a:defRPr sz="1400"/>
            </a:lvl3pPr>
            <a:lvl4pPr marL="1371600" indent="0">
              <a:lnSpc>
                <a:spcPts val="2000"/>
              </a:lnSpc>
              <a:buNone/>
              <a:defRPr sz="1400"/>
            </a:lvl4pPr>
            <a:lvl5pPr marL="1828800" indent="0">
              <a:lnSpc>
                <a:spcPts val="2000"/>
              </a:lnSpc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BA57DF8C-FA7C-490B-98CE-CDE7957EE7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57506" y="2355956"/>
            <a:ext cx="2286000" cy="1371600"/>
          </a:xfrm>
        </p:spPr>
        <p:txBody>
          <a:bodyPr>
            <a:noAutofit/>
          </a:bodyPr>
          <a:lstStyle>
            <a:lvl1pPr marL="0" indent="0">
              <a:lnSpc>
                <a:spcPts val="2000"/>
              </a:lnSpc>
              <a:buNone/>
              <a:defRPr sz="1400"/>
            </a:lvl1pPr>
            <a:lvl2pPr marL="457200" indent="0">
              <a:lnSpc>
                <a:spcPts val="2000"/>
              </a:lnSpc>
              <a:buNone/>
              <a:defRPr sz="1400"/>
            </a:lvl2pPr>
            <a:lvl3pPr marL="914400" indent="0">
              <a:lnSpc>
                <a:spcPts val="2000"/>
              </a:lnSpc>
              <a:buNone/>
              <a:defRPr sz="1400"/>
            </a:lvl3pPr>
            <a:lvl4pPr marL="1371600" indent="0">
              <a:lnSpc>
                <a:spcPts val="2000"/>
              </a:lnSpc>
              <a:buNone/>
              <a:defRPr sz="1400"/>
            </a:lvl4pPr>
            <a:lvl5pPr marL="1828800" indent="0">
              <a:lnSpc>
                <a:spcPts val="2000"/>
              </a:lnSpc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FF039F13-B78B-4A7E-AB1D-94C070BAE974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719917" y="3843877"/>
            <a:ext cx="2286000" cy="457200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525F4B91-27EE-47AC-BBD0-A66FE53A04F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67501" y="3843877"/>
            <a:ext cx="2286000" cy="457200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1F0A1756-3486-46A9-9DD3-7BFA5FF7573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19917" y="4319794"/>
            <a:ext cx="2286000" cy="1371600"/>
          </a:xfrm>
        </p:spPr>
        <p:txBody>
          <a:bodyPr>
            <a:noAutofit/>
          </a:bodyPr>
          <a:lstStyle>
            <a:lvl1pPr marL="0" indent="0">
              <a:lnSpc>
                <a:spcPts val="2000"/>
              </a:lnSpc>
              <a:buNone/>
              <a:defRPr sz="1400"/>
            </a:lvl1pPr>
            <a:lvl2pPr marL="457200" indent="0">
              <a:lnSpc>
                <a:spcPts val="2000"/>
              </a:lnSpc>
              <a:buNone/>
              <a:defRPr sz="1400"/>
            </a:lvl2pPr>
            <a:lvl3pPr marL="914400" indent="0">
              <a:lnSpc>
                <a:spcPts val="2000"/>
              </a:lnSpc>
              <a:buNone/>
              <a:defRPr sz="1400"/>
            </a:lvl3pPr>
            <a:lvl4pPr marL="1371600" indent="0">
              <a:lnSpc>
                <a:spcPts val="2000"/>
              </a:lnSpc>
              <a:buNone/>
              <a:defRPr sz="1400"/>
            </a:lvl4pPr>
            <a:lvl5pPr marL="1828800" indent="0">
              <a:lnSpc>
                <a:spcPts val="2000"/>
              </a:lnSpc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F50C0C1C-5BD4-4F62-8AB2-50B1FE4A7DA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467501" y="4306780"/>
            <a:ext cx="2286000" cy="1371600"/>
          </a:xfrm>
        </p:spPr>
        <p:txBody>
          <a:bodyPr>
            <a:noAutofit/>
          </a:bodyPr>
          <a:lstStyle>
            <a:lvl1pPr marL="0" indent="0">
              <a:lnSpc>
                <a:spcPts val="2000"/>
              </a:lnSpc>
              <a:buNone/>
              <a:defRPr sz="1400"/>
            </a:lvl1pPr>
            <a:lvl2pPr marL="457200" indent="0">
              <a:lnSpc>
                <a:spcPts val="2000"/>
              </a:lnSpc>
              <a:buNone/>
              <a:defRPr sz="1400"/>
            </a:lvl2pPr>
            <a:lvl3pPr marL="914400" indent="0">
              <a:lnSpc>
                <a:spcPts val="2000"/>
              </a:lnSpc>
              <a:buNone/>
              <a:defRPr sz="1400"/>
            </a:lvl3pPr>
            <a:lvl4pPr marL="1371600" indent="0">
              <a:lnSpc>
                <a:spcPts val="2000"/>
              </a:lnSpc>
              <a:buNone/>
              <a:defRPr sz="1400"/>
            </a:lvl4pPr>
            <a:lvl5pPr marL="1828800" indent="0">
              <a:lnSpc>
                <a:spcPts val="2000"/>
              </a:lnSpc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0A2F77-6CFB-4347-9224-EFAA0C0EF3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847850" cy="365125"/>
          </a:xfrm>
        </p:spPr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18" name="Footer Placeholder 7">
            <a:extLst>
              <a:ext uri="{FF2B5EF4-FFF2-40B4-BE49-F238E27FC236}">
                <a16:creationId xmlns:a16="http://schemas.microsoft.com/office/drawing/2014/main" id="{37667359-6B2F-4D7C-932B-CE6A0E91C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58000" y="6356350"/>
            <a:ext cx="344805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Pitch deck title</a:t>
            </a:r>
          </a:p>
        </p:txBody>
      </p:sp>
      <p:sp>
        <p:nvSpPr>
          <p:cNvPr id="23" name="Slide Number Placeholder 8">
            <a:extLst>
              <a:ext uri="{FF2B5EF4-FFF2-40B4-BE49-F238E27FC236}">
                <a16:creationId xmlns:a16="http://schemas.microsoft.com/office/drawing/2014/main" id="{C69C9BA9-6130-4098-A0A6-E1A00A3B6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23398" y="6356350"/>
            <a:ext cx="9144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692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roblem &amp;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6B487E6-6563-4EEC-A349-2257BBAFD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3051110" cy="68580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8334" y="1062164"/>
            <a:ext cx="5005466" cy="1325563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ED971A8-4C6D-471D-A690-8CD66629220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61935" y="1143000"/>
            <a:ext cx="4953000" cy="4572000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ECB8E5B-4859-4892-A062-C831DA527F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76988" y="2555875"/>
            <a:ext cx="4953000" cy="3159125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000">
                <a:solidFill>
                  <a:schemeClr val="accent4"/>
                </a:solidFill>
                <a:latin typeface="+mj-lt"/>
              </a:defRPr>
            </a:lvl1pPr>
            <a:lvl2pPr marL="457200" indent="0">
              <a:lnSpc>
                <a:spcPct val="150000"/>
              </a:lnSpc>
              <a:spcBef>
                <a:spcPts val="0"/>
              </a:spcBef>
              <a:buNone/>
              <a:defRPr sz="2000">
                <a:solidFill>
                  <a:schemeClr val="accent4"/>
                </a:solidFill>
                <a:latin typeface="+mj-lt"/>
              </a:defRPr>
            </a:lvl2pPr>
            <a:lvl3pPr marL="914400" indent="0">
              <a:lnSpc>
                <a:spcPct val="150000"/>
              </a:lnSpc>
              <a:spcBef>
                <a:spcPts val="0"/>
              </a:spcBef>
              <a:buNone/>
              <a:defRPr sz="2000">
                <a:solidFill>
                  <a:schemeClr val="accent4"/>
                </a:solidFill>
                <a:latin typeface="+mj-lt"/>
              </a:defRPr>
            </a:lvl3pPr>
            <a:lvl4pPr marL="1371600" indent="0">
              <a:lnSpc>
                <a:spcPct val="150000"/>
              </a:lnSpc>
              <a:spcBef>
                <a:spcPts val="0"/>
              </a:spcBef>
              <a:buNone/>
              <a:defRPr sz="2000">
                <a:solidFill>
                  <a:schemeClr val="accent4"/>
                </a:solidFill>
                <a:latin typeface="+mj-lt"/>
              </a:defRPr>
            </a:lvl4pPr>
            <a:lvl5pPr marL="1828800" indent="0">
              <a:lnSpc>
                <a:spcPct val="150000"/>
              </a:lnSpc>
              <a:spcBef>
                <a:spcPts val="0"/>
              </a:spcBef>
              <a:buNone/>
              <a:defRPr sz="200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AF00A3-1058-4FA9-A985-037117010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0F60BE-20E1-40C5-85E7-AEAABD0C0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Pitch deck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DC939B-94C9-4FF9-B0C8-1149DEFA6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806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52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7C02F5D-0AFB-480B-A152-5FC08DB4DCD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8724" y="457200"/>
            <a:ext cx="11274552" cy="5943600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E3D039-0A18-4031-8A63-D83666B066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51112" y="3513220"/>
            <a:ext cx="8682164" cy="1828799"/>
          </a:xfrm>
          <a:solidFill>
            <a:schemeClr val="accent3">
              <a:alpha val="90000"/>
            </a:schemeClr>
          </a:solidFill>
        </p:spPr>
        <p:txBody>
          <a:bodyPr lIns="1371600" tIns="0" bIns="0" anchor="ctr">
            <a:noAutofit/>
          </a:bodyPr>
          <a:lstStyle>
            <a:lvl1pPr algn="ctr">
              <a:defRPr sz="5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999581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siness mod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18" name="Picture Placeholder 15">
            <a:extLst>
              <a:ext uri="{FF2B5EF4-FFF2-40B4-BE49-F238E27FC236}">
                <a16:creationId xmlns:a16="http://schemas.microsoft.com/office/drawing/2014/main" id="{43CBE128-6D8D-4605-B225-5A34FFB1F25B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910104" y="1965960"/>
            <a:ext cx="2286000" cy="2286000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/>
              <a:t>Click icon to add picture</a:t>
            </a:r>
            <a:endParaRPr lang="en-ZA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911096" y="4311688"/>
            <a:ext cx="2286000" cy="360000"/>
          </a:xfrm>
        </p:spPr>
        <p:txBody>
          <a:bodyPr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Bullet 2</a:t>
            </a:r>
            <a:endParaRPr lang="en-ZA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39809F78-EA1B-4C23-A53E-7DE8B4A6AE1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11096" y="4773703"/>
            <a:ext cx="2286000" cy="1005840"/>
          </a:xfrm>
        </p:spPr>
        <p:txBody>
          <a:bodyPr/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19" name="Picture Placeholder 15">
            <a:extLst>
              <a:ext uri="{FF2B5EF4-FFF2-40B4-BE49-F238E27FC236}">
                <a16:creationId xmlns:a16="http://schemas.microsoft.com/office/drawing/2014/main" id="{E63C0874-8701-4CED-B60A-61A655FB5A5F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951917" y="1965960"/>
            <a:ext cx="2286000" cy="2286000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/>
              <a:t>Click icon to add picture</a:t>
            </a:r>
            <a:endParaRPr lang="en-ZA" dirty="0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7E7DC10-1618-471B-9441-C640C7FEDD3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956048" y="4311688"/>
            <a:ext cx="2286000" cy="360000"/>
          </a:xfrm>
        </p:spPr>
        <p:txBody>
          <a:bodyPr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Bullet 3</a:t>
            </a:r>
            <a:endParaRPr lang="en-ZA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20AEB661-858B-44C9-9484-E540E04AD36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956048" y="4773703"/>
            <a:ext cx="2286000" cy="1005840"/>
          </a:xfrm>
        </p:spPr>
        <p:txBody>
          <a:bodyPr/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20" name="Picture Placeholder 15">
            <a:extLst>
              <a:ext uri="{FF2B5EF4-FFF2-40B4-BE49-F238E27FC236}">
                <a16:creationId xmlns:a16="http://schemas.microsoft.com/office/drawing/2014/main" id="{F223D9C7-A9C3-4D38-B4D8-9CAB3A19CF51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7993730" y="1965960"/>
            <a:ext cx="2286000" cy="2286000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/>
              <a:t>Click icon to add picture</a:t>
            </a:r>
            <a:endParaRPr lang="en-ZA" dirty="0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FDB26B40-5901-4EF0-BCF0-55677E28B17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991856" y="4311688"/>
            <a:ext cx="2286000" cy="360000"/>
          </a:xfrm>
        </p:spPr>
        <p:txBody>
          <a:bodyPr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Bullet 4</a:t>
            </a:r>
            <a:endParaRPr lang="en-ZA" dirty="0"/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CCEAE0AB-74EC-4097-A534-A578F109793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991856" y="4773703"/>
            <a:ext cx="2286000" cy="1005840"/>
          </a:xfrm>
        </p:spPr>
        <p:txBody>
          <a:bodyPr/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15" name="Date Placeholder 1">
            <a:extLst>
              <a:ext uri="{FF2B5EF4-FFF2-40B4-BE49-F238E27FC236}">
                <a16:creationId xmlns:a16="http://schemas.microsoft.com/office/drawing/2014/main" id="{6FCC4B1F-E859-43CC-8B33-EE155744227A}"/>
              </a:ext>
            </a:extLst>
          </p:cNvPr>
          <p:cNvSpPr>
            <a:spLocks noGrp="1"/>
          </p:cNvSpPr>
          <p:nvPr>
            <p:ph type="dt" sz="half" idx="45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Pitch deck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500680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et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E034D-C1DD-48C0-BB6B-FDC6F8EBA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2072" y="365125"/>
            <a:ext cx="10193315" cy="1325563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7FFB71-D3BF-4723-8C5E-44AD8F0E92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62073" y="1853548"/>
            <a:ext cx="4572000" cy="64008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1BC8B9-8F2B-4131-A090-0ACBEEE80B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62073" y="2505075"/>
            <a:ext cx="4572000" cy="3200400"/>
          </a:xfrm>
        </p:spPr>
        <p:txBody>
          <a:bodyPr>
            <a:normAutofit/>
          </a:bodyPr>
          <a:lstStyle>
            <a:lvl1pPr>
              <a:lnSpc>
                <a:spcPts val="2600"/>
              </a:lnSpc>
              <a:defRPr sz="1600"/>
            </a:lvl1pPr>
            <a:lvl2pPr>
              <a:lnSpc>
                <a:spcPts val="2600"/>
              </a:lnSpc>
              <a:defRPr sz="1600"/>
            </a:lvl2pPr>
            <a:lvl3pPr>
              <a:lnSpc>
                <a:spcPts val="2600"/>
              </a:lnSpc>
              <a:defRPr sz="1600"/>
            </a:lvl3pPr>
            <a:lvl4pPr>
              <a:lnSpc>
                <a:spcPts val="2600"/>
              </a:lnSpc>
              <a:defRPr sz="1600"/>
            </a:lvl4pPr>
            <a:lvl5pPr>
              <a:lnSpc>
                <a:spcPts val="2600"/>
              </a:lnSpc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14E40B-C52C-407A-9311-46FDCD84CB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94485" y="1853548"/>
            <a:ext cx="4572000" cy="640080"/>
          </a:xfrm>
          <a:noFill/>
        </p:spPr>
        <p:txBody>
          <a:bodyPr anchor="ctr" anchorCtr="0">
            <a:normAutofit/>
          </a:bodyPr>
          <a:lstStyle>
            <a:lvl1pPr marL="0" indent="0">
              <a:buNone/>
              <a:defRPr sz="2000" b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96ED23-22F0-421E-849C-630BEABF8B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94485" y="2505075"/>
            <a:ext cx="4572000" cy="3200400"/>
          </a:xfrm>
        </p:spPr>
        <p:txBody>
          <a:bodyPr>
            <a:normAutofit/>
          </a:bodyPr>
          <a:lstStyle>
            <a:lvl1pPr>
              <a:lnSpc>
                <a:spcPts val="2600"/>
              </a:lnSpc>
              <a:defRPr sz="1600"/>
            </a:lvl1pPr>
            <a:lvl2pPr>
              <a:lnSpc>
                <a:spcPts val="2600"/>
              </a:lnSpc>
              <a:defRPr sz="1600"/>
            </a:lvl2pPr>
            <a:lvl3pPr>
              <a:lnSpc>
                <a:spcPts val="2600"/>
              </a:lnSpc>
              <a:defRPr sz="1600"/>
            </a:lvl3pPr>
            <a:lvl4pPr>
              <a:lnSpc>
                <a:spcPts val="2600"/>
              </a:lnSpc>
              <a:defRPr sz="1600"/>
            </a:lvl4pPr>
            <a:lvl5pPr>
              <a:lnSpc>
                <a:spcPts val="2600"/>
              </a:lnSpc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82C2B31-DB43-4AEF-AA1E-62866E69E58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24" y="5943600"/>
            <a:ext cx="12188952" cy="914400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0A2F77-6CFB-4347-9224-EFAA0C0EF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C1F45E-8700-4861-AD21-BB7A09E13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Pitch deck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283171-31EE-44C7-A031-9F840EDEC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099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4660D4-B0ED-42D9-BC6D-AF4F1F9C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C607AE-E8B7-4C3B-A6DA-04289E2F0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917CC-671D-47EA-B065-51E87EC27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D0B54-5D87-4D1B-9C6E-5A7B87C83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Pitch deck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CADFFD-0FF7-4DDC-8879-918576F63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30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84" r:id="rId3"/>
    <p:sldLayoutId id="2147483671" r:id="rId4"/>
    <p:sldLayoutId id="2147483683" r:id="rId5"/>
    <p:sldLayoutId id="2147483667" r:id="rId6"/>
    <p:sldLayoutId id="2147483688" r:id="rId7"/>
    <p:sldLayoutId id="2147483673" r:id="rId8"/>
    <p:sldLayoutId id="2147483672" r:id="rId9"/>
    <p:sldLayoutId id="2147483669" r:id="rId10"/>
    <p:sldLayoutId id="2147483682" r:id="rId11"/>
    <p:sldLayoutId id="2147483663" r:id="rId12"/>
    <p:sldLayoutId id="2147483677" r:id="rId13"/>
    <p:sldLayoutId id="2147483653" r:id="rId14"/>
    <p:sldLayoutId id="2147483678" r:id="rId15"/>
    <p:sldLayoutId id="2147483650" r:id="rId16"/>
    <p:sldLayoutId id="2147483654" r:id="rId17"/>
    <p:sldLayoutId id="2147483681" r:id="rId18"/>
    <p:sldLayoutId id="2147483686" r:id="rId19"/>
    <p:sldLayoutId id="2147483690" r:id="rId20"/>
    <p:sldLayoutId id="2147483676" r:id="rId21"/>
    <p:sldLayoutId id="2147483680" r:id="rId22"/>
    <p:sldLayoutId id="2147483675" r:id="rId23"/>
    <p:sldLayoutId id="2147483652" r:id="rId24"/>
    <p:sldLayoutId id="2147483665" r:id="rId25"/>
    <p:sldLayoutId id="2147483655" r:id="rId26"/>
    <p:sldLayoutId id="2147483656" r:id="rId27"/>
    <p:sldLayoutId id="2147483657" r:id="rId28"/>
    <p:sldLayoutId id="2147483691" r:id="rId29"/>
    <p:sldLayoutId id="2147483692" r:id="rId30"/>
    <p:sldLayoutId id="2147483693" r:id="rId3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50000"/>
              <a:lumOff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1920" userDrawn="1">
          <p15:clr>
            <a:srgbClr val="F26B43"/>
          </p15:clr>
        </p15:guide>
        <p15:guide id="4" pos="5760" userDrawn="1">
          <p15:clr>
            <a:srgbClr val="F26B43"/>
          </p15:clr>
        </p15:guide>
        <p15:guide id="5" pos="7248" userDrawn="1">
          <p15:clr>
            <a:srgbClr val="F26B43"/>
          </p15:clr>
        </p15:guide>
        <p15:guide id="6" pos="43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diagramColors" Target="../diagrams/colors2.xml"/><Relationship Id="rId3" Type="http://schemas.openxmlformats.org/officeDocument/2006/relationships/image" Target="../media/image11.jpg"/><Relationship Id="rId7" Type="http://schemas.openxmlformats.org/officeDocument/2006/relationships/diagramColors" Target="../diagrams/colors1.xml"/><Relationship Id="rId12" Type="http://schemas.openxmlformats.org/officeDocument/2006/relationships/diagramQuickStyle" Target="../diagrams/quickStyle2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Relationship Id="rId6" Type="http://schemas.openxmlformats.org/officeDocument/2006/relationships/diagramQuickStyle" Target="../diagrams/quickStyle1.xml"/><Relationship Id="rId11" Type="http://schemas.openxmlformats.org/officeDocument/2006/relationships/diagramLayout" Target="../diagrams/layout2.xml"/><Relationship Id="rId5" Type="http://schemas.openxmlformats.org/officeDocument/2006/relationships/diagramLayout" Target="../diagrams/layout1.xml"/><Relationship Id="rId10" Type="http://schemas.openxmlformats.org/officeDocument/2006/relationships/diagramData" Target="../diagrams/data2.xml"/><Relationship Id="rId4" Type="http://schemas.openxmlformats.org/officeDocument/2006/relationships/diagramData" Target="../diagrams/data1.xml"/><Relationship Id="rId9" Type="http://schemas.openxmlformats.org/officeDocument/2006/relationships/image" Target="../media/image12.png"/><Relationship Id="rId14" Type="http://schemas.microsoft.com/office/2007/relationships/diagramDrawing" Target="../diagrams/drawing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m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m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8.tmp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m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m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0.jpg"/><Relationship Id="rId4" Type="http://schemas.openxmlformats.org/officeDocument/2006/relationships/image" Target="../media/image29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tmp"/><Relationship Id="rId1" Type="http://schemas.openxmlformats.org/officeDocument/2006/relationships/slideLayout" Target="../slideLayouts/slideLayout1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0.jpg"/><Relationship Id="rId4" Type="http://schemas.openxmlformats.org/officeDocument/2006/relationships/image" Target="../media/image29.jpe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tmp"/><Relationship Id="rId1" Type="http://schemas.openxmlformats.org/officeDocument/2006/relationships/slideLayout" Target="../slideLayouts/slideLayout1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tmp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41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Photo of four cacti in pots">
            <a:extLst>
              <a:ext uri="{FF2B5EF4-FFF2-40B4-BE49-F238E27FC236}">
                <a16:creationId xmlns:a16="http://schemas.microsoft.com/office/drawing/2014/main" id="{BF9CB5A5-086A-4BC4-A3F9-0BFA2C0AEED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8724" y="457200"/>
            <a:ext cx="11274552" cy="59436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77737" y="753988"/>
            <a:ext cx="8188869" cy="2054388"/>
          </a:xfrm>
        </p:spPr>
        <p:txBody>
          <a:bodyPr>
            <a:normAutofit fontScale="90000"/>
          </a:bodyPr>
          <a:lstStyle/>
          <a:p>
            <a:r>
              <a:rPr lang="th-TH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โครงการเพื่อพัฒนาการประกันคุณภาพภายในส่วนงานสนับสนุน</a:t>
            </a:r>
            <a:br>
              <a:rPr lang="th-TH" b="1" dirty="0"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th-TH" sz="3300" dirty="0">
                <a:latin typeface="TH K2D July8" panose="02000506000000020004" pitchFamily="2" charset="-34"/>
                <a:cs typeface="TH K2D July8" panose="02000506000000020004" pitchFamily="2" charset="-34"/>
              </a:rPr>
              <a:t>กิจกรรมที่ 1 การชี้แจงคู่มือการประกันคุณภาพส่วนงานสนับสนุน 2567 และแลกเปลี่ยนแนวทางการดำเนินงานระหว่างส่วนงาน</a:t>
            </a:r>
            <a:endParaRPr lang="en-US" sz="3300" dirty="0"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01B20D-4C28-4DA3-ABBD-718C22A5E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98970" y="3105163"/>
            <a:ext cx="3167636" cy="647673"/>
          </a:xfrm>
        </p:spPr>
        <p:txBody>
          <a:bodyPr>
            <a:noAutofit/>
          </a:bodyPr>
          <a:lstStyle/>
          <a:p>
            <a:pPr algn="ctr"/>
            <a:r>
              <a:rPr lang="th-TH" sz="25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28</a:t>
            </a:r>
            <a:r>
              <a:rPr lang="en-US" sz="25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 </a:t>
            </a:r>
            <a:r>
              <a:rPr lang="th-TH" sz="25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พฤษภาคม 2567</a:t>
            </a:r>
            <a:br>
              <a:rPr lang="th-TH" sz="2500" b="1" dirty="0"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th-TH" sz="25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08.30 – 16.30 น.</a:t>
            </a:r>
            <a:endParaRPr lang="en-US" sz="2500" b="1" dirty="0"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AD2AE59-5630-4D5C-83A9-4CDEF4D7D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9342" y="136525"/>
            <a:ext cx="10354458" cy="1098233"/>
          </a:xfrm>
        </p:spPr>
        <p:txBody>
          <a:bodyPr>
            <a:normAutofit fontScale="90000"/>
          </a:bodyPr>
          <a:lstStyle/>
          <a:p>
            <a:pPr algn="ctr"/>
            <a:r>
              <a:rPr lang="th-TH" sz="4000" b="1" dirty="0">
                <a:solidFill>
                  <a:srgbClr val="002060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ดังนั้น จึงมีการปรับตัวชี้วัด อยู่ในรูปแบบของเกณฑ์ </a:t>
            </a:r>
            <a:r>
              <a:rPr lang="en-US" sz="4000" b="1" dirty="0">
                <a:solidFill>
                  <a:srgbClr val="002060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EdPEx </a:t>
            </a:r>
            <a:r>
              <a:rPr lang="th-TH" sz="4000" b="1" dirty="0">
                <a:solidFill>
                  <a:srgbClr val="002060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ทั้งหมด</a:t>
            </a:r>
            <a:endParaRPr lang="en-US" sz="4000" b="1" dirty="0">
              <a:solidFill>
                <a:srgbClr val="002060"/>
              </a:solidFill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657664-A458-4DDD-ACC2-1D87FCD6FC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8533" y="1234758"/>
            <a:ext cx="4920300" cy="640080"/>
          </a:xfrm>
        </p:spPr>
        <p:txBody>
          <a:bodyPr>
            <a:normAutofit/>
          </a:bodyPr>
          <a:lstStyle/>
          <a:p>
            <a:r>
              <a:rPr lang="th-TH" sz="2500" b="1" dirty="0">
                <a:solidFill>
                  <a:schemeClr val="accent6">
                    <a:lumMod val="10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ปี 2566</a:t>
            </a:r>
            <a:endParaRPr lang="en-ZA" sz="2500" b="1" dirty="0">
              <a:solidFill>
                <a:schemeClr val="accent6">
                  <a:lumMod val="10000"/>
                </a:schemeClr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78017FE-712E-4E95-B483-B700F1AA4B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82491" y="1234758"/>
            <a:ext cx="4810165" cy="640080"/>
          </a:xfrm>
        </p:spPr>
        <p:txBody>
          <a:bodyPr>
            <a:noAutofit/>
          </a:bodyPr>
          <a:lstStyle/>
          <a:p>
            <a:r>
              <a:rPr lang="th-TH" sz="2500" b="1" dirty="0">
                <a:solidFill>
                  <a:schemeClr val="accent3">
                    <a:lumMod val="50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ปี 2567</a:t>
            </a:r>
            <a:endParaRPr lang="en-US" sz="2500" b="1" dirty="0">
              <a:solidFill>
                <a:schemeClr val="accent3">
                  <a:lumMod val="50000"/>
                </a:schemeClr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24" name="Picture Placeholder 23" descr="photo of various succulents">
            <a:extLst>
              <a:ext uri="{FF2B5EF4-FFF2-40B4-BE49-F238E27FC236}">
                <a16:creationId xmlns:a16="http://schemas.microsoft.com/office/drawing/2014/main" id="{147E9A8B-CB18-4B11-85BF-ECE4A7B2F04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" y="5943600"/>
            <a:ext cx="12188952" cy="914400"/>
          </a:xfrm>
        </p:spPr>
      </p:pic>
      <p:sp>
        <p:nvSpPr>
          <p:cNvPr id="50" name="Slide Number Placeholder 49">
            <a:extLst>
              <a:ext uri="{FF2B5EF4-FFF2-40B4-BE49-F238E27FC236}">
                <a16:creationId xmlns:a16="http://schemas.microsoft.com/office/drawing/2014/main" id="{E7A3E10B-48DC-43B8-A29D-5258A6BC2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9" name="Picture 8" descr="A collage of a green and white paper&#10;&#10;Description automatically generated">
            <a:extLst>
              <a:ext uri="{FF2B5EF4-FFF2-40B4-BE49-F238E27FC236}">
                <a16:creationId xmlns:a16="http://schemas.microsoft.com/office/drawing/2014/main" id="{447B8316-3E01-40F0-A355-767BCE045F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-841"/>
          <a:stretch/>
        </p:blipFill>
        <p:spPr>
          <a:xfrm>
            <a:off x="318533" y="1874838"/>
            <a:ext cx="2743200" cy="3694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992B56D1-399D-4948-AAC9-D8F3C4F719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8335693"/>
              </p:ext>
            </p:extLst>
          </p:nvPr>
        </p:nvGraphicFramePr>
        <p:xfrm>
          <a:off x="3190009" y="2506881"/>
          <a:ext cx="2905992" cy="24617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0" name="Picture Placeholder 5">
            <a:extLst>
              <a:ext uri="{FF2B5EF4-FFF2-40B4-BE49-F238E27FC236}">
                <a16:creationId xmlns:a16="http://schemas.microsoft.com/office/drawing/2014/main" id="{A90BE6E6-E648-49EA-BFA7-6CBF16F198E1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6239246" y="1874838"/>
            <a:ext cx="2743200" cy="3911453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softEdge rad="112500"/>
          </a:effectLst>
        </p:spPr>
      </p:pic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638DBDB5-A743-4CC3-8189-0BAECB2EE8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8317949"/>
              </p:ext>
            </p:extLst>
          </p:nvPr>
        </p:nvGraphicFramePr>
        <p:xfrm>
          <a:off x="8987888" y="2599687"/>
          <a:ext cx="3064785" cy="24617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008F087D-3CC5-4FE5-B17F-8BC6CF1665C0}"/>
              </a:ext>
            </a:extLst>
          </p:cNvPr>
          <p:cNvCxnSpPr>
            <a:cxnSpLocks/>
            <a:endCxn id="20" idx="3"/>
          </p:cNvCxnSpPr>
          <p:nvPr/>
        </p:nvCxnSpPr>
        <p:spPr>
          <a:xfrm>
            <a:off x="6096000" y="2955073"/>
            <a:ext cx="2886446" cy="875492"/>
          </a:xfrm>
          <a:prstGeom prst="straightConnector1">
            <a:avLst/>
          </a:prstGeom>
          <a:ln w="76200">
            <a:solidFill>
              <a:srgbClr val="4F227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9DFD3CB-8A50-406C-BA5A-082522D98FF3}"/>
              </a:ext>
            </a:extLst>
          </p:cNvPr>
          <p:cNvCxnSpPr>
            <a:cxnSpLocks/>
          </p:cNvCxnSpPr>
          <p:nvPr/>
        </p:nvCxnSpPr>
        <p:spPr>
          <a:xfrm>
            <a:off x="6101443" y="3816710"/>
            <a:ext cx="2881003" cy="877953"/>
          </a:xfrm>
          <a:prstGeom prst="straightConnector1">
            <a:avLst/>
          </a:prstGeom>
          <a:ln w="76200">
            <a:solidFill>
              <a:srgbClr val="4F227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FD419AF-912F-4B27-86E5-4CC279217C16}"/>
              </a:ext>
            </a:extLst>
          </p:cNvPr>
          <p:cNvCxnSpPr>
            <a:cxnSpLocks/>
          </p:cNvCxnSpPr>
          <p:nvPr/>
        </p:nvCxnSpPr>
        <p:spPr>
          <a:xfrm flipV="1">
            <a:off x="6096000" y="2943582"/>
            <a:ext cx="2886446" cy="1625217"/>
          </a:xfrm>
          <a:prstGeom prst="straightConnector1">
            <a:avLst/>
          </a:prstGeom>
          <a:ln w="762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1694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7" grpId="0" build="p"/>
      <p:bldGraphic spid="14" grpId="0">
        <p:bldAsOne/>
      </p:bldGraphic>
      <p:bldGraphic spid="21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72;p14">
            <a:extLst>
              <a:ext uri="{FF2B5EF4-FFF2-40B4-BE49-F238E27FC236}">
                <a16:creationId xmlns:a16="http://schemas.microsoft.com/office/drawing/2014/main" id="{682AD1B5-2793-417A-A4BF-E91174675703}"/>
              </a:ext>
            </a:extLst>
          </p:cNvPr>
          <p:cNvSpPr txBox="1">
            <a:spLocks/>
          </p:cNvSpPr>
          <p:nvPr/>
        </p:nvSpPr>
        <p:spPr>
          <a:xfrm>
            <a:off x="381800" y="2211355"/>
            <a:ext cx="11428400" cy="176944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pPr algn="ctr"/>
            <a:r>
              <a:rPr lang="th-TH" sz="9000" b="1" dirty="0">
                <a:solidFill>
                  <a:schemeClr val="accent2">
                    <a:lumMod val="50000"/>
                  </a:schemeClr>
                </a:solidFill>
                <a:latin typeface="TH K2D July8" panose="02000506000000020004" pitchFamily="2" charset="-34"/>
                <a:ea typeface="Sarabun"/>
                <a:cs typeface="TH K2D July8"/>
                <a:sym typeface="Sarabun"/>
              </a:rPr>
              <a:t>3. ตัวชี้วัดของการประเมิน</a:t>
            </a:r>
          </a:p>
        </p:txBody>
      </p:sp>
    </p:spTree>
    <p:extLst>
      <p:ext uri="{BB962C8B-B14F-4D97-AF65-F5344CB8AC3E}">
        <p14:creationId xmlns:p14="http://schemas.microsoft.com/office/powerpoint/2010/main" val="32033038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7"/>
          <p:cNvSpPr txBox="1"/>
          <p:nvPr/>
        </p:nvSpPr>
        <p:spPr>
          <a:xfrm>
            <a:off x="1932633" y="2764001"/>
            <a:ext cx="3483600" cy="623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15000"/>
              </a:lnSpc>
            </a:pPr>
            <a:endParaRPr sz="2133" b="1">
              <a:solidFill>
                <a:srgbClr val="28887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graphicFrame>
        <p:nvGraphicFramePr>
          <p:cNvPr id="121" name="Google Shape;121;p17"/>
          <p:cNvGraphicFramePr/>
          <p:nvPr>
            <p:extLst>
              <p:ext uri="{D42A27DB-BD31-4B8C-83A1-F6EECF244321}">
                <p14:modId xmlns:p14="http://schemas.microsoft.com/office/powerpoint/2010/main" val="2693786201"/>
              </p:ext>
            </p:extLst>
          </p:nvPr>
        </p:nvGraphicFramePr>
        <p:xfrm>
          <a:off x="241827" y="33600"/>
          <a:ext cx="11708345" cy="67908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6530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553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1504"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800" b="1" dirty="0">
                          <a:latin typeface="TH K2D July8" panose="02000506000000020004" pitchFamily="2" charset="-34"/>
                          <a:ea typeface="Sarabun"/>
                          <a:cs typeface="TH K2D July8"/>
                          <a:sym typeface="Sarabun"/>
                        </a:rPr>
                        <a:t>ตัวชี้วัด/ หัวข้อ</a:t>
                      </a:r>
                      <a:endParaRPr sz="4800" b="1">
                        <a:latin typeface="TH K2D July8" panose="02000506000000020004" pitchFamily="2" charset="-34"/>
                        <a:ea typeface="Sarabun"/>
                        <a:cs typeface="TH K2D July8"/>
                        <a:sym typeface="Sarabun"/>
                      </a:endParaRPr>
                    </a:p>
                  </a:txBody>
                  <a:tcPr marL="121900" marR="121900" marT="9144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4371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600" b="1" dirty="0">
                          <a:latin typeface="TH K2D July8" panose="02000506000000020004" pitchFamily="2" charset="-34"/>
                          <a:ea typeface="Sarabun"/>
                          <a:cs typeface="TH K2D July8"/>
                          <a:sym typeface="Sarabun"/>
                        </a:rPr>
                        <a:t>ตัวชี้วัดที่ 1</a:t>
                      </a:r>
                      <a:endParaRPr sz="3600" b="1">
                        <a:latin typeface="TH K2D July8" panose="02000506000000020004" pitchFamily="2" charset="-34"/>
                        <a:ea typeface="Sarabun"/>
                        <a:cs typeface="TH K2D July8"/>
                        <a:sym typeface="Sarabun"/>
                      </a:endParaRPr>
                    </a:p>
                  </a:txBody>
                  <a:tcPr marL="121900" marR="121900" marT="9144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h-TH" sz="3600" b="1" dirty="0">
                          <a:latin typeface="TH K2D July8" panose="02000506000000020004" pitchFamily="2" charset="-34"/>
                          <a:ea typeface="Sarabun"/>
                          <a:cs typeface="TH K2D July8"/>
                          <a:sym typeface="Sarabun"/>
                        </a:rPr>
                        <a:t>กลยุทธ์ (</a:t>
                      </a:r>
                      <a:r>
                        <a:rPr lang="en-US" sz="3600" b="1" dirty="0">
                          <a:latin typeface="TH K2D July8" panose="02000506000000020004" pitchFamily="2" charset="-34"/>
                          <a:ea typeface="Sarabun"/>
                          <a:cs typeface="TH K2D July8"/>
                          <a:sym typeface="Sarabun"/>
                        </a:rPr>
                        <a:t>Strategy)</a:t>
                      </a:r>
                      <a:endParaRPr sz="3600" b="1" dirty="0">
                        <a:latin typeface="TH K2D July8" panose="02000506000000020004" pitchFamily="2" charset="-34"/>
                        <a:ea typeface="Sarabun"/>
                        <a:cs typeface="TH K2D July8"/>
                        <a:sym typeface="Sarabun"/>
                      </a:endParaRPr>
                    </a:p>
                  </a:txBody>
                  <a:tcPr marL="121900" marR="121900" marT="91440" marB="0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4371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600" dirty="0">
                          <a:latin typeface="TH K2D July8" panose="02000506000000020004" pitchFamily="2" charset="-34"/>
                          <a:ea typeface="Sarabun"/>
                          <a:cs typeface="TH K2D July8"/>
                          <a:sym typeface="Sarabun"/>
                        </a:rPr>
                        <a:t>1.1</a:t>
                      </a:r>
                      <a:endParaRPr sz="3600">
                        <a:latin typeface="TH K2D July8" panose="02000506000000020004" pitchFamily="2" charset="-34"/>
                        <a:ea typeface="Sarabun"/>
                        <a:cs typeface="TH K2D July8"/>
                        <a:sym typeface="Sarabun"/>
                      </a:endParaRPr>
                    </a:p>
                  </a:txBody>
                  <a:tcPr marL="121900" marR="121900" marT="9144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h-TH" sz="3600" dirty="0">
                          <a:latin typeface="TH K2D July8" panose="02000506000000020004" pitchFamily="2" charset="-34"/>
                          <a:ea typeface="Sarabun"/>
                          <a:cs typeface="TH K2D July8"/>
                          <a:sym typeface="Sarabun"/>
                        </a:rPr>
                        <a:t>การจัดทำกลยุทธ์ (</a:t>
                      </a:r>
                      <a:r>
                        <a:rPr lang="en-US" sz="3600" dirty="0">
                          <a:latin typeface="TH K2D July8" panose="02000506000000020004" pitchFamily="2" charset="-34"/>
                          <a:ea typeface="Sarabun"/>
                          <a:cs typeface="TH K2D July8"/>
                          <a:sym typeface="Sarabun"/>
                        </a:rPr>
                        <a:t>Strategy Development)</a:t>
                      </a:r>
                      <a:endParaRPr sz="3600" dirty="0">
                        <a:latin typeface="TH K2D July8" panose="02000506000000020004" pitchFamily="2" charset="-34"/>
                        <a:ea typeface="Sarabun"/>
                        <a:cs typeface="TH K2D July8"/>
                        <a:sym typeface="Sarabun"/>
                      </a:endParaRPr>
                    </a:p>
                  </a:txBody>
                  <a:tcPr marL="121900" marR="121900" marT="91440" marB="0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1504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600" dirty="0">
                          <a:latin typeface="TH K2D July8" panose="02000506000000020004" pitchFamily="2" charset="-34"/>
                          <a:ea typeface="Sarabun"/>
                          <a:cs typeface="TH K2D July8"/>
                          <a:sym typeface="Sarabun"/>
                        </a:rPr>
                        <a:t>1.2</a:t>
                      </a:r>
                      <a:endParaRPr sz="3600">
                        <a:latin typeface="TH K2D July8" panose="02000506000000020004" pitchFamily="2" charset="-34"/>
                        <a:ea typeface="Sarabun"/>
                        <a:cs typeface="TH K2D July8"/>
                        <a:sym typeface="Sarabun"/>
                      </a:endParaRPr>
                    </a:p>
                  </a:txBody>
                  <a:tcPr marL="121900" marR="121900" marT="9144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h-TH" sz="3600" dirty="0">
                          <a:latin typeface="TH K2D July8" panose="02000506000000020004" pitchFamily="2" charset="-34"/>
                          <a:ea typeface="Sarabun"/>
                          <a:cs typeface="TH K2D July8"/>
                          <a:sym typeface="Sarabun"/>
                        </a:rPr>
                        <a:t>การนำกลยุทธ์ไปปฏิบัติ (</a:t>
                      </a:r>
                      <a:r>
                        <a:rPr lang="en-US" sz="3600" dirty="0">
                          <a:latin typeface="TH K2D July8" panose="02000506000000020004" pitchFamily="2" charset="-34"/>
                          <a:ea typeface="Sarabun"/>
                          <a:cs typeface="TH K2D July8"/>
                          <a:sym typeface="Sarabun"/>
                        </a:rPr>
                        <a:t>Strategy Implementation)</a:t>
                      </a:r>
                      <a:endParaRPr sz="3600" dirty="0">
                        <a:latin typeface="TH K2D July8" panose="02000506000000020004" pitchFamily="2" charset="-34"/>
                        <a:ea typeface="Sarabun"/>
                        <a:cs typeface="TH K2D July8"/>
                        <a:sym typeface="Sarabun"/>
                      </a:endParaRPr>
                    </a:p>
                  </a:txBody>
                  <a:tcPr marL="121900" marR="121900" marT="91440" marB="0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1504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600" b="1" dirty="0">
                          <a:latin typeface="TH K2D July8" panose="02000506000000020004" pitchFamily="2" charset="-34"/>
                          <a:ea typeface="Sarabun"/>
                          <a:cs typeface="TH K2D July8"/>
                          <a:sym typeface="Sarabun"/>
                        </a:rPr>
                        <a:t>ตัวชี้วัดที่ 2</a:t>
                      </a:r>
                      <a:endParaRPr sz="3600" b="1">
                        <a:latin typeface="TH K2D July8" panose="02000506000000020004" pitchFamily="2" charset="-34"/>
                        <a:ea typeface="Sarabun"/>
                        <a:cs typeface="TH K2D July8"/>
                        <a:sym typeface="Sarabun"/>
                      </a:endParaRPr>
                    </a:p>
                  </a:txBody>
                  <a:tcPr marL="121900" marR="121900" marT="91440" marB="0">
                    <a:solidFill>
                      <a:srgbClr val="DBF6C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h-TH" sz="3600" b="1" dirty="0">
                          <a:latin typeface="TH K2D July8" panose="02000506000000020004" pitchFamily="2" charset="-34"/>
                          <a:ea typeface="Sarabun"/>
                          <a:cs typeface="TH K2D July8"/>
                          <a:sym typeface="Sarabun"/>
                        </a:rPr>
                        <a:t>ผู้รับบริการ (</a:t>
                      </a:r>
                      <a:r>
                        <a:rPr lang="en-US" sz="3600" b="1" dirty="0">
                          <a:latin typeface="TH K2D July8" panose="02000506000000020004" pitchFamily="2" charset="-34"/>
                          <a:ea typeface="Sarabun"/>
                          <a:cs typeface="TH K2D July8"/>
                          <a:sym typeface="Sarabun"/>
                        </a:rPr>
                        <a:t>Customers)</a:t>
                      </a:r>
                      <a:endParaRPr sz="3600" b="1" dirty="0">
                        <a:latin typeface="TH K2D July8" panose="02000506000000020004" pitchFamily="2" charset="-34"/>
                        <a:ea typeface="Sarabun"/>
                        <a:cs typeface="TH K2D July8"/>
                        <a:sym typeface="Sarabun"/>
                      </a:endParaRPr>
                    </a:p>
                  </a:txBody>
                  <a:tcPr marL="121900" marR="121900" marT="91440" marB="0">
                    <a:solidFill>
                      <a:srgbClr val="DBF6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1504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600" dirty="0">
                          <a:latin typeface="TH K2D July8" panose="02000506000000020004" pitchFamily="2" charset="-34"/>
                          <a:ea typeface="Sarabun"/>
                          <a:cs typeface="TH K2D July8"/>
                          <a:sym typeface="Sarabun"/>
                        </a:rPr>
                        <a:t>2.1</a:t>
                      </a:r>
                      <a:endParaRPr sz="3600">
                        <a:latin typeface="TH K2D July8" panose="02000506000000020004" pitchFamily="2" charset="-34"/>
                        <a:ea typeface="Sarabun"/>
                        <a:cs typeface="TH K2D July8"/>
                        <a:sym typeface="Sarabun"/>
                      </a:endParaRPr>
                    </a:p>
                  </a:txBody>
                  <a:tcPr marL="121900" marR="121900" marT="91440" marB="0">
                    <a:solidFill>
                      <a:srgbClr val="DBF6C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h-TH" sz="3600" dirty="0">
                          <a:latin typeface="TH K2D July8" panose="02000506000000020004" pitchFamily="2" charset="-34"/>
                          <a:ea typeface="Sarabun"/>
                          <a:cs typeface="TH K2D July8"/>
                          <a:sym typeface="Sarabun"/>
                        </a:rPr>
                        <a:t>ความคาดหวังของผู้รับบริการ (</a:t>
                      </a:r>
                      <a:r>
                        <a:rPr lang="en-US" sz="3600" dirty="0">
                          <a:latin typeface="TH K2D July8" panose="02000506000000020004" pitchFamily="2" charset="-34"/>
                          <a:ea typeface="Sarabun"/>
                          <a:cs typeface="TH K2D July8"/>
                          <a:sym typeface="Sarabun"/>
                        </a:rPr>
                        <a:t>Customer Expectation)</a:t>
                      </a:r>
                      <a:endParaRPr sz="3600" dirty="0">
                        <a:latin typeface="TH K2D July8" panose="02000506000000020004" pitchFamily="2" charset="-34"/>
                        <a:ea typeface="Sarabun"/>
                        <a:cs typeface="TH K2D July8"/>
                        <a:sym typeface="Sarabun"/>
                      </a:endParaRPr>
                    </a:p>
                  </a:txBody>
                  <a:tcPr marL="121900" marR="121900" marT="91440" marB="0">
                    <a:solidFill>
                      <a:srgbClr val="DBF6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1504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600" dirty="0">
                          <a:latin typeface="TH K2D July8" panose="02000506000000020004" pitchFamily="2" charset="-34"/>
                          <a:ea typeface="Sarabun"/>
                          <a:cs typeface="TH K2D July8"/>
                          <a:sym typeface="Sarabun"/>
                        </a:rPr>
                        <a:t>2.2</a:t>
                      </a:r>
                      <a:endParaRPr sz="3600">
                        <a:latin typeface="TH K2D July8" panose="02000506000000020004" pitchFamily="2" charset="-34"/>
                        <a:ea typeface="Sarabun"/>
                        <a:cs typeface="TH K2D July8"/>
                        <a:sym typeface="Sarabun"/>
                      </a:endParaRPr>
                    </a:p>
                  </a:txBody>
                  <a:tcPr marL="121900" marR="121900" marT="91440" marB="0">
                    <a:solidFill>
                      <a:srgbClr val="DBF6C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h-TH" sz="3600" dirty="0">
                          <a:latin typeface="TH K2D July8" panose="02000506000000020004" pitchFamily="2" charset="-34"/>
                          <a:ea typeface="Sarabun"/>
                          <a:cs typeface="TH K2D July8"/>
                          <a:sym typeface="Sarabun"/>
                        </a:rPr>
                        <a:t>ความผูกพันของผู้รับบริการ (</a:t>
                      </a:r>
                      <a:r>
                        <a:rPr lang="en-US" sz="3600" dirty="0">
                          <a:latin typeface="TH K2D July8" panose="02000506000000020004" pitchFamily="2" charset="-34"/>
                          <a:ea typeface="Sarabun"/>
                          <a:cs typeface="TH K2D July8"/>
                          <a:sym typeface="Sarabun"/>
                        </a:rPr>
                        <a:t>Customer Engagement)</a:t>
                      </a:r>
                      <a:endParaRPr sz="3600" dirty="0">
                        <a:latin typeface="TH K2D July8" panose="02000506000000020004" pitchFamily="2" charset="-34"/>
                        <a:ea typeface="Sarabun"/>
                        <a:cs typeface="TH K2D July8"/>
                        <a:sym typeface="Sarabun"/>
                      </a:endParaRPr>
                    </a:p>
                  </a:txBody>
                  <a:tcPr marL="121900" marR="121900" marT="91440" marB="0">
                    <a:solidFill>
                      <a:srgbClr val="DBF6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81504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600" b="1" dirty="0">
                          <a:latin typeface="TH K2D July8" panose="02000506000000020004" pitchFamily="2" charset="-34"/>
                          <a:ea typeface="Sarabun"/>
                          <a:cs typeface="TH K2D July8"/>
                          <a:sym typeface="Sarabun"/>
                        </a:rPr>
                        <a:t>ตัวชี้วัดที่ 3</a:t>
                      </a:r>
                      <a:endParaRPr sz="3600" b="1">
                        <a:latin typeface="TH K2D July8" panose="02000506000000020004" pitchFamily="2" charset="-34"/>
                        <a:ea typeface="Sarabun"/>
                        <a:cs typeface="TH K2D July8"/>
                        <a:sym typeface="Sarabun"/>
                      </a:endParaRPr>
                    </a:p>
                  </a:txBody>
                  <a:tcPr marL="121900" marR="121900" marT="9144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h-TH" sz="3600" b="1" dirty="0">
                          <a:latin typeface="TH K2D July8" panose="02000506000000020004" pitchFamily="2" charset="-34"/>
                          <a:ea typeface="Sarabun"/>
                          <a:cs typeface="TH K2D July8"/>
                          <a:sym typeface="Sarabun"/>
                        </a:rPr>
                        <a:t>ระบบปฏิบัติการ (</a:t>
                      </a:r>
                      <a:r>
                        <a:rPr lang="en-US" sz="3600" b="1" dirty="0">
                          <a:latin typeface="TH K2D July8" panose="02000506000000020004" pitchFamily="2" charset="-34"/>
                          <a:ea typeface="Sarabun"/>
                          <a:cs typeface="TH K2D July8"/>
                          <a:sym typeface="Sarabun"/>
                        </a:rPr>
                        <a:t>Operations)</a:t>
                      </a:r>
                      <a:endParaRPr sz="3600" b="1" dirty="0">
                        <a:latin typeface="TH K2D July8" panose="02000506000000020004" pitchFamily="2" charset="-34"/>
                        <a:ea typeface="Sarabun"/>
                        <a:cs typeface="TH K2D July8"/>
                        <a:sym typeface="Sarabun"/>
                      </a:endParaRPr>
                    </a:p>
                  </a:txBody>
                  <a:tcPr marL="121900" marR="121900" marT="9144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4371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600" dirty="0">
                          <a:latin typeface="TH K2D July8" panose="02000506000000020004" pitchFamily="2" charset="-34"/>
                          <a:ea typeface="Sarabun"/>
                          <a:cs typeface="TH K2D July8"/>
                          <a:sym typeface="Sarabun"/>
                        </a:rPr>
                        <a:t>3.1</a:t>
                      </a:r>
                    </a:p>
                  </a:txBody>
                  <a:tcPr marL="121900" marR="121900" marT="9144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h-TH" sz="3600" dirty="0">
                          <a:latin typeface="TH K2D July8" panose="02000506000000020004" pitchFamily="2" charset="-34"/>
                          <a:ea typeface="Sarabun"/>
                          <a:cs typeface="TH K2D July8"/>
                          <a:sym typeface="Sarabun"/>
                        </a:rPr>
                        <a:t>กระบวนการทำงาน (</a:t>
                      </a:r>
                      <a:r>
                        <a:rPr lang="en-US" sz="3600" dirty="0">
                          <a:latin typeface="TH K2D July8" panose="02000506000000020004" pitchFamily="2" charset="-34"/>
                          <a:ea typeface="Sarabun"/>
                          <a:cs typeface="TH K2D July8"/>
                          <a:sym typeface="Sarabun"/>
                        </a:rPr>
                        <a:t>Work process)</a:t>
                      </a:r>
                      <a:endParaRPr sz="3600" dirty="0">
                        <a:latin typeface="TH K2D July8" panose="02000506000000020004" pitchFamily="2" charset="-34"/>
                        <a:ea typeface="Sarabun"/>
                        <a:cs typeface="TH K2D July8"/>
                        <a:sym typeface="Sarabun"/>
                      </a:endParaRPr>
                    </a:p>
                  </a:txBody>
                  <a:tcPr marL="121900" marR="121900" marT="9144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4371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600" dirty="0">
                          <a:latin typeface="TH K2D July8" panose="02000506000000020004" pitchFamily="2" charset="-34"/>
                          <a:ea typeface="Sarabun"/>
                          <a:cs typeface="TH K2D July8"/>
                          <a:sym typeface="Sarabun"/>
                        </a:rPr>
                        <a:t>3.2</a:t>
                      </a:r>
                    </a:p>
                  </a:txBody>
                  <a:tcPr marL="121900" marR="121900" marT="9144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h-TH" sz="3600" dirty="0">
                          <a:latin typeface="TH K2D July8" panose="02000506000000020004" pitchFamily="2" charset="-34"/>
                          <a:ea typeface="Sarabun"/>
                          <a:cs typeface="TH K2D July8"/>
                          <a:sym typeface="Sarabun"/>
                        </a:rPr>
                        <a:t>ประสิทธิผลของการปฏิบัติการ (</a:t>
                      </a:r>
                      <a:r>
                        <a:rPr lang="en-US" sz="3600" dirty="0">
                          <a:latin typeface="TH K2D July8" panose="02000506000000020004" pitchFamily="2" charset="-34"/>
                          <a:ea typeface="Sarabun"/>
                          <a:cs typeface="TH K2D July8"/>
                          <a:sym typeface="Sarabun"/>
                        </a:rPr>
                        <a:t>Operational Effectiveness)</a:t>
                      </a:r>
                      <a:endParaRPr sz="3600" dirty="0">
                        <a:latin typeface="TH K2D July8" panose="02000506000000020004" pitchFamily="2" charset="-34"/>
                        <a:ea typeface="Sarabun"/>
                        <a:cs typeface="TH K2D July8"/>
                        <a:sym typeface="Sarabun"/>
                      </a:endParaRPr>
                    </a:p>
                  </a:txBody>
                  <a:tcPr marL="121900" marR="121900" marT="9144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60317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2;p14">
            <a:extLst>
              <a:ext uri="{FF2B5EF4-FFF2-40B4-BE49-F238E27FC236}">
                <a16:creationId xmlns:a16="http://schemas.microsoft.com/office/drawing/2014/main" id="{10892C7B-9ABA-46F3-95B8-2E1AE6D7B7E9}"/>
              </a:ext>
            </a:extLst>
          </p:cNvPr>
          <p:cNvSpPr txBox="1">
            <a:spLocks/>
          </p:cNvSpPr>
          <p:nvPr/>
        </p:nvSpPr>
        <p:spPr>
          <a:xfrm>
            <a:off x="506490" y="2877197"/>
            <a:ext cx="11401491" cy="110360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rPr>
              <a:t>4</a:t>
            </a:r>
            <a:r>
              <a:rPr lang="th-TH" sz="6600" b="1" dirty="0">
                <a:solidFill>
                  <a:schemeClr val="accent2">
                    <a:lumMod val="50000"/>
                  </a:schemeClr>
                </a:solidFill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rPr>
              <a:t>. แนวทางการประเมินและ</a:t>
            </a:r>
          </a:p>
          <a:p>
            <a:pPr algn="ctr"/>
            <a:r>
              <a:rPr lang="th-TH" sz="6600" b="1" dirty="0">
                <a:solidFill>
                  <a:schemeClr val="accent2">
                    <a:lumMod val="50000"/>
                  </a:schemeClr>
                </a:solidFill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rPr>
              <a:t>การจัดทำรายงานการประเมินตนเอง</a:t>
            </a:r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rPr>
              <a:t> (SAR)</a:t>
            </a:r>
            <a:br>
              <a:rPr lang="th-TH" sz="6600" b="1" dirty="0">
                <a:solidFill>
                  <a:schemeClr val="accent5">
                    <a:lumMod val="50000"/>
                  </a:schemeClr>
                </a:solidFill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rPr>
            </a:br>
            <a:endParaRPr lang="th-TH" sz="6600" b="1" dirty="0">
              <a:solidFill>
                <a:schemeClr val="accent5">
                  <a:lumMod val="50000"/>
                </a:schemeClr>
              </a:solidFill>
              <a:latin typeface="TH K2D July8" panose="02000506000000020004" pitchFamily="2" charset="-34"/>
              <a:ea typeface="Sarabun"/>
              <a:cs typeface="TH K2D July8" panose="02000506000000020004" pitchFamily="2" charset="-34"/>
              <a:sym typeface="Sarabun"/>
            </a:endParaRPr>
          </a:p>
        </p:txBody>
      </p:sp>
    </p:spTree>
    <p:extLst>
      <p:ext uri="{BB962C8B-B14F-4D97-AF65-F5344CB8AC3E}">
        <p14:creationId xmlns:p14="http://schemas.microsoft.com/office/powerpoint/2010/main" val="38805080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val 26">
            <a:extLst>
              <a:ext uri="{FF2B5EF4-FFF2-40B4-BE49-F238E27FC236}">
                <a16:creationId xmlns:a16="http://schemas.microsoft.com/office/drawing/2014/main" id="{57487038-C168-426C-8D8B-1B77B493555F}"/>
              </a:ext>
            </a:extLst>
          </p:cNvPr>
          <p:cNvSpPr/>
          <p:nvPr/>
        </p:nvSpPr>
        <p:spPr>
          <a:xfrm>
            <a:off x="1808027" y="2452350"/>
            <a:ext cx="4589057" cy="40256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r"/>
            <a:r>
              <a:rPr lang="th-TH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/>
              </a:rPr>
              <a:t>ส่วนงาน</a:t>
            </a:r>
            <a:endParaRPr lang="en-US" sz="4400" b="1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119905AD-5388-47F5-A90F-99B9E9006F55}"/>
              </a:ext>
            </a:extLst>
          </p:cNvPr>
          <p:cNvSpPr/>
          <p:nvPr/>
        </p:nvSpPr>
        <p:spPr>
          <a:xfrm>
            <a:off x="2004876" y="3432094"/>
            <a:ext cx="2097160" cy="1961805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th-TH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/>
              </a:rPr>
              <a:t>กอง/ฝ่าย</a:t>
            </a:r>
            <a:endParaRPr lang="en-US" sz="4400" b="1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/>
            </a:endParaRPr>
          </a:p>
        </p:txBody>
      </p:sp>
      <p:sp>
        <p:nvSpPr>
          <p:cNvPr id="33" name="Text Placeholder 6">
            <a:extLst>
              <a:ext uri="{FF2B5EF4-FFF2-40B4-BE49-F238E27FC236}">
                <a16:creationId xmlns:a16="http://schemas.microsoft.com/office/drawing/2014/main" id="{2E52A56B-1AC4-4A12-AB78-ACB0A6E5AC80}"/>
              </a:ext>
            </a:extLst>
          </p:cNvPr>
          <p:cNvSpPr txBox="1">
            <a:spLocks/>
          </p:cNvSpPr>
          <p:nvPr/>
        </p:nvSpPr>
        <p:spPr>
          <a:xfrm>
            <a:off x="3148122" y="997924"/>
            <a:ext cx="7075287" cy="577450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h-TH" sz="72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ระดับของการดำเนินการ</a:t>
            </a:r>
          </a:p>
        </p:txBody>
      </p:sp>
      <p:sp>
        <p:nvSpPr>
          <p:cNvPr id="34" name="Text Placeholder 6">
            <a:extLst>
              <a:ext uri="{FF2B5EF4-FFF2-40B4-BE49-F238E27FC236}">
                <a16:creationId xmlns:a16="http://schemas.microsoft.com/office/drawing/2014/main" id="{87850C4D-DDD0-417D-A679-CEB47AADFF26}"/>
              </a:ext>
            </a:extLst>
          </p:cNvPr>
          <p:cNvSpPr txBox="1">
            <a:spLocks/>
          </p:cNvSpPr>
          <p:nvPr/>
        </p:nvSpPr>
        <p:spPr>
          <a:xfrm>
            <a:off x="6962863" y="2453268"/>
            <a:ext cx="5081562" cy="3044593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แบ่งออกเป็น 2 ระดับ ดังนี้</a:t>
            </a:r>
          </a:p>
          <a:p>
            <a:pPr marL="514350" indent="-514350">
              <a:buAutoNum type="arabicPeriod"/>
            </a:pPr>
            <a:r>
              <a:rPr lang="th-TH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ระดับส่วนงาน</a:t>
            </a:r>
          </a:p>
          <a:p>
            <a:pPr marL="514350" indent="-514350">
              <a:buAutoNum type="arabicPeriod"/>
            </a:pPr>
            <a:r>
              <a:rPr lang="th-TH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ระดับกอง/ฝ่าย</a:t>
            </a:r>
          </a:p>
        </p:txBody>
      </p:sp>
    </p:spTree>
    <p:extLst>
      <p:ext uri="{BB962C8B-B14F-4D97-AF65-F5344CB8AC3E}">
        <p14:creationId xmlns:p14="http://schemas.microsoft.com/office/powerpoint/2010/main" val="1257640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9" grpId="0" animBg="1"/>
      <p:bldP spid="3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AD2AE59-5630-4D5C-83A9-4CDEF4D7D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600" y="256866"/>
            <a:ext cx="11366798" cy="914401"/>
          </a:xfrm>
          <a:solidFill>
            <a:srgbClr val="004F8A"/>
          </a:solidFill>
          <a:ln>
            <a:solidFill>
              <a:schemeClr val="accent6">
                <a:lumMod val="25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th-TH" sz="4000" b="1" dirty="0">
                <a:solidFill>
                  <a:schemeClr val="bg1">
                    <a:lumMod val="9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โครงร่างองค์กร (</a:t>
            </a:r>
            <a:r>
              <a:rPr lang="en-US" sz="4000" b="1" dirty="0">
                <a:solidFill>
                  <a:schemeClr val="bg1">
                    <a:lumMod val="9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OP) </a:t>
            </a:r>
            <a:r>
              <a:rPr lang="th-TH" sz="4000" b="1" dirty="0">
                <a:solidFill>
                  <a:schemeClr val="bg1">
                    <a:lumMod val="9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- ระดับส่วนงาน</a:t>
            </a:r>
            <a:endParaRPr lang="en-US" sz="4000" b="1" dirty="0">
              <a:solidFill>
                <a:schemeClr val="bg1">
                  <a:lumMod val="9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pic>
        <p:nvPicPr>
          <p:cNvPr id="24" name="Picture Placeholder 23" descr="photo of various succulents">
            <a:extLst>
              <a:ext uri="{FF2B5EF4-FFF2-40B4-BE49-F238E27FC236}">
                <a16:creationId xmlns:a16="http://schemas.microsoft.com/office/drawing/2014/main" id="{147E9A8B-CB18-4B11-85BF-ECE4A7B2F04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" y="5943600"/>
            <a:ext cx="12188952" cy="914400"/>
          </a:xfrm>
        </p:spPr>
      </p:pic>
      <p:sp>
        <p:nvSpPr>
          <p:cNvPr id="50" name="Slide Number Placeholder 49">
            <a:extLst>
              <a:ext uri="{FF2B5EF4-FFF2-40B4-BE49-F238E27FC236}">
                <a16:creationId xmlns:a16="http://schemas.microsoft.com/office/drawing/2014/main" id="{E7A3E10B-48DC-43B8-A29D-5258A6BC2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A7F3DC6-C762-4DC4-BBB6-E8E8D7BBB08A}"/>
              </a:ext>
            </a:extLst>
          </p:cNvPr>
          <p:cNvSpPr/>
          <p:nvPr/>
        </p:nvSpPr>
        <p:spPr>
          <a:xfrm>
            <a:off x="1209444" y="1915473"/>
            <a:ext cx="2267940" cy="794060"/>
          </a:xfrm>
          <a:custGeom>
            <a:avLst/>
            <a:gdLst>
              <a:gd name="connsiteX0" fmla="*/ 0 w 2267940"/>
              <a:gd name="connsiteY0" fmla="*/ 0 h 794060"/>
              <a:gd name="connsiteX1" fmla="*/ 2267940 w 2267940"/>
              <a:gd name="connsiteY1" fmla="*/ 0 h 794060"/>
              <a:gd name="connsiteX2" fmla="*/ 2267940 w 2267940"/>
              <a:gd name="connsiteY2" fmla="*/ 794060 h 794060"/>
              <a:gd name="connsiteX3" fmla="*/ 0 w 2267940"/>
              <a:gd name="connsiteY3" fmla="*/ 794060 h 794060"/>
              <a:gd name="connsiteX4" fmla="*/ 0 w 2267940"/>
              <a:gd name="connsiteY4" fmla="*/ 0 h 794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7940" h="794060">
                <a:moveTo>
                  <a:pt x="0" y="0"/>
                </a:moveTo>
                <a:lnTo>
                  <a:pt x="2267940" y="0"/>
                </a:lnTo>
                <a:lnTo>
                  <a:pt x="2267940" y="794060"/>
                </a:lnTo>
                <a:lnTo>
                  <a:pt x="0" y="79406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5720" tIns="45720" rIns="45720" bIns="45720" numCol="1" spcCol="1270" anchor="b" anchorCtr="0">
            <a:noAutofit/>
          </a:bodyPr>
          <a:lstStyle/>
          <a:p>
            <a:pPr marL="0" lvl="0" indent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th-TH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กลยุทธ์ </a:t>
            </a:r>
            <a:br>
              <a:rPr 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(Strategy)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37FAA4D-213F-4DAE-B5C1-5855B8274B26}"/>
              </a:ext>
            </a:extLst>
          </p:cNvPr>
          <p:cNvSpPr/>
          <p:nvPr/>
        </p:nvSpPr>
        <p:spPr>
          <a:xfrm>
            <a:off x="412600" y="1915473"/>
            <a:ext cx="796844" cy="794060"/>
          </a:xfrm>
          <a:custGeom>
            <a:avLst/>
            <a:gdLst>
              <a:gd name="connsiteX0" fmla="*/ 132370 w 796844"/>
              <a:gd name="connsiteY0" fmla="*/ 0 h 794060"/>
              <a:gd name="connsiteX1" fmla="*/ 664474 w 796844"/>
              <a:gd name="connsiteY1" fmla="*/ 0 h 794060"/>
              <a:gd name="connsiteX2" fmla="*/ 796844 w 796844"/>
              <a:gd name="connsiteY2" fmla="*/ 132370 h 794060"/>
              <a:gd name="connsiteX3" fmla="*/ 796844 w 796844"/>
              <a:gd name="connsiteY3" fmla="*/ 794060 h 794060"/>
              <a:gd name="connsiteX4" fmla="*/ 796844 w 796844"/>
              <a:gd name="connsiteY4" fmla="*/ 794060 h 794060"/>
              <a:gd name="connsiteX5" fmla="*/ 0 w 796844"/>
              <a:gd name="connsiteY5" fmla="*/ 794060 h 794060"/>
              <a:gd name="connsiteX6" fmla="*/ 0 w 796844"/>
              <a:gd name="connsiteY6" fmla="*/ 794060 h 794060"/>
              <a:gd name="connsiteX7" fmla="*/ 0 w 796844"/>
              <a:gd name="connsiteY7" fmla="*/ 132370 h 794060"/>
              <a:gd name="connsiteX8" fmla="*/ 132370 w 796844"/>
              <a:gd name="connsiteY8" fmla="*/ 0 h 794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6844" h="794060">
                <a:moveTo>
                  <a:pt x="132370" y="0"/>
                </a:moveTo>
                <a:lnTo>
                  <a:pt x="664474" y="0"/>
                </a:lnTo>
                <a:cubicBezTo>
                  <a:pt x="737580" y="0"/>
                  <a:pt x="796844" y="59264"/>
                  <a:pt x="796844" y="132370"/>
                </a:cubicBezTo>
                <a:lnTo>
                  <a:pt x="796844" y="794060"/>
                </a:lnTo>
                <a:lnTo>
                  <a:pt x="796844" y="794060"/>
                </a:lnTo>
                <a:lnTo>
                  <a:pt x="0" y="794060"/>
                </a:lnTo>
                <a:lnTo>
                  <a:pt x="0" y="794060"/>
                </a:lnTo>
                <a:lnTo>
                  <a:pt x="0" y="132370"/>
                </a:lnTo>
                <a:cubicBezTo>
                  <a:pt x="0" y="59264"/>
                  <a:pt x="59264" y="0"/>
                  <a:pt x="132370" y="0"/>
                </a:cubicBezTo>
                <a:close/>
              </a:path>
            </a:pathLst>
          </a:custGeom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2590" tIns="122590" rIns="122590" bIns="83820" numCol="1" spcCol="1270" anchor="ctr" anchorCtr="0">
            <a:noAutofit/>
          </a:bodyPr>
          <a:lstStyle/>
          <a:p>
            <a:pPr marL="0" lvl="0" indent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th-TH" sz="4400" b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1</a:t>
            </a:r>
            <a:endParaRPr lang="en-US" sz="4400" b="1" kern="1200" dirty="0">
              <a:solidFill>
                <a:schemeClr val="tx1">
                  <a:lumMod val="65000"/>
                  <a:lumOff val="3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92BDCA-B1D7-4F32-808F-3F10FC1D78A4}"/>
              </a:ext>
            </a:extLst>
          </p:cNvPr>
          <p:cNvSpPr/>
          <p:nvPr/>
        </p:nvSpPr>
        <p:spPr>
          <a:xfrm>
            <a:off x="5524815" y="1898820"/>
            <a:ext cx="2267940" cy="794060"/>
          </a:xfrm>
          <a:custGeom>
            <a:avLst/>
            <a:gdLst>
              <a:gd name="connsiteX0" fmla="*/ 0 w 2267940"/>
              <a:gd name="connsiteY0" fmla="*/ 0 h 794060"/>
              <a:gd name="connsiteX1" fmla="*/ 2267940 w 2267940"/>
              <a:gd name="connsiteY1" fmla="*/ 0 h 794060"/>
              <a:gd name="connsiteX2" fmla="*/ 2267940 w 2267940"/>
              <a:gd name="connsiteY2" fmla="*/ 794060 h 794060"/>
              <a:gd name="connsiteX3" fmla="*/ 0 w 2267940"/>
              <a:gd name="connsiteY3" fmla="*/ 794060 h 794060"/>
              <a:gd name="connsiteX4" fmla="*/ 0 w 2267940"/>
              <a:gd name="connsiteY4" fmla="*/ 0 h 794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7940" h="794060">
                <a:moveTo>
                  <a:pt x="0" y="0"/>
                </a:moveTo>
                <a:lnTo>
                  <a:pt x="2267940" y="0"/>
                </a:lnTo>
                <a:lnTo>
                  <a:pt x="2267940" y="794060"/>
                </a:lnTo>
                <a:lnTo>
                  <a:pt x="0" y="79406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5720" tIns="45720" rIns="45720" bIns="45720" numCol="1" spcCol="1270" anchor="b" anchorCtr="0">
            <a:noAutofit/>
          </a:bodyPr>
          <a:lstStyle/>
          <a:p>
            <a:pPr marL="0" lvl="0" indent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th-TH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ผู้รับบริการ </a:t>
            </a:r>
            <a:br>
              <a:rPr 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(Customers)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546EE94-DA8C-43AD-8E84-86D914777511}"/>
              </a:ext>
            </a:extLst>
          </p:cNvPr>
          <p:cNvSpPr/>
          <p:nvPr/>
        </p:nvSpPr>
        <p:spPr>
          <a:xfrm>
            <a:off x="4727971" y="1898820"/>
            <a:ext cx="796844" cy="794060"/>
          </a:xfrm>
          <a:custGeom>
            <a:avLst/>
            <a:gdLst>
              <a:gd name="connsiteX0" fmla="*/ 132370 w 796844"/>
              <a:gd name="connsiteY0" fmla="*/ 0 h 794060"/>
              <a:gd name="connsiteX1" fmla="*/ 664474 w 796844"/>
              <a:gd name="connsiteY1" fmla="*/ 0 h 794060"/>
              <a:gd name="connsiteX2" fmla="*/ 796844 w 796844"/>
              <a:gd name="connsiteY2" fmla="*/ 132370 h 794060"/>
              <a:gd name="connsiteX3" fmla="*/ 796844 w 796844"/>
              <a:gd name="connsiteY3" fmla="*/ 794060 h 794060"/>
              <a:gd name="connsiteX4" fmla="*/ 796844 w 796844"/>
              <a:gd name="connsiteY4" fmla="*/ 794060 h 794060"/>
              <a:gd name="connsiteX5" fmla="*/ 0 w 796844"/>
              <a:gd name="connsiteY5" fmla="*/ 794060 h 794060"/>
              <a:gd name="connsiteX6" fmla="*/ 0 w 796844"/>
              <a:gd name="connsiteY6" fmla="*/ 794060 h 794060"/>
              <a:gd name="connsiteX7" fmla="*/ 0 w 796844"/>
              <a:gd name="connsiteY7" fmla="*/ 132370 h 794060"/>
              <a:gd name="connsiteX8" fmla="*/ 132370 w 796844"/>
              <a:gd name="connsiteY8" fmla="*/ 0 h 794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6844" h="794060">
                <a:moveTo>
                  <a:pt x="132370" y="0"/>
                </a:moveTo>
                <a:lnTo>
                  <a:pt x="664474" y="0"/>
                </a:lnTo>
                <a:cubicBezTo>
                  <a:pt x="737580" y="0"/>
                  <a:pt x="796844" y="59264"/>
                  <a:pt x="796844" y="132370"/>
                </a:cubicBezTo>
                <a:lnTo>
                  <a:pt x="796844" y="794060"/>
                </a:lnTo>
                <a:lnTo>
                  <a:pt x="796844" y="794060"/>
                </a:lnTo>
                <a:lnTo>
                  <a:pt x="0" y="794060"/>
                </a:lnTo>
                <a:lnTo>
                  <a:pt x="0" y="794060"/>
                </a:lnTo>
                <a:lnTo>
                  <a:pt x="0" y="132370"/>
                </a:lnTo>
                <a:cubicBezTo>
                  <a:pt x="0" y="59264"/>
                  <a:pt x="59264" y="0"/>
                  <a:pt x="132370" y="0"/>
                </a:cubicBezTo>
                <a:close/>
              </a:path>
            </a:pathLst>
          </a:custGeom>
        </p:spPr>
        <p:style>
          <a:lnRef idx="2">
            <a:schemeClr val="accent3">
              <a:hueOff val="4517475"/>
              <a:satOff val="-42500"/>
              <a:lumOff val="-27353"/>
              <a:alphaOff val="0"/>
            </a:schemeClr>
          </a:lnRef>
          <a:fillRef idx="1">
            <a:schemeClr val="accent3">
              <a:hueOff val="4517475"/>
              <a:satOff val="-42500"/>
              <a:lumOff val="-27353"/>
              <a:alphaOff val="0"/>
            </a:schemeClr>
          </a:fillRef>
          <a:effectRef idx="0">
            <a:schemeClr val="accent3">
              <a:hueOff val="4517475"/>
              <a:satOff val="-42500"/>
              <a:lumOff val="-2735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2590" tIns="122590" rIns="122590" bIns="83820" numCol="1" spcCol="1270" anchor="ctr" anchorCtr="0">
            <a:noAutofit/>
          </a:bodyPr>
          <a:lstStyle/>
          <a:p>
            <a:pPr marL="0" lvl="0" indent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th-TH" sz="4400" b="1" kern="1200" dirty="0">
                <a:latin typeface="TH K2D July8" panose="02000506000000020004" pitchFamily="2" charset="-34"/>
                <a:cs typeface="TH K2D July8" panose="02000506000000020004" pitchFamily="2" charset="-34"/>
              </a:rPr>
              <a:t>2</a:t>
            </a:r>
            <a:endParaRPr lang="en-US" sz="4400" b="1" kern="1200" dirty="0"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22EF5E7-6826-4201-B4E7-08037E509327}"/>
              </a:ext>
            </a:extLst>
          </p:cNvPr>
          <p:cNvSpPr/>
          <p:nvPr/>
        </p:nvSpPr>
        <p:spPr>
          <a:xfrm>
            <a:off x="9441764" y="1874838"/>
            <a:ext cx="2267940" cy="794060"/>
          </a:xfrm>
          <a:custGeom>
            <a:avLst/>
            <a:gdLst>
              <a:gd name="connsiteX0" fmla="*/ 0 w 2267940"/>
              <a:gd name="connsiteY0" fmla="*/ 0 h 794060"/>
              <a:gd name="connsiteX1" fmla="*/ 2267940 w 2267940"/>
              <a:gd name="connsiteY1" fmla="*/ 0 h 794060"/>
              <a:gd name="connsiteX2" fmla="*/ 2267940 w 2267940"/>
              <a:gd name="connsiteY2" fmla="*/ 794060 h 794060"/>
              <a:gd name="connsiteX3" fmla="*/ 0 w 2267940"/>
              <a:gd name="connsiteY3" fmla="*/ 794060 h 794060"/>
              <a:gd name="connsiteX4" fmla="*/ 0 w 2267940"/>
              <a:gd name="connsiteY4" fmla="*/ 0 h 794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7940" h="794060">
                <a:moveTo>
                  <a:pt x="0" y="0"/>
                </a:moveTo>
                <a:lnTo>
                  <a:pt x="2267940" y="0"/>
                </a:lnTo>
                <a:lnTo>
                  <a:pt x="2267940" y="794060"/>
                </a:lnTo>
                <a:lnTo>
                  <a:pt x="0" y="79406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5720" tIns="45720" rIns="45720" bIns="45720" numCol="1" spcCol="1270" anchor="b" anchorCtr="0">
            <a:noAutofit/>
          </a:bodyPr>
          <a:lstStyle/>
          <a:p>
            <a:pPr marL="0" lvl="0" indent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th-TH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ระบบปฏิบัติการ </a:t>
            </a:r>
            <a:br>
              <a:rPr lang="th-TH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th-TH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(</a:t>
            </a:r>
            <a:r>
              <a:rPr 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Operations)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E3635AA-FB09-42F3-9D7E-9EB0C7FF67BA}"/>
              </a:ext>
            </a:extLst>
          </p:cNvPr>
          <p:cNvSpPr/>
          <p:nvPr/>
        </p:nvSpPr>
        <p:spPr>
          <a:xfrm>
            <a:off x="8644920" y="1874921"/>
            <a:ext cx="796844" cy="794060"/>
          </a:xfrm>
          <a:custGeom>
            <a:avLst/>
            <a:gdLst>
              <a:gd name="connsiteX0" fmla="*/ 132370 w 796844"/>
              <a:gd name="connsiteY0" fmla="*/ 0 h 794060"/>
              <a:gd name="connsiteX1" fmla="*/ 664474 w 796844"/>
              <a:gd name="connsiteY1" fmla="*/ 0 h 794060"/>
              <a:gd name="connsiteX2" fmla="*/ 796844 w 796844"/>
              <a:gd name="connsiteY2" fmla="*/ 132370 h 794060"/>
              <a:gd name="connsiteX3" fmla="*/ 796844 w 796844"/>
              <a:gd name="connsiteY3" fmla="*/ 794060 h 794060"/>
              <a:gd name="connsiteX4" fmla="*/ 796844 w 796844"/>
              <a:gd name="connsiteY4" fmla="*/ 794060 h 794060"/>
              <a:gd name="connsiteX5" fmla="*/ 0 w 796844"/>
              <a:gd name="connsiteY5" fmla="*/ 794060 h 794060"/>
              <a:gd name="connsiteX6" fmla="*/ 0 w 796844"/>
              <a:gd name="connsiteY6" fmla="*/ 794060 h 794060"/>
              <a:gd name="connsiteX7" fmla="*/ 0 w 796844"/>
              <a:gd name="connsiteY7" fmla="*/ 132370 h 794060"/>
              <a:gd name="connsiteX8" fmla="*/ 132370 w 796844"/>
              <a:gd name="connsiteY8" fmla="*/ 0 h 794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6844" h="794060">
                <a:moveTo>
                  <a:pt x="132370" y="0"/>
                </a:moveTo>
                <a:lnTo>
                  <a:pt x="664474" y="0"/>
                </a:lnTo>
                <a:cubicBezTo>
                  <a:pt x="737580" y="0"/>
                  <a:pt x="796844" y="59264"/>
                  <a:pt x="796844" y="132370"/>
                </a:cubicBezTo>
                <a:lnTo>
                  <a:pt x="796844" y="794060"/>
                </a:lnTo>
                <a:lnTo>
                  <a:pt x="796844" y="794060"/>
                </a:lnTo>
                <a:lnTo>
                  <a:pt x="0" y="794060"/>
                </a:lnTo>
                <a:lnTo>
                  <a:pt x="0" y="794060"/>
                </a:lnTo>
                <a:lnTo>
                  <a:pt x="0" y="132370"/>
                </a:lnTo>
                <a:cubicBezTo>
                  <a:pt x="0" y="59264"/>
                  <a:pt x="59264" y="0"/>
                  <a:pt x="132370" y="0"/>
                </a:cubicBezTo>
                <a:close/>
              </a:path>
            </a:pathLst>
          </a:custGeom>
        </p:spPr>
        <p:style>
          <a:lnRef idx="2">
            <a:schemeClr val="accent3">
              <a:hueOff val="9034950"/>
              <a:satOff val="-85000"/>
              <a:lumOff val="-54706"/>
              <a:alphaOff val="0"/>
            </a:schemeClr>
          </a:lnRef>
          <a:fillRef idx="1">
            <a:schemeClr val="accent3">
              <a:hueOff val="9034950"/>
              <a:satOff val="-85000"/>
              <a:lumOff val="-54706"/>
              <a:alphaOff val="0"/>
            </a:schemeClr>
          </a:fillRef>
          <a:effectRef idx="0">
            <a:schemeClr val="accent3">
              <a:hueOff val="9034950"/>
              <a:satOff val="-85000"/>
              <a:lumOff val="-5470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2590" tIns="122590" rIns="122590" bIns="83820" numCol="1" spcCol="1270" anchor="ctr" anchorCtr="0">
            <a:noAutofit/>
          </a:bodyPr>
          <a:lstStyle/>
          <a:p>
            <a:pPr marL="0" lvl="0" indent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th-TH" sz="4400" b="1" kern="1200" dirty="0">
                <a:latin typeface="TH K2D July8" panose="02000506000000020004" pitchFamily="2" charset="-34"/>
                <a:cs typeface="TH K2D July8" panose="02000506000000020004" pitchFamily="2" charset="-34"/>
              </a:rPr>
              <a:t>3</a:t>
            </a:r>
            <a:endParaRPr lang="en-US" sz="4400" b="1" kern="1200" dirty="0"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05C92D6F-399D-4538-A9B2-984B87E74445}"/>
              </a:ext>
            </a:extLst>
          </p:cNvPr>
          <p:cNvSpPr txBox="1">
            <a:spLocks/>
          </p:cNvSpPr>
          <p:nvPr/>
        </p:nvSpPr>
        <p:spPr>
          <a:xfrm>
            <a:off x="412600" y="2971324"/>
            <a:ext cx="3064784" cy="7315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solidFill>
              <a:schemeClr val="accent2">
                <a:lumMod val="90000"/>
              </a:schemeClr>
            </a:solidFill>
          </a:ln>
        </p:spPr>
        <p:txBody>
          <a:bodyPr vert="horz" lIns="91440" tIns="45720" rIns="91440" bIns="45720" rtlCol="0" anchor="ctr" anchorCtr="1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1.1 </a:t>
            </a:r>
            <a:r>
              <a:rPr lang="th-TH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การจัดทำกลยุทธ์ </a:t>
            </a:r>
            <a:br>
              <a:rPr lang="th-TH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(Strategy Development)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312BD29D-CAC0-427E-B3A6-50D02519F5E4}"/>
              </a:ext>
            </a:extLst>
          </p:cNvPr>
          <p:cNvSpPr txBox="1">
            <a:spLocks/>
          </p:cNvSpPr>
          <p:nvPr/>
        </p:nvSpPr>
        <p:spPr>
          <a:xfrm>
            <a:off x="412601" y="3799361"/>
            <a:ext cx="3064784" cy="7315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solidFill>
              <a:schemeClr val="accent2">
                <a:lumMod val="90000"/>
              </a:schemeClr>
            </a:solidFill>
          </a:ln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1.2 </a:t>
            </a:r>
            <a:r>
              <a:rPr lang="th-TH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การนำกลยุทธ์ไปปฏิบัติ </a:t>
            </a:r>
            <a:b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(Strategy Implementation)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F974080-B9D9-4E2B-8614-783A8B0AD3E3}"/>
              </a:ext>
            </a:extLst>
          </p:cNvPr>
          <p:cNvSpPr/>
          <p:nvPr/>
        </p:nvSpPr>
        <p:spPr>
          <a:xfrm>
            <a:off x="412600" y="4834890"/>
            <a:ext cx="3064784" cy="73152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ระดับส่วนงาน</a:t>
            </a:r>
            <a:endParaRPr lang="en-US" sz="2200" b="1" dirty="0">
              <a:solidFill>
                <a:schemeClr val="tx1">
                  <a:lumMod val="85000"/>
                  <a:lumOff val="1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BAB499D2-1986-4522-8C62-8A7647BD6AD7}"/>
              </a:ext>
            </a:extLst>
          </p:cNvPr>
          <p:cNvSpPr txBox="1">
            <a:spLocks/>
          </p:cNvSpPr>
          <p:nvPr/>
        </p:nvSpPr>
        <p:spPr>
          <a:xfrm>
            <a:off x="4727971" y="2971324"/>
            <a:ext cx="3064784" cy="731520"/>
          </a:xfrm>
          <a:prstGeom prst="rect">
            <a:avLst/>
          </a:prstGeom>
          <a:solidFill>
            <a:srgbClr val="ADEA76">
              <a:alpha val="50000"/>
            </a:srgbClr>
          </a:solidFill>
          <a:ln>
            <a:solidFill>
              <a:srgbClr val="ADEA76"/>
            </a:solidFill>
          </a:ln>
        </p:spPr>
        <p:txBody>
          <a:bodyPr vert="horz" lIns="91440" tIns="45720" rIns="91440" bIns="45720" rtlCol="0" anchor="ctr" anchorCtr="1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200" dirty="0">
                <a:latin typeface="TH K2D July8" panose="02000506000000020004" pitchFamily="2" charset="-34"/>
                <a:cs typeface="TH K2D July8" panose="02000506000000020004" pitchFamily="2" charset="-34"/>
              </a:rPr>
              <a:t>2.1 </a:t>
            </a:r>
            <a:r>
              <a:rPr lang="th-TH" sz="2200" dirty="0">
                <a:latin typeface="TH K2D July8" panose="02000506000000020004" pitchFamily="2" charset="-34"/>
                <a:cs typeface="TH K2D July8" panose="02000506000000020004" pitchFamily="2" charset="-34"/>
              </a:rPr>
              <a:t>ความคาดหวังของผู้รับบริการ </a:t>
            </a:r>
            <a:br>
              <a:rPr lang="th-TH" sz="2200" dirty="0"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en-US" sz="2200" dirty="0">
                <a:latin typeface="TH K2D July8" panose="02000506000000020004" pitchFamily="2" charset="-34"/>
                <a:cs typeface="TH K2D July8" panose="02000506000000020004" pitchFamily="2" charset="-34"/>
              </a:rPr>
              <a:t>(Customer Expectation)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3495F77E-AE6A-4E9C-86A2-E0B6023A0C65}"/>
              </a:ext>
            </a:extLst>
          </p:cNvPr>
          <p:cNvSpPr txBox="1">
            <a:spLocks/>
          </p:cNvSpPr>
          <p:nvPr/>
        </p:nvSpPr>
        <p:spPr>
          <a:xfrm>
            <a:off x="4727972" y="3799361"/>
            <a:ext cx="3064784" cy="731520"/>
          </a:xfrm>
          <a:prstGeom prst="rect">
            <a:avLst/>
          </a:prstGeom>
          <a:solidFill>
            <a:srgbClr val="ADEA76">
              <a:alpha val="50000"/>
            </a:srgbClr>
          </a:solidFill>
          <a:ln>
            <a:solidFill>
              <a:srgbClr val="ADEA76"/>
            </a:solidFill>
          </a:ln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200" dirty="0">
                <a:latin typeface="TH K2D July8" panose="02000506000000020004" pitchFamily="2" charset="-34"/>
                <a:cs typeface="TH K2D July8" panose="02000506000000020004" pitchFamily="2" charset="-34"/>
              </a:rPr>
              <a:t>2.2 </a:t>
            </a:r>
            <a:r>
              <a:rPr lang="th-TH" sz="2200" dirty="0">
                <a:latin typeface="TH K2D July8" panose="02000506000000020004" pitchFamily="2" charset="-34"/>
                <a:cs typeface="TH K2D July8" panose="02000506000000020004" pitchFamily="2" charset="-34"/>
              </a:rPr>
              <a:t>ความผูกพันของผู้รับบริการ </a:t>
            </a:r>
            <a:br>
              <a:rPr lang="en-US" sz="2200" dirty="0"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en-US" sz="2200" dirty="0">
                <a:latin typeface="TH K2D July8" panose="02000506000000020004" pitchFamily="2" charset="-34"/>
                <a:cs typeface="TH K2D July8" panose="02000506000000020004" pitchFamily="2" charset="-34"/>
              </a:rPr>
              <a:t>(Customer Engagement)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97FCADA8-1A09-4473-94C7-73E2AFB4642E}"/>
              </a:ext>
            </a:extLst>
          </p:cNvPr>
          <p:cNvSpPr/>
          <p:nvPr/>
        </p:nvSpPr>
        <p:spPr>
          <a:xfrm>
            <a:off x="4727971" y="4834890"/>
            <a:ext cx="3064784" cy="731520"/>
          </a:xfrm>
          <a:prstGeom prst="roundRect">
            <a:avLst/>
          </a:prstGeom>
          <a:solidFill>
            <a:srgbClr val="ADEA76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ระดับกอง/ฝ่าย</a:t>
            </a:r>
            <a:endParaRPr lang="en-US" sz="2200" b="1" dirty="0">
              <a:solidFill>
                <a:schemeClr val="tx1">
                  <a:lumMod val="85000"/>
                  <a:lumOff val="1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A4F3748D-5A27-4AB0-8E7E-5E07B69443AF}"/>
              </a:ext>
            </a:extLst>
          </p:cNvPr>
          <p:cNvSpPr txBox="1">
            <a:spLocks/>
          </p:cNvSpPr>
          <p:nvPr/>
        </p:nvSpPr>
        <p:spPr>
          <a:xfrm>
            <a:off x="8644919" y="2971324"/>
            <a:ext cx="3134479" cy="731520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2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3.1 </a:t>
            </a:r>
            <a:r>
              <a:rPr lang="th-TH" sz="22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กระบวนการทำงาน </a:t>
            </a:r>
            <a:br>
              <a:rPr lang="th-TH" sz="2200" b="1" dirty="0"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en-US" sz="22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(Work process)</a:t>
            </a:r>
          </a:p>
        </p:txBody>
      </p:sp>
      <p:sp>
        <p:nvSpPr>
          <p:cNvPr id="28" name="Text Placeholder 20">
            <a:extLst>
              <a:ext uri="{FF2B5EF4-FFF2-40B4-BE49-F238E27FC236}">
                <a16:creationId xmlns:a16="http://schemas.microsoft.com/office/drawing/2014/main" id="{9CBB166E-B170-4D35-8163-3A578D10665D}"/>
              </a:ext>
            </a:extLst>
          </p:cNvPr>
          <p:cNvSpPr txBox="1">
            <a:spLocks/>
          </p:cNvSpPr>
          <p:nvPr/>
        </p:nvSpPr>
        <p:spPr>
          <a:xfrm>
            <a:off x="8644920" y="3799361"/>
            <a:ext cx="3134479" cy="731520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lIns="91440" tIns="45720" rIns="91440" bIns="4572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200" b="1" dirty="0">
                <a:latin typeface="TH K2D July8" panose="02000506000000020004" pitchFamily="2" charset="-34"/>
                <a:cs typeface="TH K2D July8"/>
              </a:rPr>
              <a:t>3.2 </a:t>
            </a:r>
            <a:r>
              <a:rPr lang="th-TH" sz="2200" b="1" dirty="0">
                <a:latin typeface="TH K2D July8" panose="02000506000000020004" pitchFamily="2" charset="-34"/>
                <a:cs typeface="TH K2D July8"/>
              </a:rPr>
              <a:t>ประสิทธิผลของการปฏิบัติการ </a:t>
            </a:r>
            <a:r>
              <a:rPr lang="en-US" sz="2200" b="1" dirty="0">
                <a:latin typeface="TH K2D July8" panose="02000506000000020004" pitchFamily="2" charset="-34"/>
                <a:cs typeface="TH K2D July8"/>
              </a:rPr>
              <a:t>(Operational Effectiveness)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53EDF03B-0893-45FA-B1AC-4F9DAD032D8F}"/>
              </a:ext>
            </a:extLst>
          </p:cNvPr>
          <p:cNvSpPr/>
          <p:nvPr/>
        </p:nvSpPr>
        <p:spPr>
          <a:xfrm>
            <a:off x="8610600" y="4834890"/>
            <a:ext cx="3168798" cy="73152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ระดับกอง/ฝ่าย</a:t>
            </a:r>
            <a:endParaRPr lang="en-US" sz="2200" b="1" dirty="0">
              <a:solidFill>
                <a:schemeClr val="tx1">
                  <a:lumMod val="85000"/>
                  <a:lumOff val="1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23411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8" grpId="0" animBg="1"/>
      <p:bldP spid="19" grpId="0" animBg="1"/>
      <p:bldP spid="14" grpId="0" animBg="1"/>
      <p:bldP spid="23" grpId="0" animBg="1"/>
      <p:bldP spid="25" grpId="0" animBg="1"/>
      <p:bldP spid="26" grpId="0" animBg="1"/>
      <p:bldP spid="27" grpId="0" uiExpand="1" build="p" animBg="1"/>
      <p:bldP spid="28" grpId="0" build="p" animBg="1"/>
      <p:bldP spid="2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AD2AE59-5630-4D5C-83A9-4CDEF4D7D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630" y="136525"/>
            <a:ext cx="11608420" cy="1325563"/>
          </a:xfrm>
        </p:spPr>
        <p:txBody>
          <a:bodyPr>
            <a:normAutofit/>
          </a:bodyPr>
          <a:lstStyle/>
          <a:p>
            <a:pPr algn="ctr"/>
            <a:r>
              <a:rPr lang="th-TH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จำนวนรายงานใน</a:t>
            </a:r>
            <a:r>
              <a:rPr lang="th-TH" sz="35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 </a:t>
            </a:r>
            <a:r>
              <a:rPr lang="en-US" sz="35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SAR </a:t>
            </a:r>
            <a:r>
              <a:rPr lang="th-TH" sz="35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ที่ต้องมีให้ครบถ้วน</a:t>
            </a:r>
            <a:r>
              <a:rPr lang="en-US" sz="35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 </a:t>
            </a:r>
            <a:r>
              <a:rPr lang="th-TH" sz="35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ในการประเมิน ปี 2567</a:t>
            </a:r>
            <a:endParaRPr lang="en-US" sz="3500" b="1" dirty="0">
              <a:solidFill>
                <a:srgbClr val="0070C0"/>
              </a:solidFill>
              <a:latin typeface="TH K2D July8" panose="02000506000000020004" pitchFamily="2" charset="-34"/>
              <a:cs typeface="TH K2D July8"/>
            </a:endParaRPr>
          </a:p>
        </p:txBody>
      </p:sp>
      <p:pic>
        <p:nvPicPr>
          <p:cNvPr id="24" name="Picture Placeholder 23" descr="photo of various succulents">
            <a:extLst>
              <a:ext uri="{FF2B5EF4-FFF2-40B4-BE49-F238E27FC236}">
                <a16:creationId xmlns:a16="http://schemas.microsoft.com/office/drawing/2014/main" id="{147E9A8B-CB18-4B11-85BF-ECE4A7B2F04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" y="5943600"/>
            <a:ext cx="12188952" cy="914400"/>
          </a:xfrm>
        </p:spPr>
      </p:pic>
      <p:sp>
        <p:nvSpPr>
          <p:cNvPr id="50" name="Slide Number Placeholder 49">
            <a:extLst>
              <a:ext uri="{FF2B5EF4-FFF2-40B4-BE49-F238E27FC236}">
                <a16:creationId xmlns:a16="http://schemas.microsoft.com/office/drawing/2014/main" id="{E7A3E10B-48DC-43B8-A29D-5258A6BC2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16</a:t>
            </a:fld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E2548CC2-0EBE-4D56-94A2-EAF22719EF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084632"/>
              </p:ext>
            </p:extLst>
          </p:nvPr>
        </p:nvGraphicFramePr>
        <p:xfrm>
          <a:off x="459287" y="1325671"/>
          <a:ext cx="11284173" cy="4590444"/>
        </p:xfrm>
        <a:graphic>
          <a:graphicData uri="http://schemas.openxmlformats.org/drawingml/2006/table">
            <a:tbl>
              <a:tblPr firstRow="1" bandRow="1">
                <a:solidFill>
                  <a:srgbClr val="CCFF99"/>
                </a:solidFill>
                <a:tableStyleId>{5C22544A-7EE6-4342-B048-85BDC9FD1C3A}</a:tableStyleId>
              </a:tblPr>
              <a:tblGrid>
                <a:gridCol w="5052164">
                  <a:extLst>
                    <a:ext uri="{9D8B030D-6E8A-4147-A177-3AD203B41FA5}">
                      <a16:colId xmlns:a16="http://schemas.microsoft.com/office/drawing/2014/main" val="2115938205"/>
                    </a:ext>
                  </a:extLst>
                </a:gridCol>
                <a:gridCol w="1132430">
                  <a:extLst>
                    <a:ext uri="{9D8B030D-6E8A-4147-A177-3AD203B41FA5}">
                      <a16:colId xmlns:a16="http://schemas.microsoft.com/office/drawing/2014/main" val="1256684063"/>
                    </a:ext>
                  </a:extLst>
                </a:gridCol>
                <a:gridCol w="1373808">
                  <a:extLst>
                    <a:ext uri="{9D8B030D-6E8A-4147-A177-3AD203B41FA5}">
                      <a16:colId xmlns:a16="http://schemas.microsoft.com/office/drawing/2014/main" val="1363217632"/>
                    </a:ext>
                  </a:extLst>
                </a:gridCol>
                <a:gridCol w="1252913">
                  <a:extLst>
                    <a:ext uri="{9D8B030D-6E8A-4147-A177-3AD203B41FA5}">
                      <a16:colId xmlns:a16="http://schemas.microsoft.com/office/drawing/2014/main" val="331757073"/>
                    </a:ext>
                  </a:extLst>
                </a:gridCol>
                <a:gridCol w="1274896">
                  <a:extLst>
                    <a:ext uri="{9D8B030D-6E8A-4147-A177-3AD203B41FA5}">
                      <a16:colId xmlns:a16="http://schemas.microsoft.com/office/drawing/2014/main" val="2027897086"/>
                    </a:ext>
                  </a:extLst>
                </a:gridCol>
                <a:gridCol w="1197962">
                  <a:extLst>
                    <a:ext uri="{9D8B030D-6E8A-4147-A177-3AD203B41FA5}">
                      <a16:colId xmlns:a16="http://schemas.microsoft.com/office/drawing/2014/main" val="1878754098"/>
                    </a:ext>
                  </a:extLst>
                </a:gridCol>
              </a:tblGrid>
              <a:tr h="627914">
                <a:tc>
                  <a:txBody>
                    <a:bodyPr/>
                    <a:lstStyle/>
                    <a:p>
                      <a:pPr algn="ctr"/>
                      <a:r>
                        <a:rPr lang="th-TH" sz="2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H K2D July8" panose="02000506000000020004" pitchFamily="2" charset="-34"/>
                          <a:cs typeface="TH K2D July8" panose="02000506000000020004" pitchFamily="2" charset="-34"/>
                        </a:rPr>
                        <a:t>ประเด็น</a:t>
                      </a:r>
                      <a:endParaRPr lang="en-US" sz="2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H K2D July8" panose="02000506000000020004" pitchFamily="2" charset="-34"/>
                        <a:cs typeface="TH K2D July8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H K2D July8" panose="02000506000000020004" pitchFamily="2" charset="-34"/>
                          <a:cs typeface="TH K2D July8" panose="02000506000000020004" pitchFamily="2" charset="-34"/>
                        </a:rPr>
                        <a:t>สนม.</a:t>
                      </a:r>
                      <a:endParaRPr lang="en-US" sz="2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H K2D July8" panose="02000506000000020004" pitchFamily="2" charset="-34"/>
                        <a:cs typeface="TH K2D July8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H K2D July8" panose="02000506000000020004" pitchFamily="2" charset="-34"/>
                          <a:cs typeface="TH K2D July8" panose="02000506000000020004" pitchFamily="2" charset="-34"/>
                        </a:rPr>
                        <a:t>สนง.สภาฯ</a:t>
                      </a:r>
                      <a:endParaRPr lang="en-US" sz="2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H K2D July8" panose="02000506000000020004" pitchFamily="2" charset="-34"/>
                        <a:cs typeface="TH K2D July8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H K2D July8" panose="02000506000000020004" pitchFamily="2" charset="-34"/>
                          <a:cs typeface="TH K2D July8" panose="02000506000000020004" pitchFamily="2" charset="-34"/>
                        </a:rPr>
                        <a:t>สน.บริหาร</a:t>
                      </a:r>
                      <a:endParaRPr lang="en-US" sz="2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H K2D July8" panose="02000506000000020004" pitchFamily="2" charset="-34"/>
                        <a:cs typeface="TH K2D July8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H K2D July8" panose="02000506000000020004" pitchFamily="2" charset="-34"/>
                          <a:cs typeface="TH K2D July8" panose="02000506000000020004" pitchFamily="2" charset="-34"/>
                        </a:rPr>
                        <a:t>สน.วิจัย</a:t>
                      </a:r>
                      <a:endParaRPr lang="en-US" sz="2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H K2D July8" panose="02000506000000020004" pitchFamily="2" charset="-34"/>
                        <a:cs typeface="TH K2D July8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H K2D July8" panose="02000506000000020004" pitchFamily="2" charset="-34"/>
                          <a:cs typeface="TH K2D July8" panose="02000506000000020004" pitchFamily="2" charset="-34"/>
                        </a:rPr>
                        <a:t>สน.หอสมุด</a:t>
                      </a:r>
                      <a:endParaRPr lang="en-US" sz="2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H K2D July8" panose="02000506000000020004" pitchFamily="2" charset="-34"/>
                        <a:cs typeface="TH K2D July8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1559445"/>
                  </a:ext>
                </a:extLst>
              </a:tr>
              <a:tr h="627914"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TH K2D July8" panose="02000506000000020004" pitchFamily="2" charset="-34"/>
                          <a:cs typeface="TH K2D July8"/>
                        </a:rPr>
                        <a:t>แผนกลยุทธ์/แผนปฏิบัติการ</a:t>
                      </a:r>
                      <a:endParaRPr lang="en-US" sz="2400" b="1">
                        <a:latin typeface="TH K2D July8" panose="02000506000000020004" pitchFamily="2" charset="-34"/>
                        <a:cs typeface="TH K2D July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>
                          <a:latin typeface="TH K2D July8" panose="02000506000000020004" pitchFamily="2" charset="-34"/>
                          <a:cs typeface="TH K2D July8"/>
                        </a:rPr>
                        <a:t>1</a:t>
                      </a:r>
                      <a:endParaRPr lang="en-US" sz="2800" b="1">
                        <a:latin typeface="TH K2D July8" panose="02000506000000020004" pitchFamily="2" charset="-34"/>
                        <a:cs typeface="TH K2D July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>
                          <a:latin typeface="TH K2D July8" panose="02000506000000020004" pitchFamily="2" charset="-34"/>
                          <a:cs typeface="TH K2D July8"/>
                        </a:rPr>
                        <a:t>1</a:t>
                      </a:r>
                      <a:endParaRPr lang="en-US" sz="2800" b="1">
                        <a:latin typeface="TH K2D July8" panose="02000506000000020004" pitchFamily="2" charset="-34"/>
                        <a:cs typeface="TH K2D July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>
                          <a:latin typeface="TH K2D July8" panose="02000506000000020004" pitchFamily="2" charset="-34"/>
                          <a:cs typeface="TH K2D July8"/>
                        </a:rPr>
                        <a:t>1</a:t>
                      </a:r>
                      <a:endParaRPr lang="en-US" sz="2800" b="1">
                        <a:latin typeface="TH K2D July8" panose="02000506000000020004" pitchFamily="2" charset="-34"/>
                        <a:cs typeface="TH K2D July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>
                          <a:latin typeface="TH K2D July8" panose="02000506000000020004" pitchFamily="2" charset="-34"/>
                          <a:cs typeface="TH K2D July8"/>
                        </a:rPr>
                        <a:t>1</a:t>
                      </a:r>
                      <a:endParaRPr lang="en-US" sz="2800" b="1">
                        <a:latin typeface="TH K2D July8" panose="02000506000000020004" pitchFamily="2" charset="-34"/>
                        <a:cs typeface="TH K2D July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>
                          <a:latin typeface="TH K2D July8" panose="02000506000000020004" pitchFamily="2" charset="-34"/>
                          <a:cs typeface="TH K2D July8"/>
                        </a:rPr>
                        <a:t>1</a:t>
                      </a:r>
                      <a:endParaRPr lang="en-US" sz="2800" b="1">
                        <a:latin typeface="TH K2D July8" panose="02000506000000020004" pitchFamily="2" charset="-34"/>
                        <a:cs typeface="TH K2D July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9163822"/>
                  </a:ext>
                </a:extLst>
              </a:tr>
              <a:tr h="627914"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TH K2D July8" panose="02000506000000020004" pitchFamily="2" charset="-34"/>
                          <a:cs typeface="TH K2D July8"/>
                        </a:rPr>
                        <a:t>บริการหลัก (ตามกอง/ฝ่าย) </a:t>
                      </a:r>
                      <a:endParaRPr lang="en-US" sz="2400" b="1">
                        <a:latin typeface="TH K2D July8" panose="02000506000000020004" pitchFamily="2" charset="-34"/>
                        <a:cs typeface="TH K2D July8"/>
                      </a:endParaRPr>
                    </a:p>
                  </a:txBody>
                  <a:tcPr>
                    <a:solidFill>
                      <a:srgbClr val="DBF6C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>
                          <a:latin typeface="TH K2D July8" panose="02000506000000020004" pitchFamily="2" charset="-34"/>
                          <a:cs typeface="TH K2D July8"/>
                        </a:rPr>
                        <a:t>16</a:t>
                      </a:r>
                      <a:endParaRPr lang="en-US" sz="2800" b="1">
                        <a:latin typeface="TH K2D July8" panose="02000506000000020004" pitchFamily="2" charset="-34"/>
                        <a:cs typeface="TH K2D July8"/>
                      </a:endParaRPr>
                    </a:p>
                  </a:txBody>
                  <a:tcPr>
                    <a:solidFill>
                      <a:srgbClr val="DBF6C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>
                          <a:latin typeface="TH K2D July8" panose="02000506000000020004" pitchFamily="2" charset="-34"/>
                          <a:cs typeface="TH K2D July8"/>
                        </a:rPr>
                        <a:t>1</a:t>
                      </a:r>
                      <a:endParaRPr lang="en-US" sz="2800" b="1">
                        <a:latin typeface="TH K2D July8" panose="02000506000000020004" pitchFamily="2" charset="-34"/>
                        <a:cs typeface="TH K2D July8"/>
                      </a:endParaRPr>
                    </a:p>
                  </a:txBody>
                  <a:tcPr>
                    <a:solidFill>
                      <a:srgbClr val="DBF6C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>
                          <a:latin typeface="TH K2D July8" panose="02000506000000020004" pitchFamily="2" charset="-34"/>
                          <a:cs typeface="TH K2D July8"/>
                        </a:rPr>
                        <a:t>6</a:t>
                      </a:r>
                      <a:endParaRPr lang="en-US" sz="2800" b="1">
                        <a:latin typeface="TH K2D July8" panose="02000506000000020004" pitchFamily="2" charset="-34"/>
                        <a:cs typeface="TH K2D July8"/>
                      </a:endParaRPr>
                    </a:p>
                  </a:txBody>
                  <a:tcPr>
                    <a:solidFill>
                      <a:srgbClr val="DBF6C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>
                          <a:latin typeface="TH K2D July8" panose="02000506000000020004" pitchFamily="2" charset="-34"/>
                          <a:cs typeface="TH K2D July8"/>
                        </a:rPr>
                        <a:t>3</a:t>
                      </a:r>
                      <a:endParaRPr lang="en-US" sz="2800" b="1">
                        <a:latin typeface="TH K2D July8" panose="02000506000000020004" pitchFamily="2" charset="-34"/>
                        <a:cs typeface="TH K2D July8"/>
                      </a:endParaRPr>
                    </a:p>
                  </a:txBody>
                  <a:tcPr>
                    <a:solidFill>
                      <a:srgbClr val="DBF6C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>
                          <a:latin typeface="TH K2D July8" panose="02000506000000020004" pitchFamily="2" charset="-34"/>
                          <a:cs typeface="TH K2D July8"/>
                        </a:rPr>
                        <a:t>4</a:t>
                      </a:r>
                      <a:endParaRPr lang="en-US" sz="2800" b="1">
                        <a:latin typeface="TH K2D July8" panose="02000506000000020004" pitchFamily="2" charset="-34"/>
                        <a:cs typeface="TH K2D July8"/>
                      </a:endParaRPr>
                    </a:p>
                  </a:txBody>
                  <a:tcPr>
                    <a:solidFill>
                      <a:srgbClr val="DBF6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8025833"/>
                  </a:ext>
                </a:extLst>
              </a:tr>
              <a:tr h="627914"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TH K2D July8" panose="02000506000000020004" pitchFamily="2" charset="-34"/>
                          <a:cs typeface="TH K2D July8"/>
                        </a:rPr>
                        <a:t>วิธีการรับฟังเสียงของผู้รับบริการ</a:t>
                      </a:r>
                      <a:endParaRPr lang="en-US" sz="2400" b="1">
                        <a:latin typeface="TH K2D July8" panose="02000506000000020004" pitchFamily="2" charset="-34"/>
                        <a:cs typeface="TH K2D July8"/>
                      </a:endParaRPr>
                    </a:p>
                  </a:txBody>
                  <a:tcPr>
                    <a:solidFill>
                      <a:srgbClr val="DBF6C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>
                          <a:latin typeface="TH K2D July8" panose="02000506000000020004" pitchFamily="2" charset="-34"/>
                          <a:cs typeface="TH K2D July8"/>
                        </a:rPr>
                        <a:t>16 </a:t>
                      </a:r>
                      <a:endParaRPr lang="en-US" sz="2800" b="1">
                        <a:latin typeface="TH K2D July8" panose="02000506000000020004" pitchFamily="2" charset="-34"/>
                        <a:cs typeface="TH K2D July8"/>
                      </a:endParaRPr>
                    </a:p>
                  </a:txBody>
                  <a:tcPr>
                    <a:solidFill>
                      <a:srgbClr val="DBF6C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>
                          <a:latin typeface="TH K2D July8" panose="02000506000000020004" pitchFamily="2" charset="-34"/>
                          <a:cs typeface="TH K2D July8"/>
                        </a:rPr>
                        <a:t>1</a:t>
                      </a:r>
                      <a:endParaRPr lang="en-US" sz="2800" b="1">
                        <a:latin typeface="TH K2D July8" panose="02000506000000020004" pitchFamily="2" charset="-34"/>
                        <a:cs typeface="TH K2D July8"/>
                      </a:endParaRPr>
                    </a:p>
                  </a:txBody>
                  <a:tcPr>
                    <a:solidFill>
                      <a:srgbClr val="DBF6C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>
                          <a:latin typeface="TH K2D July8" panose="02000506000000020004" pitchFamily="2" charset="-34"/>
                          <a:cs typeface="TH K2D July8"/>
                        </a:rPr>
                        <a:t>6</a:t>
                      </a:r>
                      <a:endParaRPr lang="en-US" sz="2800" b="1">
                        <a:latin typeface="TH K2D July8" panose="02000506000000020004" pitchFamily="2" charset="-34"/>
                        <a:cs typeface="TH K2D July8"/>
                      </a:endParaRPr>
                    </a:p>
                  </a:txBody>
                  <a:tcPr>
                    <a:solidFill>
                      <a:srgbClr val="DBF6C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>
                          <a:latin typeface="TH K2D July8" panose="02000506000000020004" pitchFamily="2" charset="-34"/>
                          <a:cs typeface="TH K2D July8"/>
                        </a:rPr>
                        <a:t>3</a:t>
                      </a:r>
                      <a:endParaRPr lang="en-US" sz="2800" b="1">
                        <a:latin typeface="TH K2D July8" panose="02000506000000020004" pitchFamily="2" charset="-34"/>
                        <a:cs typeface="TH K2D July8"/>
                      </a:endParaRPr>
                    </a:p>
                  </a:txBody>
                  <a:tcPr>
                    <a:solidFill>
                      <a:srgbClr val="DBF6C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>
                          <a:latin typeface="TH K2D July8" panose="02000506000000020004" pitchFamily="2" charset="-34"/>
                          <a:cs typeface="TH K2D July8"/>
                        </a:rPr>
                        <a:t>4</a:t>
                      </a:r>
                      <a:endParaRPr lang="en-US" sz="2800" b="1">
                        <a:latin typeface="TH K2D July8" panose="02000506000000020004" pitchFamily="2" charset="-34"/>
                        <a:cs typeface="TH K2D July8"/>
                      </a:endParaRPr>
                    </a:p>
                  </a:txBody>
                  <a:tcPr>
                    <a:solidFill>
                      <a:srgbClr val="DBF6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1920665"/>
                  </a:ext>
                </a:extLst>
              </a:tr>
              <a:tr h="627914"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TH K2D July8" panose="02000506000000020004" pitchFamily="2" charset="-34"/>
                          <a:cs typeface="TH K2D July8"/>
                        </a:rPr>
                        <a:t>การประเมินความพึงพอใจ/ไม่พึงพอใจ/</a:t>
                      </a:r>
                      <a:endParaRPr lang="en-US" sz="2400" b="1" dirty="0">
                        <a:latin typeface="TH K2D July8" panose="02000506000000020004" pitchFamily="2" charset="-34"/>
                        <a:cs typeface="TH K2D July8"/>
                      </a:endParaRPr>
                    </a:p>
                    <a:p>
                      <a:pPr lvl="0">
                        <a:buNone/>
                      </a:pPr>
                      <a:r>
                        <a:rPr lang="th-TH" sz="2400" b="1" dirty="0">
                          <a:latin typeface="TH K2D July8" panose="02000506000000020004" pitchFamily="2" charset="-34"/>
                          <a:cs typeface="TH K2D July8"/>
                        </a:rPr>
                        <a:t>ความผูกพัน(ถ้ามี) </a:t>
                      </a:r>
                      <a:endParaRPr lang="en-US" sz="2400" b="1" dirty="0">
                        <a:latin typeface="TH K2D July8" panose="02000506000000020004" pitchFamily="2" charset="-34"/>
                        <a:cs typeface="TH K2D July8"/>
                      </a:endParaRPr>
                    </a:p>
                  </a:txBody>
                  <a:tcPr>
                    <a:solidFill>
                      <a:srgbClr val="DBF6C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>
                          <a:latin typeface="TH K2D July8" panose="02000506000000020004" pitchFamily="2" charset="-34"/>
                          <a:cs typeface="TH K2D July8"/>
                        </a:rPr>
                        <a:t>16</a:t>
                      </a:r>
                      <a:endParaRPr lang="en-US" sz="2800" b="1">
                        <a:latin typeface="TH K2D July8" panose="02000506000000020004" pitchFamily="2" charset="-34"/>
                        <a:cs typeface="TH K2D July8"/>
                      </a:endParaRPr>
                    </a:p>
                  </a:txBody>
                  <a:tcPr>
                    <a:solidFill>
                      <a:srgbClr val="DBF6C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>
                          <a:latin typeface="TH K2D July8" panose="02000506000000020004" pitchFamily="2" charset="-34"/>
                          <a:cs typeface="TH K2D July8"/>
                        </a:rPr>
                        <a:t>1</a:t>
                      </a:r>
                      <a:endParaRPr lang="en-US" sz="2800" b="1">
                        <a:latin typeface="TH K2D July8" panose="02000506000000020004" pitchFamily="2" charset="-34"/>
                        <a:cs typeface="TH K2D July8"/>
                      </a:endParaRPr>
                    </a:p>
                  </a:txBody>
                  <a:tcPr>
                    <a:solidFill>
                      <a:srgbClr val="DBF6C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>
                          <a:latin typeface="TH K2D July8" panose="02000506000000020004" pitchFamily="2" charset="-34"/>
                          <a:cs typeface="TH K2D July8"/>
                        </a:rPr>
                        <a:t>6</a:t>
                      </a:r>
                      <a:endParaRPr lang="en-US" sz="2800" b="1">
                        <a:latin typeface="TH K2D July8" panose="02000506000000020004" pitchFamily="2" charset="-34"/>
                        <a:cs typeface="TH K2D July8"/>
                      </a:endParaRPr>
                    </a:p>
                  </a:txBody>
                  <a:tcPr>
                    <a:solidFill>
                      <a:srgbClr val="DBF6C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>
                          <a:latin typeface="TH K2D July8" panose="02000506000000020004" pitchFamily="2" charset="-34"/>
                          <a:cs typeface="TH K2D July8"/>
                        </a:rPr>
                        <a:t>3</a:t>
                      </a:r>
                      <a:endParaRPr lang="en-US" sz="2800" b="1">
                        <a:latin typeface="TH K2D July8" panose="02000506000000020004" pitchFamily="2" charset="-34"/>
                        <a:cs typeface="TH K2D July8"/>
                      </a:endParaRPr>
                    </a:p>
                  </a:txBody>
                  <a:tcPr>
                    <a:solidFill>
                      <a:srgbClr val="DBF6C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>
                          <a:latin typeface="TH K2D July8" panose="02000506000000020004" pitchFamily="2" charset="-34"/>
                          <a:cs typeface="TH K2D July8"/>
                        </a:rPr>
                        <a:t>4</a:t>
                      </a:r>
                      <a:endParaRPr lang="en-US" sz="2800" b="1">
                        <a:latin typeface="TH K2D July8" panose="02000506000000020004" pitchFamily="2" charset="-34"/>
                        <a:cs typeface="TH K2D July8"/>
                      </a:endParaRPr>
                    </a:p>
                  </a:txBody>
                  <a:tcPr>
                    <a:solidFill>
                      <a:srgbClr val="DBF6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5989115"/>
                  </a:ext>
                </a:extLst>
              </a:tr>
              <a:tr h="627914"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TH K2D July8" panose="02000506000000020004" pitchFamily="2" charset="-34"/>
                          <a:cs typeface="TH K2D July8"/>
                        </a:rPr>
                        <a:t>แสดงกระบวนการทำงาน</a:t>
                      </a:r>
                      <a:endParaRPr lang="en-US" sz="2400" b="1">
                        <a:latin typeface="TH K2D July8" panose="02000506000000020004" pitchFamily="2" charset="-34"/>
                        <a:cs typeface="TH K2D July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>
                          <a:latin typeface="TH K2D July8" panose="02000506000000020004" pitchFamily="2" charset="-34"/>
                          <a:cs typeface="TH K2D July8"/>
                        </a:rPr>
                        <a:t>16</a:t>
                      </a:r>
                      <a:endParaRPr lang="en-US" sz="2800" b="1">
                        <a:latin typeface="TH K2D July8" panose="02000506000000020004" pitchFamily="2" charset="-34"/>
                        <a:cs typeface="TH K2D July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>
                          <a:latin typeface="TH K2D July8" panose="02000506000000020004" pitchFamily="2" charset="-34"/>
                          <a:cs typeface="TH K2D July8"/>
                        </a:rPr>
                        <a:t>1</a:t>
                      </a:r>
                      <a:endParaRPr lang="en-US" sz="2800" b="1">
                        <a:latin typeface="TH K2D July8" panose="02000506000000020004" pitchFamily="2" charset="-34"/>
                        <a:cs typeface="TH K2D July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>
                          <a:latin typeface="TH K2D July8" panose="02000506000000020004" pitchFamily="2" charset="-34"/>
                          <a:cs typeface="TH K2D July8"/>
                        </a:rPr>
                        <a:t>6</a:t>
                      </a:r>
                      <a:endParaRPr lang="en-US" sz="2800" b="1">
                        <a:latin typeface="TH K2D July8" panose="02000506000000020004" pitchFamily="2" charset="-34"/>
                        <a:cs typeface="TH K2D July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>
                          <a:latin typeface="TH K2D July8" panose="02000506000000020004" pitchFamily="2" charset="-34"/>
                          <a:cs typeface="TH K2D July8"/>
                        </a:rPr>
                        <a:t>3</a:t>
                      </a:r>
                      <a:endParaRPr lang="en-US" sz="2800" b="1">
                        <a:latin typeface="TH K2D July8" panose="02000506000000020004" pitchFamily="2" charset="-34"/>
                        <a:cs typeface="TH K2D July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>
                          <a:latin typeface="TH K2D July8" panose="02000506000000020004" pitchFamily="2" charset="-34"/>
                          <a:cs typeface="TH K2D July8"/>
                        </a:rPr>
                        <a:t>4</a:t>
                      </a:r>
                      <a:endParaRPr lang="en-US" sz="2800" b="1">
                        <a:latin typeface="TH K2D July8" panose="02000506000000020004" pitchFamily="2" charset="-34"/>
                        <a:cs typeface="TH K2D July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922810"/>
                  </a:ext>
                </a:extLst>
              </a:tr>
              <a:tr h="627914"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TH K2D July8" panose="02000506000000020004" pitchFamily="2" charset="-34"/>
                          <a:cs typeface="TH K2D July8"/>
                        </a:rPr>
                        <a:t>กำหนดตัวชี้วัดในกระบวนการทำงาน</a:t>
                      </a:r>
                      <a:endParaRPr lang="en-US" sz="2400" b="1">
                        <a:latin typeface="TH K2D July8" panose="02000506000000020004" pitchFamily="2" charset="-34"/>
                        <a:cs typeface="TH K2D July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>
                          <a:latin typeface="TH K2D July8" panose="02000506000000020004" pitchFamily="2" charset="-34"/>
                          <a:cs typeface="TH K2D July8"/>
                        </a:rPr>
                        <a:t>16</a:t>
                      </a:r>
                      <a:endParaRPr lang="en-US" sz="2800" b="1">
                        <a:latin typeface="TH K2D July8" panose="02000506000000020004" pitchFamily="2" charset="-34"/>
                        <a:cs typeface="TH K2D July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>
                          <a:latin typeface="TH K2D July8" panose="02000506000000020004" pitchFamily="2" charset="-34"/>
                          <a:cs typeface="TH K2D July8"/>
                        </a:rPr>
                        <a:t>1</a:t>
                      </a:r>
                      <a:endParaRPr lang="en-US" sz="2800" b="1">
                        <a:latin typeface="TH K2D July8" panose="02000506000000020004" pitchFamily="2" charset="-34"/>
                        <a:cs typeface="TH K2D July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>
                          <a:latin typeface="TH K2D July8" panose="02000506000000020004" pitchFamily="2" charset="-34"/>
                          <a:cs typeface="TH K2D July8"/>
                        </a:rPr>
                        <a:t>6</a:t>
                      </a:r>
                      <a:endParaRPr lang="en-US" sz="2800" b="1">
                        <a:latin typeface="TH K2D July8" panose="02000506000000020004" pitchFamily="2" charset="-34"/>
                        <a:cs typeface="TH K2D July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>
                          <a:latin typeface="TH K2D July8" panose="02000506000000020004" pitchFamily="2" charset="-34"/>
                          <a:cs typeface="TH K2D July8"/>
                        </a:rPr>
                        <a:t>3</a:t>
                      </a:r>
                      <a:endParaRPr lang="en-US" sz="2800" b="1">
                        <a:latin typeface="TH K2D July8" panose="02000506000000020004" pitchFamily="2" charset="-34"/>
                        <a:cs typeface="TH K2D July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>
                          <a:latin typeface="TH K2D July8" panose="02000506000000020004" pitchFamily="2" charset="-34"/>
                          <a:cs typeface="TH K2D July8"/>
                        </a:rPr>
                        <a:t>4</a:t>
                      </a:r>
                      <a:endParaRPr lang="en-US" sz="2800" b="1">
                        <a:latin typeface="TH K2D July8" panose="02000506000000020004" pitchFamily="2" charset="-34"/>
                        <a:cs typeface="TH K2D July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75335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94206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9EF4CF98-3D5C-47B7-A431-5A423EA56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775328D5-854E-402F-9439-BE1D3C3A1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Pitch deck title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6BC09A6-3AE6-4F0B-86B6-C02702561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17" name="Google Shape;72;p14">
            <a:extLst>
              <a:ext uri="{FF2B5EF4-FFF2-40B4-BE49-F238E27FC236}">
                <a16:creationId xmlns:a16="http://schemas.microsoft.com/office/drawing/2014/main" id="{9C15C402-0B33-47A7-BC7A-95361A2141F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565713" y="2477496"/>
            <a:ext cx="11284350" cy="205422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pPr algn="ctr"/>
            <a:r>
              <a:rPr lang="en-US" sz="7200" b="1" dirty="0">
                <a:solidFill>
                  <a:schemeClr val="accent2">
                    <a:lumMod val="50000"/>
                  </a:schemeClr>
                </a:solidFill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rPr>
              <a:t>5</a:t>
            </a:r>
            <a:r>
              <a:rPr lang="th-TH" sz="7200" b="1" dirty="0">
                <a:solidFill>
                  <a:schemeClr val="accent2">
                    <a:lumMod val="50000"/>
                  </a:schemeClr>
                </a:solidFill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rPr>
              <a:t>. องค์ประกอบของรายงาน</a:t>
            </a:r>
            <a:br>
              <a:rPr lang="th-TH" sz="7200" b="1" dirty="0">
                <a:solidFill>
                  <a:schemeClr val="accent2">
                    <a:lumMod val="50000"/>
                  </a:schemeClr>
                </a:solidFill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rPr>
            </a:br>
            <a:r>
              <a:rPr lang="th-TH" sz="7200" b="1" dirty="0">
                <a:solidFill>
                  <a:schemeClr val="accent2">
                    <a:lumMod val="50000"/>
                  </a:schemeClr>
                </a:solidFill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rPr>
              <a:t>การประเมินตนเอง (</a:t>
            </a:r>
            <a:r>
              <a:rPr lang="en-US" sz="7200" b="1" dirty="0">
                <a:solidFill>
                  <a:schemeClr val="accent2">
                    <a:lumMod val="50000"/>
                  </a:schemeClr>
                </a:solidFill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rPr>
              <a:t>SAR) </a:t>
            </a:r>
            <a:r>
              <a:rPr lang="th-TH" sz="7200" b="1" dirty="0">
                <a:solidFill>
                  <a:schemeClr val="accent2">
                    <a:lumMod val="50000"/>
                  </a:schemeClr>
                </a:solidFill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rPr>
              <a:t>ของส่วนงาน</a:t>
            </a:r>
            <a:br>
              <a:rPr lang="th-TH" sz="7200" b="1" dirty="0">
                <a:solidFill>
                  <a:schemeClr val="accent5">
                    <a:lumMod val="50000"/>
                  </a:schemeClr>
                </a:solidFill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rPr>
            </a:br>
            <a:endParaRPr lang="th-TH" sz="7200" b="1" dirty="0">
              <a:solidFill>
                <a:schemeClr val="accent5">
                  <a:lumMod val="50000"/>
                </a:schemeClr>
              </a:solidFill>
              <a:latin typeface="TH K2D July8" panose="02000506000000020004" pitchFamily="2" charset="-34"/>
              <a:ea typeface="Sarabun"/>
              <a:cs typeface="TH K2D July8" panose="02000506000000020004" pitchFamily="2" charset="-34"/>
              <a:sym typeface="Sarabun"/>
            </a:endParaRPr>
          </a:p>
        </p:txBody>
      </p:sp>
    </p:spTree>
    <p:extLst>
      <p:ext uri="{BB962C8B-B14F-4D97-AF65-F5344CB8AC3E}">
        <p14:creationId xmlns:p14="http://schemas.microsoft.com/office/powerpoint/2010/main" val="37873959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>
            <a:extLst>
              <a:ext uri="{FF2B5EF4-FFF2-40B4-BE49-F238E27FC236}">
                <a16:creationId xmlns:a16="http://schemas.microsoft.com/office/drawing/2014/main" id="{BFFF9E5C-3B71-A214-820B-B810B54464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3" y="484373"/>
            <a:ext cx="11334750" cy="588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TextBox 1">
            <a:extLst>
              <a:ext uri="{FF2B5EF4-FFF2-40B4-BE49-F238E27FC236}">
                <a16:creationId xmlns:a16="http://schemas.microsoft.com/office/drawing/2014/main" id="{44999DC2-AEAD-C038-9264-C36E63B5A7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1688" y="2030652"/>
            <a:ext cx="284960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/>
            <a:r>
              <a:rPr lang="en-US" altLang="en-US" sz="4800" b="1" dirty="0" err="1">
                <a:solidFill>
                  <a:srgbClr val="FF0000"/>
                </a:solidFill>
                <a:latin typeface="TH K2D July8" panose="02000506000000020004" pitchFamily="2" charset="-34"/>
                <a:ea typeface="Calibri"/>
                <a:cs typeface="TH K2D July8" panose="02000506000000020004" pitchFamily="2" charset="-34"/>
              </a:rPr>
              <a:t>ตัวชี้วัด</a:t>
            </a:r>
            <a:r>
              <a:rPr lang="en-US" altLang="en-US" sz="4800" b="1" dirty="0">
                <a:solidFill>
                  <a:srgbClr val="FF0000"/>
                </a:solidFill>
                <a:latin typeface="TH K2D July8" panose="02000506000000020004" pitchFamily="2" charset="-34"/>
                <a:ea typeface="Calibri"/>
                <a:cs typeface="TH K2D July8" panose="02000506000000020004" pitchFamily="2" charset="-34"/>
              </a:rPr>
              <a:t> 2+3</a:t>
            </a: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5876CF95-8FC2-9C02-9F98-7D5A87746FF0}"/>
              </a:ext>
            </a:extLst>
          </p:cNvPr>
          <p:cNvSpPr/>
          <p:nvPr/>
        </p:nvSpPr>
        <p:spPr>
          <a:xfrm>
            <a:off x="1918363" y="3004854"/>
            <a:ext cx="936255" cy="50091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C097E046-A2FF-D09B-81B7-EBC8A568DF7A}"/>
              </a:ext>
            </a:extLst>
          </p:cNvPr>
          <p:cNvSpPr/>
          <p:nvPr/>
        </p:nvSpPr>
        <p:spPr>
          <a:xfrm>
            <a:off x="2548416" y="3627437"/>
            <a:ext cx="1609725" cy="15573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6" name="สี่เหลี่ยมผืนผ้า 5">
            <a:extLst>
              <a:ext uri="{FF2B5EF4-FFF2-40B4-BE49-F238E27FC236}">
                <a16:creationId xmlns:a16="http://schemas.microsoft.com/office/drawing/2014/main" id="{470E475B-0BC3-4A05-4CC4-09B2546884B2}"/>
              </a:ext>
            </a:extLst>
          </p:cNvPr>
          <p:cNvSpPr/>
          <p:nvPr/>
        </p:nvSpPr>
        <p:spPr>
          <a:xfrm>
            <a:off x="4293557" y="3143491"/>
            <a:ext cx="1638300" cy="15573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7" name="สี่เหลี่ยมผืนผ้า 6">
            <a:extLst>
              <a:ext uri="{FF2B5EF4-FFF2-40B4-BE49-F238E27FC236}">
                <a16:creationId xmlns:a16="http://schemas.microsoft.com/office/drawing/2014/main" id="{AAECA241-575E-2309-5736-F377EFEABD03}"/>
              </a:ext>
            </a:extLst>
          </p:cNvPr>
          <p:cNvSpPr/>
          <p:nvPr/>
        </p:nvSpPr>
        <p:spPr>
          <a:xfrm>
            <a:off x="772698" y="4212108"/>
            <a:ext cx="1613793" cy="15573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8" name="Arrow: Down 2">
            <a:extLst>
              <a:ext uri="{FF2B5EF4-FFF2-40B4-BE49-F238E27FC236}">
                <a16:creationId xmlns:a16="http://schemas.microsoft.com/office/drawing/2014/main" id="{BB9598D6-90A4-FA26-26EF-F1C92C45D84F}"/>
              </a:ext>
            </a:extLst>
          </p:cNvPr>
          <p:cNvSpPr/>
          <p:nvPr/>
        </p:nvSpPr>
        <p:spPr>
          <a:xfrm flipV="1">
            <a:off x="8310316" y="3966462"/>
            <a:ext cx="1174750" cy="625475"/>
          </a:xfrm>
          <a:prstGeom prst="down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777" name="TextBox 8">
            <a:extLst>
              <a:ext uri="{FF2B5EF4-FFF2-40B4-BE49-F238E27FC236}">
                <a16:creationId xmlns:a16="http://schemas.microsoft.com/office/drawing/2014/main" id="{7F11A777-02C5-01F8-D5FD-E5ECDF4473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1344" y="4657527"/>
            <a:ext cx="646271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9pPr>
          </a:lstStyle>
          <a:p>
            <a:pPr eaLnBrk="1" hangingPunct="1"/>
            <a:r>
              <a:rPr lang="en-US" altLang="en-US" sz="4800" b="1" dirty="0">
                <a:solidFill>
                  <a:srgbClr val="7030A0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Organization Profile : OP</a:t>
            </a:r>
          </a:p>
        </p:txBody>
      </p:sp>
      <p:sp>
        <p:nvSpPr>
          <p:cNvPr id="10" name="สี่เหลี่ยมผืนผ้า 9">
            <a:extLst>
              <a:ext uri="{FF2B5EF4-FFF2-40B4-BE49-F238E27FC236}">
                <a16:creationId xmlns:a16="http://schemas.microsoft.com/office/drawing/2014/main" id="{475B8443-C427-5757-3623-296F9B592BB0}"/>
              </a:ext>
            </a:extLst>
          </p:cNvPr>
          <p:cNvSpPr/>
          <p:nvPr/>
        </p:nvSpPr>
        <p:spPr>
          <a:xfrm>
            <a:off x="6021344" y="2646548"/>
            <a:ext cx="1638300" cy="1557338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12" name="สี่เหลี่ยมผืนผ้า 11">
            <a:extLst>
              <a:ext uri="{FF2B5EF4-FFF2-40B4-BE49-F238E27FC236}">
                <a16:creationId xmlns:a16="http://schemas.microsoft.com/office/drawing/2014/main" id="{4C3C84F2-994F-F133-D013-C399D0513AFC}"/>
              </a:ext>
            </a:extLst>
          </p:cNvPr>
          <p:cNvSpPr/>
          <p:nvPr/>
        </p:nvSpPr>
        <p:spPr>
          <a:xfrm>
            <a:off x="7783535" y="2183699"/>
            <a:ext cx="1638300" cy="1557338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13" name="สี่เหลี่ยมผืนผ้า 12">
            <a:extLst>
              <a:ext uri="{FF2B5EF4-FFF2-40B4-BE49-F238E27FC236}">
                <a16:creationId xmlns:a16="http://schemas.microsoft.com/office/drawing/2014/main" id="{7D5EEDC2-8961-816C-969C-525F70AEA802}"/>
              </a:ext>
            </a:extLst>
          </p:cNvPr>
          <p:cNvSpPr/>
          <p:nvPr/>
        </p:nvSpPr>
        <p:spPr>
          <a:xfrm>
            <a:off x="9540723" y="1856395"/>
            <a:ext cx="1638300" cy="1557338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A9808479-C99D-DAC3-589F-4F93B98E7122}"/>
              </a:ext>
            </a:extLst>
          </p:cNvPr>
          <p:cNvSpPr/>
          <p:nvPr/>
        </p:nvSpPr>
        <p:spPr>
          <a:xfrm>
            <a:off x="4654430" y="2347036"/>
            <a:ext cx="936255" cy="50091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9F6BBEA1-B61F-859B-269C-A8D45DAE36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7433" y="1640407"/>
            <a:ext cx="200745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/>
            <a:r>
              <a:rPr lang="en-US" altLang="en-US" sz="4800" b="1" dirty="0" err="1">
                <a:solidFill>
                  <a:srgbClr val="FF0000"/>
                </a:solidFill>
                <a:latin typeface="TH K2D July8" panose="02000506000000020004" pitchFamily="2" charset="-34"/>
                <a:ea typeface="Calibri"/>
                <a:cs typeface="TH K2D July8" panose="02000506000000020004" pitchFamily="2" charset="-34"/>
              </a:rPr>
              <a:t>ตัวชี้วัด</a:t>
            </a:r>
            <a:r>
              <a:rPr lang="en-US" altLang="en-US" sz="4800" b="1" dirty="0">
                <a:solidFill>
                  <a:srgbClr val="FF0000"/>
                </a:solidFill>
                <a:latin typeface="TH K2D July8" panose="02000506000000020004" pitchFamily="2" charset="-34"/>
                <a:ea typeface="Calibri"/>
                <a:cs typeface="TH K2D July8" panose="02000506000000020004" pitchFamily="2" charset="-34"/>
              </a:rPr>
              <a:t> 1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CD45F7-EDC2-429F-8106-C5D297911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A3F883-CDDE-438C-B6BC-0E3FFA7F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Pitch deck title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A34D66-7EDE-47D1-804F-9AF4ADED5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19</a:t>
            </a:fld>
            <a:endParaRPr lang="en-US" dirty="0"/>
          </a:p>
        </p:txBody>
      </p:sp>
      <p:sp>
        <p:nvSpPr>
          <p:cNvPr id="8" name="Google Shape;72;p14">
            <a:extLst>
              <a:ext uri="{FF2B5EF4-FFF2-40B4-BE49-F238E27FC236}">
                <a16:creationId xmlns:a16="http://schemas.microsoft.com/office/drawing/2014/main" id="{309DF575-D220-4C75-8F71-2B9586E5C5A7}"/>
              </a:ext>
            </a:extLst>
          </p:cNvPr>
          <p:cNvSpPr txBox="1">
            <a:spLocks/>
          </p:cNvSpPr>
          <p:nvPr/>
        </p:nvSpPr>
        <p:spPr>
          <a:xfrm>
            <a:off x="740880" y="2121828"/>
            <a:ext cx="10710240" cy="261434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pPr algn="ctr"/>
            <a:r>
              <a:rPr lang="en-US" sz="8800" b="1" dirty="0">
                <a:solidFill>
                  <a:schemeClr val="accent2">
                    <a:lumMod val="50000"/>
                  </a:schemeClr>
                </a:solidFill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rPr>
              <a:t>5</a:t>
            </a:r>
            <a:r>
              <a:rPr lang="th-TH" sz="8800" b="1" dirty="0">
                <a:solidFill>
                  <a:schemeClr val="accent2">
                    <a:lumMod val="50000"/>
                  </a:schemeClr>
                </a:solidFill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rPr>
              <a:t>.1 โครงร่างองค์กร </a:t>
            </a:r>
            <a:endParaRPr lang="en-US" sz="8800" b="1" dirty="0">
              <a:solidFill>
                <a:schemeClr val="accent2">
                  <a:lumMod val="50000"/>
                </a:schemeClr>
              </a:solidFill>
              <a:latin typeface="TH K2D July8" panose="02000506000000020004" pitchFamily="2" charset="-34"/>
              <a:ea typeface="Sarabun"/>
              <a:cs typeface="TH K2D July8" panose="02000506000000020004" pitchFamily="2" charset="-34"/>
              <a:sym typeface="Sarabun"/>
            </a:endParaRPr>
          </a:p>
          <a:p>
            <a:pPr algn="ctr"/>
            <a:r>
              <a:rPr lang="en-US" sz="8800" b="1" dirty="0">
                <a:solidFill>
                  <a:schemeClr val="accent2">
                    <a:lumMod val="50000"/>
                  </a:schemeClr>
                </a:solidFill>
                <a:latin typeface="TH K2D July8" panose="02000506000000020004" pitchFamily="2" charset="-34"/>
                <a:ea typeface="Sarabun"/>
                <a:cs typeface="TH K2D July8"/>
                <a:sym typeface="Sarabun"/>
              </a:rPr>
              <a:t>(Organization Profile : OP)</a:t>
            </a:r>
            <a:endParaRPr lang="th-TH" sz="8800" b="1" dirty="0">
              <a:solidFill>
                <a:schemeClr val="accent2">
                  <a:lumMod val="50000"/>
                </a:schemeClr>
              </a:solidFill>
              <a:latin typeface="TH K2D July8" panose="02000506000000020004" pitchFamily="2" charset="-34"/>
              <a:ea typeface="Sarabun"/>
              <a:cs typeface="TH K2D July8"/>
              <a:sym typeface="Sarabun"/>
            </a:endParaRPr>
          </a:p>
        </p:txBody>
      </p:sp>
    </p:spTree>
    <p:extLst>
      <p:ext uri="{BB962C8B-B14F-4D97-AF65-F5344CB8AC3E}">
        <p14:creationId xmlns:p14="http://schemas.microsoft.com/office/powerpoint/2010/main" val="1173421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0C481F5-E2E9-B192-B664-0D84E6B56B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25000" lnSpcReduction="20000"/>
          </a:bodyPr>
          <a:lstStyle/>
          <a:p>
            <a:pPr marL="625475" indent="-625475">
              <a:lnSpc>
                <a:spcPct val="120000"/>
              </a:lnSpc>
              <a:buFont typeface="+mj-lt"/>
              <a:buAutoNum type="arabicPeriod"/>
            </a:pPr>
            <a:r>
              <a:rPr lang="th-TH" sz="14400" b="1" dirty="0">
                <a:solidFill>
                  <a:schemeClr val="accent2">
                    <a:lumMod val="50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เหตุผลและความจำเป็น</a:t>
            </a:r>
            <a:endParaRPr lang="th-TH" sz="14400" b="1" dirty="0">
              <a:solidFill>
                <a:schemeClr val="accent2">
                  <a:lumMod val="50000"/>
                </a:schemeClr>
              </a:solidFill>
              <a:latin typeface="TH K2D July8" panose="02000506000000020004" pitchFamily="2" charset="-34"/>
              <a:ea typeface="Source Sans Pro Light"/>
              <a:cs typeface="TH K2D July8" panose="02000506000000020004" pitchFamily="2" charset="-34"/>
            </a:endParaRPr>
          </a:p>
          <a:p>
            <a:pPr marL="625475" indent="-625475">
              <a:lnSpc>
                <a:spcPct val="120000"/>
              </a:lnSpc>
              <a:buFont typeface="+mj-lt"/>
              <a:buAutoNum type="arabicPeriod"/>
            </a:pPr>
            <a:r>
              <a:rPr lang="th-TH" sz="14400" b="1" dirty="0">
                <a:solidFill>
                  <a:schemeClr val="accent2">
                    <a:lumMod val="50000"/>
                  </a:schemeClr>
                </a:solidFill>
                <a:latin typeface="TH K2D July8" panose="02000506000000020004" pitchFamily="2" charset="-34"/>
                <a:ea typeface="Source Sans Pro Light"/>
                <a:cs typeface="TH K2D July8" panose="02000506000000020004" pitchFamily="2" charset="-34"/>
              </a:rPr>
              <a:t>กรอบแนวคิดของการประกันคุณภาพส่วนงานสนับสนุน</a:t>
            </a:r>
            <a:endParaRPr lang="th-TH" sz="14400" dirty="0">
              <a:solidFill>
                <a:schemeClr val="accent2">
                  <a:lumMod val="50000"/>
                </a:schemeClr>
              </a:solidFill>
              <a:latin typeface="TH K2D July8" panose="02000506000000020004" pitchFamily="2" charset="-34"/>
              <a:ea typeface="Source Sans Pro Light"/>
              <a:cs typeface="TH K2D July8" panose="02000506000000020004" pitchFamily="2" charset="-34"/>
            </a:endParaRPr>
          </a:p>
          <a:p>
            <a:pPr marL="625475" indent="-625475">
              <a:lnSpc>
                <a:spcPct val="120000"/>
              </a:lnSpc>
              <a:buFont typeface="+mj-lt"/>
              <a:buAutoNum type="arabicPeriod"/>
            </a:pPr>
            <a:r>
              <a:rPr lang="th-TH" sz="14400" b="1" dirty="0">
                <a:solidFill>
                  <a:schemeClr val="accent2">
                    <a:lumMod val="50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ตัวชี้วัดของการประเมิน</a:t>
            </a:r>
            <a:endParaRPr lang="th-TH" sz="14400" b="1" dirty="0">
              <a:solidFill>
                <a:schemeClr val="accent2">
                  <a:lumMod val="50000"/>
                </a:schemeClr>
              </a:solidFill>
              <a:latin typeface="TH K2D July8" panose="02000506000000020004" pitchFamily="2" charset="-34"/>
              <a:ea typeface="Source Sans Pro Light"/>
              <a:cs typeface="TH K2D July8" panose="02000506000000020004" pitchFamily="2" charset="-34"/>
            </a:endParaRPr>
          </a:p>
          <a:p>
            <a:pPr marL="625475" indent="-625475">
              <a:lnSpc>
                <a:spcPct val="120000"/>
              </a:lnSpc>
              <a:buFont typeface="+mj-lt"/>
              <a:buAutoNum type="arabicPeriod"/>
            </a:pPr>
            <a:r>
              <a:rPr lang="th-TH" sz="14400" b="1" dirty="0">
                <a:solidFill>
                  <a:schemeClr val="accent2">
                    <a:lumMod val="50000"/>
                  </a:schemeClr>
                </a:solidFill>
                <a:latin typeface="TH K2D July8" panose="02000506000000020004" pitchFamily="2" charset="-34"/>
                <a:ea typeface="Source Sans Pro Light"/>
                <a:cs typeface="TH K2D July8" panose="02000506000000020004" pitchFamily="2" charset="-34"/>
              </a:rPr>
              <a:t>แนวทางการประเมินและการจัดทำรายงานการประเมินตนเอง(SAR)</a:t>
            </a:r>
          </a:p>
          <a:p>
            <a:pPr marL="625475" indent="-625475">
              <a:lnSpc>
                <a:spcPct val="120000"/>
              </a:lnSpc>
              <a:buFont typeface="+mj-lt"/>
              <a:buAutoNum type="arabicPeriod"/>
            </a:pPr>
            <a:r>
              <a:rPr lang="th-TH" sz="14400" b="1" dirty="0">
                <a:solidFill>
                  <a:schemeClr val="accent2">
                    <a:lumMod val="50000"/>
                  </a:schemeClr>
                </a:solidFill>
                <a:latin typeface="TH K2D July8" panose="02000506000000020004" pitchFamily="2" charset="-34"/>
                <a:ea typeface="Source Sans Pro Light"/>
                <a:cs typeface="TH K2D July8" panose="02000506000000020004" pitchFamily="2" charset="-34"/>
              </a:rPr>
              <a:t>องค์ประกอบของรายงานการประเมินตนเอง (</a:t>
            </a:r>
            <a:r>
              <a:rPr lang="en-US" sz="14400" b="1" dirty="0">
                <a:solidFill>
                  <a:schemeClr val="accent2">
                    <a:lumMod val="50000"/>
                  </a:schemeClr>
                </a:solidFill>
                <a:latin typeface="TH K2D July8" panose="02000506000000020004" pitchFamily="2" charset="-34"/>
                <a:ea typeface="Source Sans Pro Light"/>
                <a:cs typeface="TH K2D July8" panose="02000506000000020004" pitchFamily="2" charset="-34"/>
              </a:rPr>
              <a:t>SAR) </a:t>
            </a:r>
            <a:r>
              <a:rPr lang="th-TH" sz="14400" b="1" dirty="0">
                <a:solidFill>
                  <a:schemeClr val="accent2">
                    <a:lumMod val="50000"/>
                  </a:schemeClr>
                </a:solidFill>
                <a:latin typeface="TH K2D July8" panose="02000506000000020004" pitchFamily="2" charset="-34"/>
                <a:ea typeface="Source Sans Pro Light"/>
                <a:cs typeface="TH K2D July8" panose="02000506000000020004" pitchFamily="2" charset="-34"/>
              </a:rPr>
              <a:t>ของส่วนงาน</a:t>
            </a:r>
          </a:p>
          <a:p>
            <a:pPr marL="625475" indent="-625475">
              <a:lnSpc>
                <a:spcPct val="120000"/>
              </a:lnSpc>
              <a:buFont typeface="+mj-lt"/>
              <a:buAutoNum type="arabicPeriod"/>
            </a:pPr>
            <a:r>
              <a:rPr lang="th-TH" sz="14400" b="1" dirty="0">
                <a:solidFill>
                  <a:schemeClr val="accent2">
                    <a:lumMod val="50000"/>
                  </a:schemeClr>
                </a:solidFill>
                <a:latin typeface="TH K2D July8" panose="02000506000000020004" pitchFamily="2" charset="-34"/>
                <a:ea typeface="Source Sans Pro Light"/>
                <a:cs typeface="TH K2D July8" panose="02000506000000020004" pitchFamily="2" charset="-34"/>
              </a:rPr>
              <a:t>ระบบการให้คะแนน</a:t>
            </a:r>
            <a:br>
              <a:rPr lang="th-TH" sz="4000" b="1" dirty="0">
                <a:latin typeface="TH Sarabun New"/>
                <a:ea typeface="Source Sans Pro Light"/>
                <a:cs typeface="TH K2D July8"/>
              </a:rPr>
            </a:br>
            <a:br>
              <a:rPr lang="th-TH" sz="4000" b="1" dirty="0">
                <a:solidFill>
                  <a:schemeClr val="accent2">
                    <a:lumMod val="50000"/>
                  </a:schemeClr>
                </a:solidFill>
                <a:ea typeface="Source Sans Pro Light"/>
                <a:cs typeface="TH K2D July8"/>
              </a:rPr>
            </a:br>
            <a:endParaRPr lang="th-TH" sz="4000" b="1" dirty="0">
              <a:solidFill>
                <a:schemeClr val="accent2">
                  <a:lumMod val="50000"/>
                </a:schemeClr>
              </a:solidFill>
              <a:ea typeface="Source Sans Pro Light"/>
              <a:cs typeface="TH K2D July8"/>
            </a:endParaRPr>
          </a:p>
          <a:p>
            <a:endParaRPr lang="th-TH" sz="4000" b="1" dirty="0">
              <a:solidFill>
                <a:schemeClr val="accent2">
                  <a:lumMod val="50000"/>
                </a:schemeClr>
              </a:solidFill>
              <a:ea typeface="Source Sans Pro Light"/>
              <a:cs typeface="TH K2D July8"/>
            </a:endParaRPr>
          </a:p>
          <a:p>
            <a:endParaRPr lang="th-TH" sz="3600" b="1" dirty="0">
              <a:solidFill>
                <a:schemeClr val="accent2">
                  <a:lumMod val="50000"/>
                </a:schemeClr>
              </a:solidFill>
              <a:ea typeface="Source Sans Pro Light"/>
              <a:cs typeface="TH K2D July8"/>
            </a:endParaRPr>
          </a:p>
          <a:p>
            <a:pPr marL="0" indent="0">
              <a:buNone/>
            </a:pPr>
            <a:br>
              <a:rPr lang="th-TH" sz="9600" b="1" dirty="0">
                <a:solidFill>
                  <a:schemeClr val="accent2">
                    <a:lumMod val="50000"/>
                  </a:schemeClr>
                </a:solidFill>
                <a:cs typeface="TH K2D July8"/>
              </a:rPr>
            </a:br>
            <a:endParaRPr lang="en-US" sz="9600" dirty="0">
              <a:solidFill>
                <a:srgbClr val="000000"/>
              </a:solidFill>
              <a:ea typeface="Source Sans Pro Light"/>
              <a:cs typeface="TH K2D July8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6B311D8-C13B-91BE-F0D0-7863A616E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>
                <a:solidFill>
                  <a:schemeClr val="tx1">
                    <a:lumMod val="65000"/>
                    <a:lumOff val="35000"/>
                  </a:schemeClr>
                </a:solidFill>
                <a:cs typeface="TH K2D July8"/>
              </a:rPr>
              <a:t>Agenda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7CF2DF-0303-061F-83FF-0F373B505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7331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4C539D6-B3FA-48E8-A27D-4995F1F52A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0320"/>
            <a:ext cx="12192000" cy="698413"/>
          </a:xfrm>
          <a:prstGeom prst="rect">
            <a:avLst/>
          </a:prstGeom>
        </p:spPr>
      </p:pic>
      <p:sp>
        <p:nvSpPr>
          <p:cNvPr id="141" name="Google Shape;141;p19"/>
          <p:cNvSpPr txBox="1">
            <a:spLocks noGrp="1"/>
          </p:cNvSpPr>
          <p:nvPr>
            <p:ph type="title"/>
          </p:nvPr>
        </p:nvSpPr>
        <p:spPr>
          <a:xfrm>
            <a:off x="415600" y="119953"/>
            <a:ext cx="11360800" cy="726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th-TH" sz="4000" b="1" dirty="0">
                <a:solidFill>
                  <a:schemeClr val="bg1"/>
                </a:solidFill>
                <a:latin typeface="Angsana New"/>
                <a:ea typeface="Sarabun"/>
                <a:cs typeface="TH K2D July8"/>
                <a:sym typeface="Sarabun"/>
              </a:rPr>
              <a:t>โครงร่างองค์กร </a:t>
            </a:r>
            <a:r>
              <a:rPr lang="en-US" sz="4000" b="1" dirty="0">
                <a:solidFill>
                  <a:schemeClr val="bg1"/>
                </a:solidFill>
                <a:latin typeface="Angsana New"/>
                <a:ea typeface="Sarabun"/>
                <a:cs typeface="TH K2D July8"/>
                <a:sym typeface="Sarabun"/>
              </a:rPr>
              <a:t>(Organizational Profile :</a:t>
            </a:r>
            <a:r>
              <a:rPr lang="th-TH" sz="4000" b="1" dirty="0">
                <a:solidFill>
                  <a:schemeClr val="bg1"/>
                </a:solidFill>
                <a:latin typeface="Angsana New"/>
                <a:ea typeface="Sarabun"/>
                <a:cs typeface="TH K2D July8"/>
                <a:sym typeface="Sarabun"/>
              </a:rPr>
              <a:t> </a:t>
            </a:r>
            <a:r>
              <a:rPr lang="en-US" sz="4000" b="1" dirty="0">
                <a:solidFill>
                  <a:schemeClr val="bg1"/>
                </a:solidFill>
                <a:latin typeface="Angsana New"/>
                <a:ea typeface="Sarabun"/>
                <a:cs typeface="TH K2D July8"/>
                <a:sym typeface="Sarabun"/>
              </a:rPr>
              <a:t>OP)</a:t>
            </a:r>
            <a:endParaRPr lang="en-US" sz="4000" b="1">
              <a:solidFill>
                <a:schemeClr val="bg1"/>
              </a:solidFill>
              <a:latin typeface="Angsana New"/>
              <a:ea typeface="Sarabun"/>
              <a:cs typeface="TH K2D July8"/>
            </a:endParaRPr>
          </a:p>
        </p:txBody>
      </p:sp>
      <p:sp>
        <p:nvSpPr>
          <p:cNvPr id="142" name="Google Shape;142;p19"/>
          <p:cNvSpPr txBox="1"/>
          <p:nvPr/>
        </p:nvSpPr>
        <p:spPr>
          <a:xfrm>
            <a:off x="495633" y="1025800"/>
            <a:ext cx="11360800" cy="738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33">
                <a:latin typeface="Angsana New" panose="02020603050405020304" pitchFamily="18" charset="-34"/>
                <a:ea typeface="Sarabun"/>
                <a:cs typeface="Angsana New" panose="02020603050405020304" pitchFamily="18" charset="-34"/>
                <a:sym typeface="Sarabun"/>
              </a:rPr>
              <a:t>	</a:t>
            </a:r>
            <a:endParaRPr sz="2133" b="1">
              <a:highlight>
                <a:schemeClr val="accent6"/>
              </a:highlight>
              <a:latin typeface="Angsana New" panose="02020603050405020304" pitchFamily="18" charset="-34"/>
              <a:ea typeface="Sarabun"/>
              <a:cs typeface="Angsana New" panose="02020603050405020304" pitchFamily="18" charset="-34"/>
              <a:sym typeface="Sarabun"/>
            </a:endParaRPr>
          </a:p>
        </p:txBody>
      </p:sp>
      <p:sp>
        <p:nvSpPr>
          <p:cNvPr id="4" name="Google Shape;119;p17">
            <a:extLst>
              <a:ext uri="{FF2B5EF4-FFF2-40B4-BE49-F238E27FC236}">
                <a16:creationId xmlns:a16="http://schemas.microsoft.com/office/drawing/2014/main" id="{178ACC83-EEAE-4A96-BA55-43402A1E9A8F}"/>
              </a:ext>
            </a:extLst>
          </p:cNvPr>
          <p:cNvSpPr txBox="1">
            <a:spLocks/>
          </p:cNvSpPr>
          <p:nvPr/>
        </p:nvSpPr>
        <p:spPr>
          <a:xfrm>
            <a:off x="495634" y="823238"/>
            <a:ext cx="6880457" cy="3090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891"/>
            </a:pP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Angsana New"/>
                <a:ea typeface="Sarabun"/>
                <a:cs typeface="TH K2D July8"/>
                <a:sym typeface="Sarabun"/>
              </a:rPr>
              <a:t>P.1 </a:t>
            </a:r>
            <a:r>
              <a:rPr lang="th-TH" sz="3200" b="1" dirty="0">
                <a:solidFill>
                  <a:schemeClr val="accent3">
                    <a:lumMod val="50000"/>
                  </a:schemeClr>
                </a:solidFill>
                <a:latin typeface="Angsana New"/>
                <a:ea typeface="Sarabun"/>
                <a:cs typeface="TH K2D July8"/>
                <a:sym typeface="Sarabun"/>
              </a:rPr>
              <a:t>ลักษณะองค์กร 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Angsana New"/>
                <a:ea typeface="Sarabun"/>
                <a:cs typeface="TH K2D July8"/>
                <a:sym typeface="Sarabun"/>
              </a:rPr>
              <a:t>: </a:t>
            </a:r>
            <a:r>
              <a:rPr lang="th-TH" sz="3200" b="1" dirty="0">
                <a:solidFill>
                  <a:schemeClr val="accent3">
                    <a:lumMod val="50000"/>
                  </a:schemeClr>
                </a:solidFill>
                <a:latin typeface="Angsana New"/>
                <a:ea typeface="Sarabun"/>
                <a:cs typeface="TH K2D July8"/>
                <a:sym typeface="Sarabun"/>
              </a:rPr>
              <a:t>คุณลักษณะที่สำคัญของส่วนงาน</a:t>
            </a:r>
            <a:endParaRPr lang="th-TH" sz="3200" b="1" dirty="0">
              <a:solidFill>
                <a:schemeClr val="accent3">
                  <a:lumMod val="50000"/>
                </a:schemeClr>
              </a:solidFill>
              <a:latin typeface="Angsana New"/>
              <a:ea typeface="Sarabun"/>
              <a:cs typeface="TH K2D July8"/>
            </a:endParaRPr>
          </a:p>
          <a:p>
            <a:pPr>
              <a:buSzPts val="891"/>
            </a:pPr>
            <a:r>
              <a:rPr lang="th-TH" sz="2650" dirty="0">
                <a:solidFill>
                  <a:schemeClr val="bg2">
                    <a:lumMod val="75000"/>
                  </a:schemeClr>
                </a:solidFill>
                <a:latin typeface="Angsana New"/>
                <a:ea typeface="Sarabun"/>
                <a:cs typeface="TH K2D July8"/>
                <a:sym typeface="Sarabun"/>
              </a:rPr>
              <a:t>   </a:t>
            </a:r>
            <a:r>
              <a:rPr lang="th-TH" sz="2650" b="1" dirty="0">
                <a:solidFill>
                  <a:schemeClr val="bg2">
                    <a:lumMod val="75000"/>
                  </a:schemeClr>
                </a:solidFill>
                <a:latin typeface="Angsana New"/>
                <a:ea typeface="Sarabun"/>
                <a:cs typeface="TH K2D July8"/>
                <a:sym typeface="Sarabun"/>
              </a:rPr>
              <a:t> </a:t>
            </a:r>
            <a:r>
              <a:rPr lang="th-TH" sz="2800" b="1" dirty="0">
                <a:solidFill>
                  <a:srgbClr val="0070C0"/>
                </a:solidFill>
                <a:latin typeface="Angsana New"/>
                <a:ea typeface="Sarabun"/>
                <a:cs typeface="TH K2D July8"/>
                <a:sym typeface="Sarabun"/>
              </a:rPr>
              <a:t>ก. สภาพแวดล้อมขององค์กร</a:t>
            </a:r>
            <a:endParaRPr lang="th-TH" sz="2800" b="1" dirty="0">
              <a:solidFill>
                <a:srgbClr val="0070C0"/>
              </a:solidFill>
              <a:latin typeface="Angsana New"/>
              <a:ea typeface="Sarabun"/>
              <a:cs typeface="TH K2D July8"/>
            </a:endParaRPr>
          </a:p>
          <a:p>
            <a:pPr>
              <a:buSzPts val="891"/>
            </a:pPr>
            <a:r>
              <a:rPr lang="th-TH" sz="2800" b="1" dirty="0">
                <a:solidFill>
                  <a:schemeClr val="tx1"/>
                </a:solidFill>
                <a:latin typeface="Angsana New"/>
                <a:ea typeface="Sarabun"/>
                <a:cs typeface="TH K2D July8"/>
                <a:sym typeface="Sarabun"/>
              </a:rPr>
              <a:t>          (1) บริการที่สำคัญของส่วนงาน</a:t>
            </a:r>
            <a:endParaRPr lang="th-TH" sz="2800" b="1" dirty="0">
              <a:solidFill>
                <a:schemeClr val="tx1"/>
              </a:solidFill>
              <a:latin typeface="Angsana New"/>
              <a:ea typeface="Sarabun"/>
              <a:cs typeface="TH K2D July8"/>
            </a:endParaRPr>
          </a:p>
          <a:p>
            <a:pPr>
              <a:buSzPts val="891"/>
            </a:pPr>
            <a:r>
              <a:rPr lang="th-TH" sz="2800" b="1" dirty="0">
                <a:solidFill>
                  <a:schemeClr val="tx1"/>
                </a:solidFill>
                <a:latin typeface="Angsana New"/>
                <a:ea typeface="Sarabun"/>
                <a:cs typeface="TH K2D July8"/>
                <a:sym typeface="Sarabun"/>
              </a:rPr>
              <a:t>          (2) วิสัยทัศน์ พันธกิจ ค่านิยม และสมรรถะหลัก </a:t>
            </a:r>
          </a:p>
          <a:p>
            <a:pPr>
              <a:buSzPts val="891"/>
            </a:pPr>
            <a:r>
              <a:rPr lang="th-TH" sz="2800" b="1" dirty="0">
                <a:solidFill>
                  <a:schemeClr val="tx1"/>
                </a:solidFill>
                <a:latin typeface="Angsana New"/>
                <a:ea typeface="Sarabun"/>
                <a:cs typeface="TH K2D July8"/>
                <a:sym typeface="Sarabun"/>
              </a:rPr>
              <a:t>          (3) ลักษณะโดยรวมของบุคลากร</a:t>
            </a:r>
            <a:endParaRPr lang="th-TH" sz="2800" b="1" dirty="0">
              <a:solidFill>
                <a:schemeClr val="tx1"/>
              </a:solidFill>
              <a:latin typeface="Angsana New"/>
              <a:ea typeface="Sarabun"/>
              <a:cs typeface="TH K2D July8"/>
            </a:endParaRPr>
          </a:p>
          <a:p>
            <a:pPr>
              <a:buSzPts val="891"/>
            </a:pPr>
            <a:r>
              <a:rPr lang="th-TH" sz="2800" b="1" dirty="0">
                <a:solidFill>
                  <a:schemeClr val="tx1"/>
                </a:solidFill>
                <a:latin typeface="Angsana New"/>
                <a:ea typeface="Sarabun"/>
                <a:cs typeface="TH K2D July8"/>
                <a:sym typeface="Sarabun"/>
              </a:rPr>
              <a:t>          (4) สินทรัพย์ (เฉพาะที่มีความสัมพันธ์กับสมรรถนะ)     </a:t>
            </a:r>
          </a:p>
          <a:p>
            <a:pPr>
              <a:buSzPts val="891"/>
            </a:pPr>
            <a:r>
              <a:rPr lang="th-TH" sz="2800" b="1" dirty="0">
                <a:solidFill>
                  <a:schemeClr val="tx1"/>
                </a:solidFill>
                <a:latin typeface="Angsana New"/>
                <a:ea typeface="Sarabun"/>
                <a:cs typeface="TH K2D July8"/>
                <a:sym typeface="Sarabun"/>
              </a:rPr>
              <a:t>          (5) กฎ ระเบียบ ข้อบังคับ (เฉพาะที่เกี่ยวข้องกับกระบวนการ</a:t>
            </a:r>
            <a:endParaRPr lang="th-TH" sz="2800" b="1" dirty="0">
              <a:solidFill>
                <a:schemeClr val="tx1"/>
              </a:solidFill>
              <a:latin typeface="Angsana New"/>
              <a:ea typeface="Sarabun"/>
              <a:cs typeface="TH K2D July8"/>
            </a:endParaRPr>
          </a:p>
          <a:p>
            <a:pPr>
              <a:buSzPts val="891"/>
            </a:pPr>
            <a:r>
              <a:rPr lang="th-TH" sz="2800" b="1" dirty="0">
                <a:solidFill>
                  <a:schemeClr val="tx1"/>
                </a:solidFill>
                <a:latin typeface="Angsana New"/>
                <a:ea typeface="Sarabun"/>
                <a:cs typeface="TH K2D July8"/>
              </a:rPr>
              <a:t> </a:t>
            </a:r>
            <a:r>
              <a:rPr lang="th-TH" sz="2800" b="1" dirty="0">
                <a:solidFill>
                  <a:schemeClr val="tx1"/>
                </a:solidFill>
                <a:latin typeface="Angsana New"/>
                <a:ea typeface="Sarabun"/>
                <a:cs typeface="TH K2D July8"/>
                <a:sym typeface="Sarabun"/>
              </a:rPr>
              <a:t>               ทำงานหลัก)</a:t>
            </a:r>
            <a:endParaRPr lang="th-TH" sz="2800" b="1" dirty="0">
              <a:solidFill>
                <a:schemeClr val="tx1"/>
              </a:solidFill>
              <a:latin typeface="Angsana New"/>
              <a:ea typeface="Sarabun"/>
              <a:cs typeface="TH K2D July8"/>
            </a:endParaRPr>
          </a:p>
          <a:p>
            <a:pPr>
              <a:buSzPts val="891"/>
            </a:pPr>
            <a:endParaRPr lang="th-TH" sz="2667" dirty="0">
              <a:solidFill>
                <a:schemeClr val="bg2">
                  <a:lumMod val="75000"/>
                </a:schemeClr>
              </a:solidFill>
              <a:latin typeface="Angsana New" panose="02020603050405020304" pitchFamily="18" charset="-34"/>
              <a:ea typeface="Sarabun"/>
              <a:cs typeface="TH K2D July8"/>
              <a:sym typeface="Sarabun"/>
            </a:endParaRPr>
          </a:p>
        </p:txBody>
      </p:sp>
      <p:sp>
        <p:nvSpPr>
          <p:cNvPr id="5" name="Google Shape;119;p17">
            <a:extLst>
              <a:ext uri="{FF2B5EF4-FFF2-40B4-BE49-F238E27FC236}">
                <a16:creationId xmlns:a16="http://schemas.microsoft.com/office/drawing/2014/main" id="{B111358C-FA30-44A6-8225-AE20A6F2867C}"/>
              </a:ext>
            </a:extLst>
          </p:cNvPr>
          <p:cNvSpPr txBox="1">
            <a:spLocks/>
          </p:cNvSpPr>
          <p:nvPr/>
        </p:nvSpPr>
        <p:spPr>
          <a:xfrm>
            <a:off x="582272" y="4439796"/>
            <a:ext cx="6616367" cy="1988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891"/>
            </a:pPr>
            <a:r>
              <a:rPr lang="th-TH" sz="2650" dirty="0">
                <a:solidFill>
                  <a:schemeClr val="bg2">
                    <a:lumMod val="75000"/>
                  </a:schemeClr>
                </a:solidFill>
                <a:latin typeface="Angsana New"/>
                <a:ea typeface="Sarabun"/>
                <a:cs typeface="TH K2D July8"/>
                <a:sym typeface="Sarabun"/>
              </a:rPr>
              <a:t>  </a:t>
            </a:r>
            <a:r>
              <a:rPr lang="th-TH" sz="2650" dirty="0">
                <a:solidFill>
                  <a:schemeClr val="tx1"/>
                </a:solidFill>
                <a:latin typeface="Angsana New"/>
                <a:ea typeface="Sarabun"/>
                <a:cs typeface="TH K2D July8"/>
                <a:sym typeface="Sarabun"/>
              </a:rPr>
              <a:t> </a:t>
            </a:r>
            <a:r>
              <a:rPr lang="th-TH" sz="2650" dirty="0">
                <a:solidFill>
                  <a:srgbClr val="0070C0"/>
                </a:solidFill>
                <a:latin typeface="Angsana New"/>
                <a:ea typeface="Sarabun"/>
                <a:cs typeface="TH K2D July8"/>
                <a:sym typeface="Sarabun"/>
              </a:rPr>
              <a:t> </a:t>
            </a:r>
            <a:r>
              <a:rPr lang="th-TH" sz="2800" b="1" dirty="0">
                <a:solidFill>
                  <a:srgbClr val="0070C0"/>
                </a:solidFill>
                <a:latin typeface="Angsana New"/>
                <a:ea typeface="Sarabun"/>
                <a:cs typeface="TH K2D July8"/>
                <a:sym typeface="Sarabun"/>
              </a:rPr>
              <a:t>ข. ความสัมพันธ์ระดับองค์กร</a:t>
            </a:r>
            <a:endParaRPr lang="th-TH" sz="2800" b="1" dirty="0">
              <a:solidFill>
                <a:srgbClr val="0070C0"/>
              </a:solidFill>
              <a:latin typeface="Angsana New"/>
              <a:ea typeface="Sarabun"/>
              <a:cs typeface="TH K2D July8"/>
            </a:endParaRPr>
          </a:p>
          <a:p>
            <a:pPr>
              <a:buSzPts val="891"/>
            </a:pPr>
            <a:r>
              <a:rPr lang="th-TH" sz="2800" b="1" dirty="0">
                <a:solidFill>
                  <a:schemeClr val="tx1"/>
                </a:solidFill>
                <a:latin typeface="Angsana New"/>
                <a:ea typeface="Sarabun"/>
                <a:cs typeface="TH K2D July8"/>
                <a:sym typeface="Sarabun"/>
              </a:rPr>
              <a:t>         (1) โครงสร้างองค์กร (โครงสร้างการกำกับดูแล)</a:t>
            </a:r>
            <a:endParaRPr lang="th-TH" sz="2800" b="1" dirty="0">
              <a:solidFill>
                <a:schemeClr val="tx1"/>
              </a:solidFill>
              <a:latin typeface="Angsana New"/>
              <a:ea typeface="Sarabun"/>
              <a:cs typeface="TH K2D July8"/>
            </a:endParaRPr>
          </a:p>
          <a:p>
            <a:pPr>
              <a:buSzPts val="891"/>
            </a:pPr>
            <a:r>
              <a:rPr lang="th-TH" sz="2800" b="1" dirty="0">
                <a:solidFill>
                  <a:schemeClr val="tx1"/>
                </a:solidFill>
                <a:latin typeface="Angsana New"/>
                <a:ea typeface="Sarabun"/>
                <a:cs typeface="TH K2D July8"/>
                <a:sym typeface="Sarabun"/>
              </a:rPr>
              <a:t>         (2) ผู้รับบริการ และผู้มีส่วนได้ส่วนเสีย </a:t>
            </a:r>
            <a:endParaRPr lang="th-TH" sz="2800" b="1">
              <a:solidFill>
                <a:schemeClr val="tx1"/>
              </a:solidFill>
              <a:latin typeface="Angsana New" panose="02020603050405020304" pitchFamily="18" charset="-34"/>
              <a:ea typeface="Sarabun"/>
              <a:cs typeface="TH K2D July8"/>
            </a:endParaRPr>
          </a:p>
          <a:p>
            <a:pPr>
              <a:buSzPts val="891"/>
            </a:pPr>
            <a:r>
              <a:rPr lang="th-TH" sz="2800" b="1" dirty="0">
                <a:solidFill>
                  <a:schemeClr val="tx1"/>
                </a:solidFill>
                <a:latin typeface="Angsana New"/>
                <a:ea typeface="Sarabun"/>
                <a:cs typeface="TH K2D July8"/>
                <a:sym typeface="Sarabun"/>
              </a:rPr>
              <a:t>         (3) ผู้ส่งมอบ และคู่ความร่วมมือ</a:t>
            </a:r>
            <a:endParaRPr lang="th-TH" sz="2800" b="1" dirty="0">
              <a:solidFill>
                <a:schemeClr val="tx1"/>
              </a:solidFill>
              <a:latin typeface="Angsana New"/>
              <a:ea typeface="Sarabun"/>
              <a:cs typeface="TH K2D July8"/>
            </a:endParaRPr>
          </a:p>
          <a:p>
            <a:pPr>
              <a:buSzPts val="891"/>
            </a:pPr>
            <a:endParaRPr lang="th-TH" sz="2667" dirty="0">
              <a:solidFill>
                <a:schemeClr val="bg2">
                  <a:lumMod val="75000"/>
                </a:schemeClr>
              </a:solidFill>
              <a:latin typeface="Angsana New" panose="02020603050405020304" pitchFamily="18" charset="-34"/>
              <a:ea typeface="Sarabun"/>
              <a:cs typeface="TH K2D July8"/>
              <a:sym typeface="Sarabun"/>
            </a:endParaRPr>
          </a:p>
        </p:txBody>
      </p:sp>
      <p:sp>
        <p:nvSpPr>
          <p:cNvPr id="6" name="Google Shape;119;p17">
            <a:extLst>
              <a:ext uri="{FF2B5EF4-FFF2-40B4-BE49-F238E27FC236}">
                <a16:creationId xmlns:a16="http://schemas.microsoft.com/office/drawing/2014/main" id="{303DAABD-92D6-40A0-BF9B-5C1944DAF3AE}"/>
              </a:ext>
            </a:extLst>
          </p:cNvPr>
          <p:cNvSpPr txBox="1">
            <a:spLocks/>
          </p:cNvSpPr>
          <p:nvPr/>
        </p:nvSpPr>
        <p:spPr>
          <a:xfrm>
            <a:off x="7389867" y="821267"/>
            <a:ext cx="4546600" cy="3090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6565" indent="-456565">
              <a:buSzPts val="891"/>
            </a:pP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Angsana New"/>
                <a:ea typeface="Sarabun"/>
                <a:cs typeface="TH K2D July8"/>
                <a:sym typeface="Sarabun"/>
              </a:rPr>
              <a:t>P.</a:t>
            </a:r>
            <a:r>
              <a:rPr lang="th-TH" sz="3200" b="1" dirty="0">
                <a:solidFill>
                  <a:schemeClr val="accent2">
                    <a:lumMod val="50000"/>
                  </a:schemeClr>
                </a:solidFill>
                <a:latin typeface="Angsana New"/>
                <a:ea typeface="Sarabun"/>
                <a:cs typeface="TH K2D July8"/>
                <a:sym typeface="Sarabun"/>
              </a:rPr>
              <a:t>2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Angsana New"/>
                <a:ea typeface="Sarabun"/>
                <a:cs typeface="TH K2D July8"/>
                <a:sym typeface="Sarabun"/>
              </a:rPr>
              <a:t> </a:t>
            </a:r>
            <a:r>
              <a:rPr lang="th-TH" sz="3200" b="1" dirty="0">
                <a:solidFill>
                  <a:schemeClr val="accent2">
                    <a:lumMod val="50000"/>
                  </a:schemeClr>
                </a:solidFill>
                <a:latin typeface="Angsana New"/>
                <a:ea typeface="Sarabun"/>
                <a:cs typeface="TH K2D July8"/>
                <a:sym typeface="Sarabun"/>
              </a:rPr>
              <a:t>สภาวะขององค์กร 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Angsana New"/>
                <a:ea typeface="Sarabun"/>
                <a:cs typeface="TH K2D July8"/>
                <a:sym typeface="Sarabun"/>
              </a:rPr>
              <a:t>: </a:t>
            </a:r>
            <a:r>
              <a:rPr lang="th-TH" sz="3200" b="1" dirty="0">
                <a:solidFill>
                  <a:schemeClr val="accent2">
                    <a:lumMod val="50000"/>
                  </a:schemeClr>
                </a:solidFill>
                <a:latin typeface="Angsana New"/>
                <a:ea typeface="Sarabun"/>
                <a:cs typeface="TH K2D July8"/>
                <a:sym typeface="Sarabun"/>
              </a:rPr>
              <a:t>สถานการณ์เชิงกลยุทธ์ของส่วนงาน</a:t>
            </a:r>
            <a:endParaRPr lang="th-TH" sz="3200" b="1" dirty="0">
              <a:solidFill>
                <a:schemeClr val="accent2">
                  <a:lumMod val="50000"/>
                </a:schemeClr>
              </a:solidFill>
              <a:latin typeface="Angsana New"/>
              <a:ea typeface="Sarabun"/>
              <a:cs typeface="TH K2D July8"/>
            </a:endParaRPr>
          </a:p>
          <a:p>
            <a:pPr marL="761365" indent="-761365">
              <a:buSzPts val="891"/>
            </a:pPr>
            <a:r>
              <a:rPr lang="th-TH" sz="2650" dirty="0">
                <a:solidFill>
                  <a:schemeClr val="bg2">
                    <a:lumMod val="75000"/>
                  </a:schemeClr>
                </a:solidFill>
                <a:latin typeface="Angsana New"/>
                <a:ea typeface="Sarabun"/>
                <a:cs typeface="TH K2D July8"/>
                <a:sym typeface="Sarabun"/>
              </a:rPr>
              <a:t>    </a:t>
            </a:r>
            <a:r>
              <a:rPr lang="th-TH" sz="2800" b="1" dirty="0">
                <a:solidFill>
                  <a:srgbClr val="0070C0"/>
                </a:solidFill>
                <a:latin typeface="Angsana New"/>
                <a:ea typeface="Sarabun"/>
                <a:cs typeface="TH K2D July8"/>
                <a:sym typeface="Sarabun"/>
              </a:rPr>
              <a:t>ก. สภาพแวดล้อมด้านการแข่งขัน</a:t>
            </a:r>
            <a:endParaRPr lang="th-TH" sz="2800" b="1">
              <a:solidFill>
                <a:srgbClr val="0070C0"/>
              </a:solidFill>
              <a:latin typeface="Angsana New" panose="02020603050405020304" pitchFamily="18" charset="-34"/>
              <a:ea typeface="Sarabun"/>
              <a:cs typeface="TH K2D July8"/>
            </a:endParaRPr>
          </a:p>
          <a:p>
            <a:pPr marL="761365" indent="-761365">
              <a:buSzPts val="891"/>
            </a:pPr>
            <a:r>
              <a:rPr lang="th-TH" sz="2800" b="1" dirty="0">
                <a:solidFill>
                  <a:srgbClr val="0070C0"/>
                </a:solidFill>
                <a:latin typeface="Angsana New"/>
                <a:ea typeface="Sarabun"/>
                <a:cs typeface="TH K2D July8"/>
              </a:rPr>
              <a:t>        </a:t>
            </a:r>
            <a:r>
              <a:rPr lang="th-TH" sz="2800" b="1" dirty="0">
                <a:solidFill>
                  <a:schemeClr val="tx1"/>
                </a:solidFill>
                <a:latin typeface="Angsana New"/>
                <a:ea typeface="Sarabun"/>
                <a:cs typeface="TH K2D July8"/>
              </a:rPr>
              <a:t>(1) ตำแหน่งการแข่งขัน</a:t>
            </a:r>
          </a:p>
          <a:p>
            <a:pPr marL="761365" indent="-761365">
              <a:buSzPts val="891"/>
            </a:pPr>
            <a:r>
              <a:rPr lang="th-TH" sz="2800" b="1" dirty="0">
                <a:solidFill>
                  <a:schemeClr val="tx1"/>
                </a:solidFill>
                <a:latin typeface="Angsana New"/>
                <a:ea typeface="Sarabun"/>
                <a:cs typeface="TH K2D July8"/>
              </a:rPr>
              <a:t>        (2) การเปลี่ยนแปลงความสามารถ</a:t>
            </a:r>
          </a:p>
          <a:p>
            <a:pPr marL="761365" indent="-761365">
              <a:buSzPts val="891"/>
            </a:pPr>
            <a:r>
              <a:rPr lang="th-TH" sz="2800" b="1" dirty="0">
                <a:solidFill>
                  <a:schemeClr val="tx1"/>
                </a:solidFill>
                <a:latin typeface="Angsana New"/>
                <a:ea typeface="Sarabun"/>
                <a:cs typeface="TH K2D July8"/>
              </a:rPr>
              <a:t>              ในการแข่งขัน</a:t>
            </a:r>
            <a:endParaRPr lang="th-TH" dirty="0">
              <a:solidFill>
                <a:schemeClr val="tx1"/>
              </a:solidFill>
            </a:endParaRPr>
          </a:p>
          <a:p>
            <a:pPr marL="761365" indent="-761365">
              <a:buSzPts val="891"/>
            </a:pPr>
            <a:r>
              <a:rPr lang="th-TH" sz="2800" b="1" dirty="0">
                <a:solidFill>
                  <a:schemeClr val="tx1"/>
                </a:solidFill>
                <a:latin typeface="Angsana New"/>
                <a:ea typeface="Sarabun"/>
                <a:cs typeface="TH K2D July8"/>
              </a:rPr>
              <a:t>        (3) ข้อมูลเชิงเปรียบเทียบ</a:t>
            </a:r>
          </a:p>
          <a:p>
            <a:pPr marL="761365" indent="-761365">
              <a:buSzPts val="891"/>
            </a:pPr>
            <a:r>
              <a:rPr lang="th-TH" sz="2650" dirty="0">
                <a:solidFill>
                  <a:schemeClr val="tx1"/>
                </a:solidFill>
                <a:latin typeface="Angsana New"/>
                <a:ea typeface="Sarabun"/>
                <a:cs typeface="TH K2D July8"/>
              </a:rPr>
              <a:t>     </a:t>
            </a:r>
            <a:r>
              <a:rPr lang="th-TH" sz="2800" b="1" dirty="0">
                <a:solidFill>
                  <a:srgbClr val="0070C0"/>
                </a:solidFill>
                <a:latin typeface="Angsana New"/>
                <a:ea typeface="Sarabun"/>
                <a:cs typeface="TH K2D July8"/>
              </a:rPr>
              <a:t>ข. </a:t>
            </a:r>
            <a:r>
              <a:rPr lang="th-TH" sz="2800" b="1" dirty="0">
                <a:solidFill>
                  <a:srgbClr val="0070C0"/>
                </a:solidFill>
                <a:latin typeface="Angsana New"/>
                <a:ea typeface="Sarabun"/>
                <a:cs typeface="TH K2D July8"/>
                <a:sym typeface="Sarabun"/>
              </a:rPr>
              <a:t>บริบทเชิงกลยุทธ์ </a:t>
            </a:r>
            <a:r>
              <a:rPr lang="en-US" sz="2800" b="1" dirty="0">
                <a:solidFill>
                  <a:srgbClr val="0070C0"/>
                </a:solidFill>
                <a:latin typeface="Angsana New"/>
                <a:ea typeface="Sarabun"/>
                <a:cs typeface="TH K2D July8"/>
                <a:sym typeface="Sarabun"/>
              </a:rPr>
              <a:t> </a:t>
            </a:r>
            <a:endParaRPr lang="th-TH" sz="2800" b="1" dirty="0">
              <a:solidFill>
                <a:srgbClr val="0070C0"/>
              </a:solidFill>
              <a:latin typeface="Angsana New" panose="02020603050405020304" pitchFamily="18" charset="-34"/>
              <a:ea typeface="Sarabun"/>
              <a:cs typeface="TH K2D July8"/>
            </a:endParaRPr>
          </a:p>
          <a:p>
            <a:pPr marL="761365" indent="-761365">
              <a:buSzPts val="891"/>
            </a:pPr>
            <a:r>
              <a:rPr lang="th-TH" sz="2800" dirty="0">
                <a:solidFill>
                  <a:schemeClr val="tx1"/>
                </a:solidFill>
                <a:latin typeface="Angsana New"/>
                <a:ea typeface="Sarabun"/>
                <a:cs typeface="TH K2D July8"/>
                <a:sym typeface="Sarabun"/>
              </a:rPr>
              <a:t>          </a:t>
            </a:r>
            <a:r>
              <a:rPr lang="th-TH" sz="2800" b="1" dirty="0">
                <a:solidFill>
                  <a:schemeClr val="tx1"/>
                </a:solidFill>
                <a:latin typeface="Angsana New"/>
                <a:ea typeface="Sarabun"/>
                <a:cs typeface="TH K2D July8"/>
                <a:sym typeface="Sarabun"/>
              </a:rPr>
              <a:t>ความท้าทายเชิงกลยุทธ์ ภัยคุกคาม </a:t>
            </a:r>
            <a:endParaRPr lang="th-TH" sz="2800" b="1" dirty="0">
              <a:solidFill>
                <a:schemeClr val="tx1"/>
              </a:solidFill>
              <a:latin typeface="Angsana New"/>
              <a:ea typeface="Sarabun"/>
              <a:cs typeface="TH K2D July8"/>
            </a:endParaRPr>
          </a:p>
          <a:p>
            <a:pPr marL="761365" indent="-761365">
              <a:buSzPts val="891"/>
            </a:pPr>
            <a:r>
              <a:rPr lang="th-TH" sz="2800" b="1" dirty="0">
                <a:solidFill>
                  <a:schemeClr val="tx1"/>
                </a:solidFill>
                <a:latin typeface="Angsana New"/>
                <a:ea typeface="Sarabun"/>
                <a:cs typeface="TH K2D July8"/>
                <a:sym typeface="Sarabun"/>
              </a:rPr>
              <a:t>          ความได้เปรียบเชิงกลยุทธ์และ</a:t>
            </a:r>
            <a:endParaRPr lang="th-TH" sz="2800" b="1" dirty="0">
              <a:solidFill>
                <a:schemeClr val="tx1"/>
              </a:solidFill>
              <a:latin typeface="Angsana New"/>
              <a:ea typeface="Sarabun"/>
              <a:cs typeface="TH K2D July8"/>
            </a:endParaRPr>
          </a:p>
          <a:p>
            <a:pPr marL="761365" indent="-761365">
              <a:buSzPts val="891"/>
            </a:pPr>
            <a:r>
              <a:rPr lang="th-TH" sz="2800" b="1" dirty="0">
                <a:solidFill>
                  <a:schemeClr val="tx1"/>
                </a:solidFill>
                <a:latin typeface="Angsana New"/>
                <a:ea typeface="Sarabun"/>
                <a:cs typeface="TH K2D July8"/>
                <a:sym typeface="Sarabun"/>
              </a:rPr>
              <a:t>          โอกาสเชิงกลยุทธ์</a:t>
            </a:r>
            <a:endParaRPr lang="th-TH" sz="2800" b="1" dirty="0">
              <a:solidFill>
                <a:schemeClr val="tx1"/>
              </a:solidFill>
              <a:latin typeface="Angsana New"/>
              <a:ea typeface="Sarabun"/>
              <a:cs typeface="TH K2D July8"/>
            </a:endParaRPr>
          </a:p>
          <a:p>
            <a:pPr marL="761365" indent="-761365">
              <a:buSzPts val="891"/>
            </a:pPr>
            <a:r>
              <a:rPr lang="th-TH" sz="2800" dirty="0">
                <a:solidFill>
                  <a:schemeClr val="tx1"/>
                </a:solidFill>
                <a:latin typeface="Angsana New"/>
                <a:ea typeface="Sarabun"/>
                <a:cs typeface="TH K2D July8"/>
                <a:sym typeface="Sarabun"/>
              </a:rPr>
              <a:t>      </a:t>
            </a:r>
            <a:r>
              <a:rPr lang="th-TH" sz="2800" b="1" dirty="0">
                <a:solidFill>
                  <a:srgbClr val="0070C0"/>
                </a:solidFill>
                <a:latin typeface="Angsana New"/>
                <a:ea typeface="Sarabun"/>
                <a:cs typeface="TH K2D July8"/>
                <a:sym typeface="Sarabun"/>
              </a:rPr>
              <a:t>ค. ระบบการปรับปรุงผลการดำเนินการ</a:t>
            </a:r>
            <a:endParaRPr lang="th-TH" sz="2800" b="1" dirty="0">
              <a:solidFill>
                <a:srgbClr val="0070C0"/>
              </a:solidFill>
              <a:latin typeface="Angsana New"/>
              <a:ea typeface="Sarabun"/>
              <a:cs typeface="TH K2D July8"/>
            </a:endParaRPr>
          </a:p>
          <a:p>
            <a:pPr>
              <a:buSzPts val="891"/>
            </a:pPr>
            <a:r>
              <a:rPr lang="th-TH" sz="2800" dirty="0">
                <a:solidFill>
                  <a:schemeClr val="tx1"/>
                </a:solidFill>
                <a:latin typeface="Angsana New"/>
                <a:ea typeface="Sarabun"/>
                <a:cs typeface="TH K2D July8"/>
                <a:sym typeface="Sarabun"/>
              </a:rPr>
              <a:t>        </a:t>
            </a:r>
            <a:endParaRPr lang="th-TH" sz="2800">
              <a:solidFill>
                <a:schemeClr val="tx1"/>
              </a:solidFill>
              <a:latin typeface="Angsana New" panose="02020603050405020304" pitchFamily="18" charset="-34"/>
              <a:ea typeface="Sarabun"/>
              <a:cs typeface="TH K2D July8"/>
            </a:endParaRPr>
          </a:p>
        </p:txBody>
      </p:sp>
    </p:spTree>
    <p:extLst>
      <p:ext uri="{BB962C8B-B14F-4D97-AF65-F5344CB8AC3E}">
        <p14:creationId xmlns:p14="http://schemas.microsoft.com/office/powerpoint/2010/main" val="14225532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Placeholder 23" descr="photo of various succulents">
            <a:extLst>
              <a:ext uri="{FF2B5EF4-FFF2-40B4-BE49-F238E27FC236}">
                <a16:creationId xmlns:a16="http://schemas.microsoft.com/office/drawing/2014/main" id="{147E9A8B-CB18-4B11-85BF-ECE4A7B2F04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" y="5943600"/>
            <a:ext cx="12188952" cy="914400"/>
          </a:xfrm>
        </p:spPr>
      </p:pic>
      <p:sp>
        <p:nvSpPr>
          <p:cNvPr id="50" name="Slide Number Placeholder 49">
            <a:extLst>
              <a:ext uri="{FF2B5EF4-FFF2-40B4-BE49-F238E27FC236}">
                <a16:creationId xmlns:a16="http://schemas.microsoft.com/office/drawing/2014/main" id="{E7A3E10B-48DC-43B8-A29D-5258A6BC2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11F2322-53C1-4C4C-9609-0E107F6E9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186592"/>
            <a:ext cx="10515600" cy="722458"/>
          </a:xfrm>
        </p:spPr>
        <p:txBody>
          <a:bodyPr>
            <a:normAutofit/>
          </a:bodyPr>
          <a:lstStyle/>
          <a:p>
            <a:pPr algn="ctr"/>
            <a:r>
              <a:rPr lang="th-TH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ข้อเสนอแนะของ </a:t>
            </a: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OP </a:t>
            </a:r>
            <a:r>
              <a:rPr lang="th-TH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ปีก่อน</a:t>
            </a:r>
            <a:endParaRPr 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pic>
        <p:nvPicPr>
          <p:cNvPr id="8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6E212168-0740-4940-91B2-3DB7294F67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990" y="909050"/>
            <a:ext cx="10860016" cy="47784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4105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Placeholder 23" descr="photo of various succulents">
            <a:extLst>
              <a:ext uri="{FF2B5EF4-FFF2-40B4-BE49-F238E27FC236}">
                <a16:creationId xmlns:a16="http://schemas.microsoft.com/office/drawing/2014/main" id="{147E9A8B-CB18-4B11-85BF-ECE4A7B2F04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" y="5943600"/>
            <a:ext cx="12188952" cy="914400"/>
          </a:xfrm>
        </p:spPr>
      </p:pic>
      <p:sp>
        <p:nvSpPr>
          <p:cNvPr id="50" name="Slide Number Placeholder 49">
            <a:extLst>
              <a:ext uri="{FF2B5EF4-FFF2-40B4-BE49-F238E27FC236}">
                <a16:creationId xmlns:a16="http://schemas.microsoft.com/office/drawing/2014/main" id="{E7A3E10B-48DC-43B8-A29D-5258A6BC2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48671E6-549D-4CBB-BD19-F738D623D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186592"/>
            <a:ext cx="10515600" cy="722458"/>
          </a:xfrm>
        </p:spPr>
        <p:txBody>
          <a:bodyPr>
            <a:normAutofit/>
          </a:bodyPr>
          <a:lstStyle/>
          <a:p>
            <a:pPr algn="ctr"/>
            <a:r>
              <a:rPr lang="th-TH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ข้อเสนอแนะของ </a:t>
            </a: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OP </a:t>
            </a:r>
            <a:r>
              <a:rPr lang="th-TH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ปีก่อน</a:t>
            </a:r>
            <a:endParaRPr 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pic>
        <p:nvPicPr>
          <p:cNvPr id="12" name="Picture 11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00627E27-8D6B-4DA6-B3CB-3529E97E6A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948" y="909050"/>
            <a:ext cx="11180100" cy="498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28689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Placeholder 23" descr="photo of various succulents">
            <a:extLst>
              <a:ext uri="{FF2B5EF4-FFF2-40B4-BE49-F238E27FC236}">
                <a16:creationId xmlns:a16="http://schemas.microsoft.com/office/drawing/2014/main" id="{147E9A8B-CB18-4B11-85BF-ECE4A7B2F04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" y="5943600"/>
            <a:ext cx="12188952" cy="914400"/>
          </a:xfrm>
        </p:spPr>
      </p:pic>
      <p:sp>
        <p:nvSpPr>
          <p:cNvPr id="50" name="Slide Number Placeholder 49">
            <a:extLst>
              <a:ext uri="{FF2B5EF4-FFF2-40B4-BE49-F238E27FC236}">
                <a16:creationId xmlns:a16="http://schemas.microsoft.com/office/drawing/2014/main" id="{E7A3E10B-48DC-43B8-A29D-5258A6BC2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8E47CBD-C9EE-42FE-B2F5-A8DE09AB4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6" y="0"/>
            <a:ext cx="10515600" cy="722458"/>
          </a:xfrm>
        </p:spPr>
        <p:txBody>
          <a:bodyPr>
            <a:normAutofit/>
          </a:bodyPr>
          <a:lstStyle/>
          <a:p>
            <a:pPr algn="ctr"/>
            <a:r>
              <a:rPr lang="th-TH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ข้อเสนอแนะของ </a:t>
            </a: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OP </a:t>
            </a:r>
            <a:r>
              <a:rPr lang="th-TH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ปีก่อน</a:t>
            </a:r>
            <a:endParaRPr 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pic>
        <p:nvPicPr>
          <p:cNvPr id="14" name="Picture 13" descr="A close up of a text&#10;&#10;Description automatically generated">
            <a:extLst>
              <a:ext uri="{FF2B5EF4-FFF2-40B4-BE49-F238E27FC236}">
                <a16:creationId xmlns:a16="http://schemas.microsoft.com/office/drawing/2014/main" id="{C81842B9-1348-401E-A3FF-7ED798E8EA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4744" y="722458"/>
            <a:ext cx="9462503" cy="25149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15" descr="A screenshot of a computer&#10;&#10;Description automatically generated">
            <a:extLst>
              <a:ext uri="{FF2B5EF4-FFF2-40B4-BE49-F238E27FC236}">
                <a16:creationId xmlns:a16="http://schemas.microsoft.com/office/drawing/2014/main" id="{4A421C85-6520-40C6-8C3E-4256CC561B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9198" y="3428649"/>
            <a:ext cx="9556813" cy="33532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8262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72;p14">
            <a:extLst>
              <a:ext uri="{FF2B5EF4-FFF2-40B4-BE49-F238E27FC236}">
                <a16:creationId xmlns:a16="http://schemas.microsoft.com/office/drawing/2014/main" id="{309DF575-D220-4C75-8F71-2B9586E5C5A7}"/>
              </a:ext>
            </a:extLst>
          </p:cNvPr>
          <p:cNvSpPr txBox="1">
            <a:spLocks/>
          </p:cNvSpPr>
          <p:nvPr/>
        </p:nvSpPr>
        <p:spPr>
          <a:xfrm>
            <a:off x="1077192" y="2258290"/>
            <a:ext cx="10428405" cy="205422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pPr algn="ctr"/>
            <a:r>
              <a:rPr lang="en-US" sz="9600" b="1" dirty="0">
                <a:solidFill>
                  <a:schemeClr val="accent2">
                    <a:lumMod val="50000"/>
                  </a:schemeClr>
                </a:solidFill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rPr>
              <a:t>5</a:t>
            </a:r>
            <a:r>
              <a:rPr lang="th-TH" sz="9600" b="1" dirty="0">
                <a:solidFill>
                  <a:schemeClr val="accent2">
                    <a:lumMod val="50000"/>
                  </a:schemeClr>
                </a:solidFill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rPr>
              <a:t>.2 ตัวชี้วัด </a:t>
            </a:r>
            <a:endParaRPr lang="en-US" sz="9600" b="1" dirty="0">
              <a:solidFill>
                <a:schemeClr val="accent2">
                  <a:lumMod val="50000"/>
                </a:schemeClr>
              </a:solidFill>
              <a:latin typeface="TH K2D July8" panose="02000506000000020004" pitchFamily="2" charset="-34"/>
              <a:ea typeface="Sarabun"/>
              <a:cs typeface="TH K2D July8" panose="02000506000000020004" pitchFamily="2" charset="-34"/>
              <a:sym typeface="Sarabun"/>
            </a:endParaRPr>
          </a:p>
        </p:txBody>
      </p:sp>
    </p:spTree>
    <p:extLst>
      <p:ext uri="{BB962C8B-B14F-4D97-AF65-F5344CB8AC3E}">
        <p14:creationId xmlns:p14="http://schemas.microsoft.com/office/powerpoint/2010/main" val="16620965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59924"/>
          </a:xfrm>
        </p:spPr>
        <p:txBody>
          <a:bodyPr>
            <a:normAutofit/>
          </a:bodyPr>
          <a:lstStyle/>
          <a:p>
            <a:r>
              <a:rPr lang="th-TH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ตัวชี้วัดที่ 1 กลยุทธ์ </a:t>
            </a:r>
            <a:r>
              <a:rPr lang="en-US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(Strategy)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DDDEF-20C4-4F65-BAC9-0A763DF7E0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5669" y="1697767"/>
            <a:ext cx="4895384" cy="1065548"/>
          </a:xfrm>
          <a:solidFill>
            <a:schemeClr val="accent2">
              <a:alpha val="50000"/>
            </a:schemeClr>
          </a:solidFill>
          <a:ln>
            <a:solidFill>
              <a:schemeClr val="accent2">
                <a:lumMod val="90000"/>
              </a:schemeClr>
            </a:solidFill>
          </a:ln>
        </p:spPr>
        <p:txBody>
          <a:bodyPr vert="horz" lIns="91440" tIns="45720" rIns="91440" bIns="45720" rtlCol="0" anchor="ctr" anchorCtr="1">
            <a:noAutofit/>
          </a:bodyPr>
          <a:lstStyle/>
          <a:p>
            <a:r>
              <a:rPr lang="en-US" sz="32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1.1 </a:t>
            </a:r>
            <a:r>
              <a:rPr lang="th-TH" sz="32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การจัดทำกลยุทธ์ </a:t>
            </a:r>
            <a:r>
              <a:rPr lang="en-US" sz="32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(Strategy Development)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DF55437-A2E9-41B0-8902-7FB8BCD863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3982" y="2764792"/>
            <a:ext cx="4895384" cy="2055724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182880" rIns="182880" anchor="t" anchorCtr="0">
            <a:noAutofit/>
          </a:bodyPr>
          <a:lstStyle/>
          <a:p>
            <a:pPr marL="342900" indent="-342900" algn="l">
              <a:buAutoNum type="thaiAlphaPeriod"/>
            </a:pPr>
            <a:r>
              <a:rPr lang="th-TH" sz="3000" dirty="0">
                <a:latin typeface="TH K2D July8" panose="02000506000000020004" pitchFamily="2" charset="-34"/>
                <a:cs typeface="TH K2D July8" panose="02000506000000020004" pitchFamily="2" charset="-34"/>
              </a:rPr>
              <a:t>กระบวนการจัดทำกลยุทธ์ </a:t>
            </a:r>
            <a:br>
              <a:rPr lang="th-TH" sz="3000" dirty="0"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en-US" sz="3000" dirty="0">
                <a:latin typeface="TH K2D July8" panose="02000506000000020004" pitchFamily="2" charset="-34"/>
                <a:cs typeface="TH K2D July8" panose="02000506000000020004" pitchFamily="2" charset="-34"/>
              </a:rPr>
              <a:t>(Strategy Development Process)</a:t>
            </a:r>
          </a:p>
          <a:p>
            <a:pPr lvl="1" indent="0">
              <a:buNone/>
            </a:pPr>
            <a:endParaRPr lang="en-US" sz="3000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endParaRPr>
          </a:p>
          <a:p>
            <a:pPr marL="342900" indent="-342900" algn="l">
              <a:buAutoNum type="thaiAlphaPeriod"/>
            </a:pPr>
            <a:r>
              <a:rPr lang="th-TH" sz="3000" dirty="0">
                <a:latin typeface="TH K2D July8" panose="02000506000000020004" pitchFamily="2" charset="-34"/>
                <a:cs typeface="TH K2D July8" panose="02000506000000020004" pitchFamily="2" charset="-34"/>
              </a:rPr>
              <a:t>วัตถุประสงค์เชิงกลยุทธ์ </a:t>
            </a:r>
            <a:r>
              <a:rPr lang="en-US" sz="3000" dirty="0">
                <a:latin typeface="TH K2D July8" panose="02000506000000020004" pitchFamily="2" charset="-34"/>
                <a:cs typeface="TH K2D July8" panose="02000506000000020004" pitchFamily="2" charset="-34"/>
              </a:rPr>
              <a:t>(Strategic Objective)</a:t>
            </a:r>
          </a:p>
          <a:p>
            <a:endParaRPr lang="en-US" sz="3200" dirty="0"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F96FB0A-2A02-4DFB-8C70-412D8DF11C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555099" y="1697767"/>
            <a:ext cx="5022657" cy="1065548"/>
          </a:xfrm>
          <a:solidFill>
            <a:schemeClr val="accent2">
              <a:alpha val="50000"/>
            </a:schemeClr>
          </a:solidFill>
          <a:ln>
            <a:solidFill>
              <a:schemeClr val="accent2">
                <a:lumMod val="90000"/>
              </a:schemeClr>
            </a:solidFill>
          </a:ln>
        </p:spPr>
        <p:txBody>
          <a:bodyPr>
            <a:noAutofit/>
          </a:bodyPr>
          <a:lstStyle/>
          <a:p>
            <a:r>
              <a:rPr lang="en-US" sz="32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1.2 </a:t>
            </a:r>
            <a:r>
              <a:rPr lang="th-TH" sz="32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การนำกลยุทธ์ไปปฏิบัติ </a:t>
            </a:r>
            <a:br>
              <a:rPr lang="en-US" sz="3200" b="1" dirty="0"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en-US" sz="32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(Strategy Implementation)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B78CA3E-425A-49FC-8D99-4000609FEDB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556689" y="2764792"/>
            <a:ext cx="5022657" cy="2055724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t" anchorCtr="1">
            <a:normAutofit/>
          </a:bodyPr>
          <a:lstStyle/>
          <a:p>
            <a:pPr marL="342900" indent="-342900" algn="l">
              <a:lnSpc>
                <a:spcPct val="100000"/>
              </a:lnSpc>
              <a:buAutoNum type="thaiAlphaPeriod"/>
            </a:pPr>
            <a:r>
              <a:rPr lang="th-TH" sz="3000" dirty="0">
                <a:latin typeface="TH K2D July8" panose="02000506000000020004" pitchFamily="2" charset="-34"/>
                <a:cs typeface="TH K2D July8" panose="02000506000000020004" pitchFamily="2" charset="-34"/>
              </a:rPr>
              <a:t>การจัดทำแผนปฏิบัติการและการถ่ายทอดสู่การปฏิบัติ</a:t>
            </a:r>
            <a:br>
              <a:rPr lang="th-TH" sz="3000" dirty="0"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en-US" sz="3000" dirty="0">
                <a:latin typeface="TH K2D July8" panose="02000506000000020004" pitchFamily="2" charset="-34"/>
                <a:cs typeface="TH K2D July8" panose="02000506000000020004" pitchFamily="2" charset="-34"/>
              </a:rPr>
              <a:t>(ACTION PLAN Development)</a:t>
            </a:r>
          </a:p>
          <a:p>
            <a:pPr lvl="1" indent="0">
              <a:buNone/>
            </a:pP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sp>
        <p:nvSpPr>
          <p:cNvPr id="100" name="Slide Number Placeholder 99">
            <a:extLst>
              <a:ext uri="{FF2B5EF4-FFF2-40B4-BE49-F238E27FC236}">
                <a16:creationId xmlns:a16="http://schemas.microsoft.com/office/drawing/2014/main" id="{D7EF088D-A6D8-4DA5-AD4D-5221E33569A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4306C57-CCE2-4FF6-A7ED-FEAAA6F732A4}"/>
              </a:ext>
            </a:extLst>
          </p:cNvPr>
          <p:cNvSpPr txBox="1">
            <a:spLocks/>
          </p:cNvSpPr>
          <p:nvPr/>
        </p:nvSpPr>
        <p:spPr>
          <a:xfrm>
            <a:off x="615005" y="5055545"/>
            <a:ext cx="10963774" cy="612477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shade val="30000"/>
                  <a:satMod val="115000"/>
                </a:schemeClr>
              </a:gs>
              <a:gs pos="50000">
                <a:schemeClr val="accent2">
                  <a:lumMod val="75000"/>
                  <a:shade val="67500"/>
                  <a:satMod val="115000"/>
                </a:schemeClr>
              </a:gs>
              <a:gs pos="100000">
                <a:schemeClr val="accent2">
                  <a:lumMod val="7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 anchorCtr="1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32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ผลลัพธ์ 1 : ผลลัพธ์ด้านการนำกลยุทธ์ไปปฏิบัติ (</a:t>
            </a:r>
            <a:r>
              <a:rPr lang="en-US" sz="32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Strategy Implementation Result)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1399FAD1-8805-4B5B-AD71-D012B43752B8}"/>
              </a:ext>
            </a:extLst>
          </p:cNvPr>
          <p:cNvSpPr txBox="1">
            <a:spLocks/>
          </p:cNvSpPr>
          <p:nvPr/>
        </p:nvSpPr>
        <p:spPr>
          <a:xfrm>
            <a:off x="613982" y="5668022"/>
            <a:ext cx="10963774" cy="725789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182880" tIns="182880" rIns="182880" bIns="45720" rtlCol="0" anchor="t" anchorCtr="0">
            <a:noAutofit/>
          </a:bodyPr>
          <a:lstStyle>
            <a:lvl1pPr marL="0" indent="0" algn="ctr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3200" dirty="0">
                <a:latin typeface="TH K2D July8" panose="02000506000000020004" pitchFamily="2" charset="-34"/>
                <a:cs typeface="TH K2D July8"/>
              </a:rPr>
              <a:t>ผลลัพธ์ของตัววัดหรือตัวชี้วัดที่สำคัญของการบรรลุกลยุทธ์และแผนปฏิบัติการของส่วนงาน</a:t>
            </a:r>
          </a:p>
        </p:txBody>
      </p:sp>
    </p:spTree>
    <p:extLst>
      <p:ext uri="{BB962C8B-B14F-4D97-AF65-F5344CB8AC3E}">
        <p14:creationId xmlns:p14="http://schemas.microsoft.com/office/powerpoint/2010/main" val="3118071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12" grpId="0" build="p" animBg="1"/>
      <p:bldP spid="21" grpId="0" uiExpand="1" build="p" animBg="1"/>
      <p:bldP spid="22" grpId="0" build="p" animBg="1"/>
      <p:bldP spid="17" grpId="0" animBg="1"/>
      <p:bldP spid="1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6"/>
            <a:ext cx="10515600" cy="171813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th-TH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/>
              </a:rPr>
              <a:t>1.1 การจัดทำกลยุทธ์ (</a:t>
            </a: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/>
              </a:rPr>
              <a:t>Strategy Development</a:t>
            </a:r>
            <a:r>
              <a:rPr lang="th-TH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/>
              </a:rPr>
              <a:t>)</a:t>
            </a:r>
            <a:br>
              <a:rPr lang="en-US" sz="4000" b="1" dirty="0"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th-TH" sz="3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/>
              </a:rPr>
              <a:t>ให้ตอบคำถามพื้นฐานว่า </a:t>
            </a:r>
            <a:r>
              <a:rPr lang="en-US" sz="3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/>
              </a:rPr>
              <a:t>: </a:t>
            </a:r>
            <a:r>
              <a:rPr lang="th-TH" sz="33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ส่วนงานมีวิธีการอย่างไรในการจัดทำกลยุทธ์</a:t>
            </a:r>
            <a:br>
              <a:rPr lang="th-TH" sz="4000" b="1" dirty="0">
                <a:latin typeface="TH K2D July8" panose="02000506000000020004" pitchFamily="2" charset="-34"/>
                <a:cs typeface="TH K2D July8" panose="02000506000000020004" pitchFamily="2" charset="-34"/>
              </a:rPr>
            </a:br>
            <a:endParaRPr 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DDDEF-20C4-4F65-BAC9-0A763DF7E0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1188" y="1484048"/>
            <a:ext cx="5763747" cy="731520"/>
          </a:xfrm>
          <a:solidFill>
            <a:schemeClr val="accent2">
              <a:alpha val="50000"/>
            </a:schemeClr>
          </a:solidFill>
          <a:ln>
            <a:solidFill>
              <a:schemeClr val="accent2">
                <a:lumMod val="90000"/>
              </a:schemeClr>
            </a:solidFill>
          </a:ln>
        </p:spPr>
        <p:txBody>
          <a:bodyPr vert="horz" lIns="91440" tIns="45720" rIns="91440" bIns="45720" rtlCol="0" anchor="ctr" anchorCtr="1">
            <a:noAutofit/>
          </a:bodyPr>
          <a:lstStyle/>
          <a:p>
            <a:r>
              <a:rPr lang="th-TH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ก. กระบวนการจัดทำกลยุทธ์ </a:t>
            </a:r>
            <a:br>
              <a:rPr lang="th-TH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th-TH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(</a:t>
            </a:r>
            <a:r>
              <a:rPr lang="en-US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Strategy Development Process)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DF55437-A2E9-41B0-8902-7FB8BCD863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9502" y="2217043"/>
            <a:ext cx="5765434" cy="4504431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182880" rIns="182880" anchor="t" anchorCtr="0">
            <a:noAutofit/>
          </a:bodyPr>
          <a:lstStyle/>
          <a:p>
            <a:pPr marL="346075" indent="-346075" algn="l">
              <a:lnSpc>
                <a:spcPct val="100000"/>
              </a:lnSpc>
              <a:buFont typeface="+mj-lt"/>
              <a:buAutoNum type="arabicParenR"/>
            </a:pPr>
            <a:r>
              <a:rPr lang="th-TH" sz="2400" dirty="0">
                <a:latin typeface="TH K2D July8" panose="02000506000000020004" pitchFamily="2" charset="-34"/>
                <a:cs typeface="TH K2D July8"/>
              </a:rPr>
              <a:t>ว</a:t>
            </a:r>
            <a:r>
              <a:rPr lang="th-TH" sz="2400" b="1" dirty="0">
                <a:latin typeface="TH K2D July8" panose="02000506000000020004" pitchFamily="2" charset="-34"/>
                <a:cs typeface="TH K2D July8"/>
              </a:rPr>
              <a:t>ิธีการในการวางแผนกลยุทธ์ </a:t>
            </a:r>
            <a:r>
              <a:rPr lang="th-TH" sz="24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(แผนระยะสั้น+แผนระยะยาว+การเปลี่ยนแปลง)</a:t>
            </a:r>
          </a:p>
          <a:p>
            <a:pPr marL="342900" indent="-342900" algn="l">
              <a:lnSpc>
                <a:spcPct val="100000"/>
              </a:lnSpc>
              <a:buAutoNum type="arabicParenR"/>
            </a:pPr>
            <a:r>
              <a:rPr lang="th-TH" sz="2400" b="1" dirty="0">
                <a:latin typeface="TH K2D July8" panose="02000506000000020004" pitchFamily="2" charset="-34"/>
                <a:cs typeface="TH K2D July8"/>
              </a:rPr>
              <a:t>วิธีการในการรวบรวมและวิเคราะห์ข้อมูลที่เกี่ยวข้อง รวมทั้งพัฒนาสารสนเทศเพื่อใช้ในกระบวนการวางแผนกลยุทธ์ </a:t>
            </a:r>
            <a:r>
              <a:rPr lang="th-TH" sz="24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(กระบวนการได้มาซึ่งข้อมูล</a:t>
            </a:r>
            <a:r>
              <a:rPr lang="en-US" sz="24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 SWOT</a:t>
            </a:r>
            <a:r>
              <a:rPr lang="th-TH" sz="24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) </a:t>
            </a:r>
            <a:endParaRPr lang="th-TH" sz="2400" b="1" dirty="0">
              <a:solidFill>
                <a:srgbClr val="0070C0"/>
              </a:solidFill>
              <a:latin typeface="TH K2D July8" panose="02000506000000020004" pitchFamily="2" charset="-34"/>
              <a:cs typeface="TH K2D July8" panose="02000506000000020004" pitchFamily="2" charset="-34"/>
            </a:endParaRPr>
          </a:p>
          <a:p>
            <a:pPr marL="342900" indent="-342900" algn="l">
              <a:lnSpc>
                <a:spcPct val="100000"/>
              </a:lnSpc>
              <a:buAutoNum type="arabicParenR"/>
            </a:pPr>
            <a:r>
              <a:rPr lang="th-TH" sz="2400" b="1" dirty="0">
                <a:latin typeface="TH K2D July8" panose="02000506000000020004" pitchFamily="2" charset="-34"/>
                <a:cs typeface="TH K2D July8"/>
              </a:rPr>
              <a:t>วิธีการกำหนดโอกาสเชิงกลยุทธ์และกระตุ้นให้เกิดนวัตกรรม </a:t>
            </a:r>
            <a:r>
              <a:rPr lang="th-TH" sz="24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(</a:t>
            </a:r>
            <a:r>
              <a:rPr lang="en-US" sz="24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TOWs Matrix</a:t>
            </a:r>
            <a:r>
              <a:rPr lang="th-TH" sz="24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 + ความเสี่ยง)</a:t>
            </a:r>
          </a:p>
          <a:p>
            <a:pPr marL="342900" indent="-342900" algn="l">
              <a:lnSpc>
                <a:spcPct val="100000"/>
              </a:lnSpc>
              <a:buAutoNum type="arabicParenR"/>
            </a:pPr>
            <a:r>
              <a:rPr lang="th-TH" sz="2400" b="1" dirty="0">
                <a:latin typeface="TH K2D July8" panose="02000506000000020004" pitchFamily="2" charset="-34"/>
                <a:cs typeface="TH K2D July8"/>
              </a:rPr>
              <a:t>วิธีการในการตัดสินใจว่ากระบวนการที่สำคัญใด </a:t>
            </a:r>
            <a:br>
              <a:rPr lang="th-TH" sz="2400" b="1" dirty="0"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th-TH" sz="2400" b="1" dirty="0">
                <a:latin typeface="TH K2D July8" panose="02000506000000020004" pitchFamily="2" charset="-34"/>
                <a:cs typeface="TH K2D July8"/>
              </a:rPr>
              <a:t>จะดำเนินการให้สำเร็จโดย</a:t>
            </a:r>
            <a:r>
              <a:rPr lang="th-TH" sz="2400" b="1" dirty="0">
                <a:solidFill>
                  <a:srgbClr val="FF0000"/>
                </a:solidFill>
                <a:latin typeface="TH K2D July8" panose="02000506000000020004" pitchFamily="2" charset="-34"/>
                <a:cs typeface="TH K2D July8"/>
              </a:rPr>
              <a:t>บุคลากร</a:t>
            </a:r>
            <a:r>
              <a:rPr lang="th-TH" sz="2400" b="1" dirty="0">
                <a:latin typeface="TH K2D July8" panose="02000506000000020004" pitchFamily="2" charset="-34"/>
                <a:cs typeface="TH K2D July8"/>
              </a:rPr>
              <a:t>ของส่วนงาน </a:t>
            </a:r>
            <a:br>
              <a:rPr lang="th-TH" sz="2400" b="1" dirty="0"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th-TH" sz="2400" b="1" dirty="0">
                <a:latin typeface="TH K2D July8" panose="02000506000000020004" pitchFamily="2" charset="-34"/>
                <a:cs typeface="TH K2D July8"/>
              </a:rPr>
              <a:t>และกระบวนการใดจะดำเนินการโดย</a:t>
            </a:r>
            <a:r>
              <a:rPr lang="th-TH" sz="2400" b="1" dirty="0">
                <a:solidFill>
                  <a:srgbClr val="FF0000"/>
                </a:solidFill>
                <a:latin typeface="TH K2D July8" panose="02000506000000020004" pitchFamily="2" charset="-34"/>
                <a:cs typeface="TH K2D July8"/>
              </a:rPr>
              <a:t>ผู้ส่งมอบ </a:t>
            </a:r>
            <a:br>
              <a:rPr lang="th-TH" sz="2400" b="1" dirty="0">
                <a:solidFill>
                  <a:srgbClr val="FF0000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th-TH" sz="2400" b="1" dirty="0">
                <a:solidFill>
                  <a:srgbClr val="FF0000"/>
                </a:solidFill>
                <a:latin typeface="TH K2D July8" panose="02000506000000020004" pitchFamily="2" charset="-34"/>
                <a:cs typeface="TH K2D July8"/>
              </a:rPr>
              <a:t>และคู่ความร่วมมือ</a:t>
            </a:r>
            <a:r>
              <a:rPr lang="th-TH" sz="2400" b="1" dirty="0">
                <a:latin typeface="TH K2D July8" panose="02000506000000020004" pitchFamily="2" charset="-34"/>
                <a:cs typeface="TH K2D July8"/>
              </a:rPr>
              <a:t>ที่เป็นทางการและไม่เป็นทางการ </a:t>
            </a:r>
            <a:endParaRPr lang="th-TH" sz="2400" b="1" dirty="0">
              <a:solidFill>
                <a:srgbClr val="000000"/>
              </a:solidFill>
              <a:latin typeface="TH K2D July8" panose="02000506000000020004" pitchFamily="2" charset="-34"/>
              <a:cs typeface="TH K2D July8"/>
            </a:endParaRPr>
          </a:p>
          <a:p>
            <a:pPr algn="l">
              <a:lnSpc>
                <a:spcPct val="100000"/>
              </a:lnSpc>
            </a:pPr>
            <a:r>
              <a:rPr lang="th-TH" sz="24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   (Outsourcing and CORE COMPETENCY)</a:t>
            </a:r>
            <a:endParaRPr lang="th-TH" sz="2400" b="1" dirty="0">
              <a:ea typeface="Source Sans Pro Light"/>
            </a:endParaRPr>
          </a:p>
          <a:p>
            <a:pPr marL="342900" indent="-342900" algn="l">
              <a:lnSpc>
                <a:spcPct val="100000"/>
              </a:lnSpc>
              <a:buAutoNum type="arabicParenR"/>
            </a:pPr>
            <a:endParaRPr lang="en-US" sz="2400" dirty="0"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F96FB0A-2A02-4DFB-8C70-412D8DF11C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566250" y="1494486"/>
            <a:ext cx="5022657" cy="731520"/>
          </a:xfrm>
          <a:solidFill>
            <a:schemeClr val="accent2">
              <a:alpha val="50000"/>
            </a:schemeClr>
          </a:solidFill>
          <a:ln>
            <a:solidFill>
              <a:schemeClr val="accent2">
                <a:lumMod val="90000"/>
              </a:schemeClr>
            </a:solidFill>
          </a:ln>
        </p:spPr>
        <p:txBody>
          <a:bodyPr>
            <a:noAutofit/>
          </a:bodyPr>
          <a:lstStyle/>
          <a:p>
            <a:r>
              <a:rPr lang="th-TH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ข. วัตถุประสงค์เชิงกลยุทธ์ </a:t>
            </a:r>
            <a:br>
              <a:rPr lang="th-TH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th-TH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(</a:t>
            </a:r>
            <a:r>
              <a:rPr lang="en-US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Strategic Objective)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B78CA3E-425A-49FC-8D99-4000609FEDB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567840" y="2227483"/>
            <a:ext cx="5022657" cy="1989954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t" anchorCtr="1">
            <a:normAutofit/>
          </a:bodyPr>
          <a:lstStyle/>
          <a:p>
            <a:pPr marL="457200" indent="-457200" algn="l">
              <a:lnSpc>
                <a:spcPct val="100000"/>
              </a:lnSpc>
              <a:buFont typeface="+mj-lt"/>
              <a:buAutoNum type="arabicParenR"/>
            </a:pPr>
            <a:r>
              <a:rPr lang="th-TH" sz="2400" dirty="0">
                <a:latin typeface="TH K2D July8" panose="02000506000000020004" pitchFamily="2" charset="-34"/>
                <a:cs typeface="TH K2D July8"/>
              </a:rPr>
              <a:t>วัตถุประสงค์เชิงกลยุทธ์ที่สำคัญของส่วนงาน</a:t>
            </a:r>
            <a:br>
              <a:rPr lang="th-TH" sz="2400" dirty="0">
                <a:latin typeface="TH K2D July8" panose="02000506000000020004" pitchFamily="2" charset="-34"/>
                <a:cs typeface="TH K2D July8"/>
              </a:rPr>
            </a:br>
            <a:r>
              <a:rPr lang="th-TH" sz="2400" dirty="0">
                <a:latin typeface="TH K2D July8" panose="02000506000000020004" pitchFamily="2" charset="-34"/>
                <a:cs typeface="TH K2D July8"/>
              </a:rPr>
              <a:t>มีอะไรบ้าง และเป้าประสงค์ที่เกี่ยวข้องที่สำคัญที่สุดของวัตถุประสงค์เชิงกลยุทธ์เหล่านั้น</a:t>
            </a:r>
            <a:br>
              <a:rPr lang="th-TH" sz="2400" dirty="0">
                <a:latin typeface="TH K2D July8" panose="02000506000000020004" pitchFamily="2" charset="-34"/>
                <a:cs typeface="TH K2D July8"/>
              </a:rPr>
            </a:br>
            <a:r>
              <a:rPr lang="th-TH" sz="2400" dirty="0">
                <a:latin typeface="TH K2D July8" panose="02000506000000020004" pitchFamily="2" charset="-34"/>
                <a:cs typeface="TH K2D July8"/>
              </a:rPr>
              <a:t>มีอะไรบ้าง </a:t>
            </a:r>
            <a:r>
              <a:rPr lang="th-TH" sz="2400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(</a:t>
            </a:r>
            <a:r>
              <a:rPr lang="en-US" sz="2400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OKR</a:t>
            </a:r>
            <a:r>
              <a:rPr lang="th-TH" sz="2800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)</a:t>
            </a:r>
          </a:p>
          <a:p>
            <a:pPr lvl="1" indent="0">
              <a:buNone/>
            </a:pPr>
            <a:endParaRPr 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sp>
        <p:nvSpPr>
          <p:cNvPr id="100" name="Slide Number Placeholder 99">
            <a:extLst>
              <a:ext uri="{FF2B5EF4-FFF2-40B4-BE49-F238E27FC236}">
                <a16:creationId xmlns:a16="http://schemas.microsoft.com/office/drawing/2014/main" id="{D7EF088D-A6D8-4DA5-AD4D-5221E33569A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442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12" grpId="0" uiExpand="1" build="p" animBg="1"/>
      <p:bldP spid="21" grpId="0" uiExpand="1" build="p" animBg="1"/>
      <p:bldP spid="22" grpId="0" uiExpand="1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a business analysis&#10;&#10;Description automatically generated">
            <a:extLst>
              <a:ext uri="{FF2B5EF4-FFF2-40B4-BE49-F238E27FC236}">
                <a16:creationId xmlns:a16="http://schemas.microsoft.com/office/drawing/2014/main" id="{F195A1A9-95CD-C35A-F8C2-6EBC63BB21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743" y="63043"/>
            <a:ext cx="11832513" cy="6731913"/>
          </a:xfrm>
          <a:prstGeom prst="rect">
            <a:avLst/>
          </a:prstGeom>
          <a:noFill/>
        </p:spPr>
      </p:pic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2AD4AFFA-8B60-8A95-2198-67DE8A940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20XX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C7D372F-292A-AD77-43F4-91B2D183C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Pitch deck title</a:t>
            </a:r>
            <a:endParaRPr lang="en-US"/>
          </a:p>
        </p:txBody>
      </p:sp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47D8C486-282D-1C29-2B60-767E93BE4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5CEABB6-07DC-46E8-9B57-56EC44A396E5}" type="slidenum">
              <a:rPr lang="en-US" smtClean="0"/>
              <a:pPr>
                <a:spcAft>
                  <a:spcPts val="600"/>
                </a:spcAft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6915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2037"/>
            <a:ext cx="10515600" cy="1718130"/>
          </a:xfrm>
        </p:spPr>
        <p:txBody>
          <a:bodyPr>
            <a:normAutofit/>
          </a:bodyPr>
          <a:lstStyle/>
          <a:p>
            <a:r>
              <a:rPr lang="th-TH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1.2 การนำกลยุทธ์ไปปฏิบัติ (</a:t>
            </a: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Strategy Implementation) </a:t>
            </a:r>
            <a:b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th-TH" sz="3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ให้ตอบคำถามพื้นฐานว่า </a:t>
            </a:r>
            <a:r>
              <a:rPr lang="en-US" sz="3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: </a:t>
            </a:r>
            <a:r>
              <a:rPr lang="th-TH" sz="33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ส่วนงานนำกลยุทธ์ไปสู่การปฏิบัติอย่างไร</a:t>
            </a:r>
            <a:br>
              <a:rPr lang="th-TH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</a:br>
            <a:endParaRPr 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DDDEF-20C4-4F65-BAC9-0A763DF7E0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8851" y="1486515"/>
            <a:ext cx="10874298" cy="807303"/>
          </a:xfrm>
          <a:solidFill>
            <a:schemeClr val="accent2">
              <a:alpha val="50000"/>
            </a:schemeClr>
          </a:solidFill>
          <a:ln>
            <a:solidFill>
              <a:schemeClr val="accent2">
                <a:lumMod val="90000"/>
              </a:schemeClr>
            </a:solidFill>
          </a:ln>
        </p:spPr>
        <p:txBody>
          <a:bodyPr vert="horz" lIns="91440" tIns="45720" rIns="91440" bIns="45720" rtlCol="0" anchor="ctr" anchorCtr="1">
            <a:noAutofit/>
          </a:bodyPr>
          <a:lstStyle/>
          <a:p>
            <a:r>
              <a:rPr lang="th-TH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ก. การจัดทำแผนปฏิบัติการและการถ่ายทอดสู่การปฏิบัติ </a:t>
            </a:r>
            <a:br>
              <a:rPr lang="th-TH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th-TH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(</a:t>
            </a:r>
            <a:r>
              <a:rPr lang="en-US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ACTION PLAN Development and DEPLOYMENT)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DF55437-A2E9-41B0-8902-7FB8BCD863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58851" y="2297991"/>
            <a:ext cx="10874298" cy="4096654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182880" rIns="182880" anchor="t" anchorCtr="0">
            <a:noAutofit/>
          </a:bodyPr>
          <a:lstStyle/>
          <a:p>
            <a:pPr marL="457200" indent="-346075" algn="l">
              <a:lnSpc>
                <a:spcPct val="100000"/>
              </a:lnSpc>
              <a:buFont typeface="+mj-lt"/>
              <a:buAutoNum type="arabicParenR"/>
            </a:pPr>
            <a:r>
              <a:rPr lang="th-TH" sz="2800" b="1" dirty="0">
                <a:latin typeface="TH K2D July8" panose="02000506000000020004" pitchFamily="2" charset="-34"/>
                <a:cs typeface="TH K2D July8"/>
              </a:rPr>
              <a:t>แผนปฏิบัติการ (</a:t>
            </a:r>
            <a:r>
              <a:rPr lang="en-US" sz="2800" b="1" dirty="0">
                <a:latin typeface="TH K2D July8" panose="02000506000000020004" pitchFamily="2" charset="-34"/>
                <a:cs typeface="TH K2D July8"/>
              </a:rPr>
              <a:t>ACTION PLANS) : </a:t>
            </a:r>
            <a:r>
              <a:rPr lang="th-TH" sz="28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วิธีการในการจัดทำแผนปฏิบัติการ</a:t>
            </a:r>
          </a:p>
          <a:p>
            <a:pPr marL="457200" indent="-346075" algn="l">
              <a:lnSpc>
                <a:spcPct val="100000"/>
              </a:lnSpc>
              <a:buFont typeface="+mj-lt"/>
              <a:buAutoNum type="arabicParenR"/>
            </a:pPr>
            <a:r>
              <a:rPr lang="th-TH" sz="2800" b="1" dirty="0">
                <a:latin typeface="TH K2D July8" panose="02000506000000020004" pitchFamily="2" charset="-34"/>
                <a:cs typeface="TH K2D July8"/>
              </a:rPr>
              <a:t>การนำแผนปฏิบัติการไปใช้ (</a:t>
            </a:r>
            <a:r>
              <a:rPr lang="en-US" sz="2800" b="1" dirty="0">
                <a:latin typeface="TH K2D July8" panose="02000506000000020004" pitchFamily="2" charset="-34"/>
                <a:cs typeface="TH K2D July8"/>
              </a:rPr>
              <a:t>ACTION PLAN Implementation) : </a:t>
            </a:r>
            <a:r>
              <a:rPr lang="th-TH" sz="28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วิธีการในการถ่ายทอดแผนปฏิบัติการไปสู่การปฏิบัติ</a:t>
            </a:r>
          </a:p>
          <a:p>
            <a:pPr marL="457200" indent="-346075" algn="l">
              <a:lnSpc>
                <a:spcPct val="100000"/>
              </a:lnSpc>
              <a:buFont typeface="+mj-lt"/>
              <a:buAutoNum type="arabicParenR"/>
            </a:pPr>
            <a:r>
              <a:rPr lang="th-TH" sz="2800" b="1" dirty="0">
                <a:latin typeface="TH K2D July8" panose="02000506000000020004" pitchFamily="2" charset="-34"/>
                <a:cs typeface="TH K2D July8"/>
              </a:rPr>
              <a:t>การจัดสรรทรัพยากร (</a:t>
            </a:r>
            <a:r>
              <a:rPr lang="en-US" sz="2800" b="1" dirty="0">
                <a:latin typeface="TH K2D July8" panose="02000506000000020004" pitchFamily="2" charset="-34"/>
                <a:cs typeface="TH K2D July8"/>
              </a:rPr>
              <a:t>Resource Allocation) : </a:t>
            </a:r>
            <a:r>
              <a:rPr lang="th-TH" sz="28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ทำอย่างไรให้มั่นใจว่า มีทรัพยากรด้านการเงินและด้านอื่น ๆ พร้อมใช้ในการสนับสนุนแผนปฏิบัติการจนประสบความสำเร็จ</a:t>
            </a:r>
          </a:p>
          <a:p>
            <a:pPr marL="457200" indent="-342900" algn="l">
              <a:lnSpc>
                <a:spcPct val="100000"/>
              </a:lnSpc>
              <a:buAutoNum type="arabicParenR"/>
            </a:pPr>
            <a:r>
              <a:rPr lang="th-TH" sz="2800" b="1" dirty="0">
                <a:latin typeface="TH K2D July8" panose="02000506000000020004" pitchFamily="2" charset="-34"/>
                <a:cs typeface="TH K2D July8"/>
              </a:rPr>
              <a:t>แผนด้านบุคลากร (</a:t>
            </a:r>
            <a:r>
              <a:rPr lang="en-US" sz="2800" b="1" dirty="0">
                <a:latin typeface="TH K2D July8" panose="02000506000000020004" pitchFamily="2" charset="-34"/>
                <a:cs typeface="TH K2D July8"/>
              </a:rPr>
              <a:t>WORKFORCE Plans) : </a:t>
            </a:r>
            <a:r>
              <a:rPr lang="th-TH" sz="28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แผนด้านบุคลากรที่สำคัญที่สนับสนุนความสำเร็จของวัตถุประสงค์เชิงกลยุทธ์และแผนปฏิบัติการมีอะไรบ้าง</a:t>
            </a:r>
          </a:p>
          <a:p>
            <a:pPr marL="457200" indent="-342900" algn="l">
              <a:lnSpc>
                <a:spcPct val="100000"/>
              </a:lnSpc>
              <a:buAutoNum type="arabicParenR"/>
            </a:pPr>
            <a:r>
              <a:rPr lang="th-TH" sz="2800" b="1" dirty="0">
                <a:latin typeface="TH K2D July8" panose="02000506000000020004" pitchFamily="2" charset="-34"/>
                <a:cs typeface="TH K2D July8"/>
              </a:rPr>
              <a:t>ตัววัดผลการดำเนินการ (</a:t>
            </a:r>
            <a:r>
              <a:rPr lang="en-US" sz="2800" b="1" dirty="0">
                <a:latin typeface="TH K2D July8" panose="02000506000000020004" pitchFamily="2" charset="-34"/>
                <a:cs typeface="TH K2D July8"/>
              </a:rPr>
              <a:t>PERFORMANCE MEASURES) : </a:t>
            </a:r>
            <a:r>
              <a:rPr lang="th-TH" sz="28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ตัววัดหรือตัวชี้วัดที่สำคัญที่ใช้ติดตามความสำเร็จและประสิทธิผลของแผนปฏิบัติการมีอะไรบ้าง</a:t>
            </a:r>
          </a:p>
        </p:txBody>
      </p:sp>
      <p:sp>
        <p:nvSpPr>
          <p:cNvPr id="100" name="Slide Number Placeholder 99">
            <a:extLst>
              <a:ext uri="{FF2B5EF4-FFF2-40B4-BE49-F238E27FC236}">
                <a16:creationId xmlns:a16="http://schemas.microsoft.com/office/drawing/2014/main" id="{D7EF088D-A6D8-4DA5-AD4D-5221E33569A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506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12" grpId="0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186" y="461204"/>
            <a:ext cx="10985325" cy="2015660"/>
          </a:xfrm>
        </p:spPr>
        <p:txBody>
          <a:bodyPr anchor="t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th-TH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/>
              </a:rPr>
              <a:t>ผลลัพธ์ 1 : ผลลัพธ์ด้านการนำกลยุทธ์ไปปฏิบัติ </a:t>
            </a:r>
            <a:br>
              <a:rPr lang="th-TH" sz="3600" b="1" dirty="0"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th-TH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/>
              </a:rPr>
              <a:t>(</a:t>
            </a: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/>
              </a:rPr>
              <a:t>Strategy Implementation Result)</a:t>
            </a:r>
            <a:br>
              <a:rPr lang="th-TH" sz="4000" b="1" dirty="0"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th-TH" sz="31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ผลลัพธ์ของตัววัดหรือตัวชี้วัดที่สำคัญของการบรรลุกลยุทธ์และแผนปฏิบัติการของส่วนงานมีอะไรบ้าง</a:t>
            </a:r>
            <a:br>
              <a:rPr lang="th-TH" sz="4000" b="1" dirty="0">
                <a:latin typeface="TH K2D July8" panose="02000506000000020004" pitchFamily="2" charset="-34"/>
                <a:cs typeface="TH K2D July8" panose="02000506000000020004" pitchFamily="2" charset="-34"/>
              </a:rPr>
            </a:br>
            <a:endParaRPr lang="en-US" sz="4000" b="1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sp>
        <p:nvSpPr>
          <p:cNvPr id="100" name="Slide Number Placeholder 99">
            <a:extLst>
              <a:ext uri="{FF2B5EF4-FFF2-40B4-BE49-F238E27FC236}">
                <a16:creationId xmlns:a16="http://schemas.microsoft.com/office/drawing/2014/main" id="{D7EF088D-A6D8-4DA5-AD4D-5221E33569A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A6AB76B4-3467-4CE6-942A-276D69380F19}"/>
              </a:ext>
            </a:extLst>
          </p:cNvPr>
          <p:cNvSpPr txBox="1">
            <a:spLocks/>
          </p:cNvSpPr>
          <p:nvPr/>
        </p:nvSpPr>
        <p:spPr>
          <a:xfrm>
            <a:off x="519004" y="2216255"/>
            <a:ext cx="11153991" cy="4415883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txBody>
          <a:bodyPr vert="horz" lIns="182880" tIns="91440" rIns="182880" bIns="45720" rtlCol="0" anchor="ctr" anchorCtr="1">
            <a:normAutofit/>
          </a:bodyPr>
          <a:lstStyle>
            <a:lvl1pPr marL="0" indent="0" algn="ctr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00000"/>
              </a:lnSpc>
              <a:buFont typeface="Arial" panose="020B0604020202020204" pitchFamily="34" charset="0"/>
              <a:buAutoNum type="arabicParenBoth"/>
            </a:pPr>
            <a:r>
              <a:rPr lang="th-TH" sz="3500" b="1" dirty="0">
                <a:latin typeface="TH K2D July8" panose="02000506000000020004" pitchFamily="2" charset="-34"/>
                <a:cs typeface="TH K2D July8"/>
              </a:rPr>
              <a:t>ผลการดำเนินงานตามแผน</a:t>
            </a:r>
            <a:r>
              <a:rPr lang="th-TH" sz="3500" b="1" dirty="0" err="1">
                <a:latin typeface="TH K2D July8" panose="02000506000000020004" pitchFamily="2" charset="-34"/>
                <a:cs typeface="TH K2D July8"/>
              </a:rPr>
              <a:t>ปฎิบั</a:t>
            </a:r>
            <a:r>
              <a:rPr lang="th-TH" sz="3500" b="1" dirty="0">
                <a:latin typeface="TH K2D July8" panose="02000506000000020004" pitchFamily="2" charset="-34"/>
                <a:cs typeface="TH K2D July8"/>
              </a:rPr>
              <a:t>ติการประจำปี</a:t>
            </a:r>
            <a:endParaRPr lang="th-TH" sz="3000" b="1" dirty="0">
              <a:latin typeface="TH K2D July8" panose="02000506000000020004" pitchFamily="2" charset="-34"/>
              <a:cs typeface="TH K2D July8"/>
            </a:endParaRPr>
          </a:p>
          <a:p>
            <a:pPr>
              <a:lnSpc>
                <a:spcPct val="100000"/>
              </a:lnSpc>
            </a:pPr>
            <a:r>
              <a:rPr lang="th-TH" sz="3000" b="1" dirty="0">
                <a:latin typeface="TH K2D July8" panose="02000506000000020004" pitchFamily="2" charset="-34"/>
                <a:cs typeface="TH K2D July8"/>
              </a:rPr>
              <a:t>โดยรายงานผล ดังนี้</a:t>
            </a:r>
            <a:endParaRPr lang="en-US" sz="3000" b="1" dirty="0">
              <a:latin typeface="TH K2D July8" panose="02000506000000020004" pitchFamily="2" charset="-34"/>
              <a:cs typeface="TH K2D July8"/>
            </a:endParaRPr>
          </a:p>
          <a:p>
            <a:pPr>
              <a:lnSpc>
                <a:spcPct val="100000"/>
              </a:lnSpc>
            </a:pPr>
            <a:endParaRPr lang="th-TH" sz="1600" b="1" dirty="0">
              <a:latin typeface="TH K2D July8" panose="02000506000000020004" pitchFamily="2" charset="-34"/>
              <a:cs typeface="TH K2D July8" panose="02000506000000020004" pitchFamily="2" charset="-34"/>
            </a:endParaRPr>
          </a:p>
          <a:p>
            <a:pPr marL="571500" indent="-571500" algn="l">
              <a:lnSpc>
                <a:spcPct val="100000"/>
              </a:lnSpc>
              <a:buFont typeface="TH K2D July8" panose="02000506000000020004" pitchFamily="2" charset="-34"/>
              <a:buChar char="–"/>
            </a:pPr>
            <a:r>
              <a:rPr lang="th-TH" sz="30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ระดับ </a:t>
            </a:r>
            <a:r>
              <a:rPr lang="en-US" sz="30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(Level)</a:t>
            </a:r>
            <a:r>
              <a:rPr lang="th-TH" sz="3000" b="1" dirty="0">
                <a:latin typeface="TH K2D July8" panose="02000506000000020004" pitchFamily="2" charset="-34"/>
                <a:cs typeface="TH K2D July8"/>
              </a:rPr>
              <a:t> </a:t>
            </a:r>
            <a:r>
              <a:rPr lang="en-US" sz="3000" b="1" dirty="0">
                <a:latin typeface="TH K2D July8" panose="02000506000000020004" pitchFamily="2" charset="-34"/>
                <a:cs typeface="TH K2D July8"/>
              </a:rPr>
              <a:t>: </a:t>
            </a:r>
            <a:r>
              <a:rPr lang="th-TH" sz="3000" b="1" dirty="0">
                <a:latin typeface="TH K2D July8" panose="02000506000000020004" pitchFamily="2" charset="-34"/>
                <a:cs typeface="TH K2D July8"/>
              </a:rPr>
              <a:t>ผลลัพธ์ของตัวชี้วัดที่สำคัญเป็นไปตามเป้าหมายหรือไม่</a:t>
            </a:r>
          </a:p>
          <a:p>
            <a:pPr marL="571500" indent="-571500" algn="l">
              <a:lnSpc>
                <a:spcPct val="100000"/>
              </a:lnSpc>
              <a:buFont typeface="TH K2D July8" panose="02000506000000020004" pitchFamily="2" charset="-34"/>
              <a:buChar char="–"/>
            </a:pPr>
            <a:r>
              <a:rPr lang="th-TH" sz="30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แนวโน้ม (</a:t>
            </a:r>
            <a:r>
              <a:rPr lang="en-US" sz="30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Trend) </a:t>
            </a:r>
            <a:r>
              <a:rPr lang="en-US" sz="3000" b="1" dirty="0">
                <a:latin typeface="TH K2D July8" panose="02000506000000020004" pitchFamily="2" charset="-34"/>
                <a:cs typeface="TH K2D July8"/>
              </a:rPr>
              <a:t>: </a:t>
            </a:r>
            <a:r>
              <a:rPr lang="th-TH" sz="3000" b="1" dirty="0">
                <a:latin typeface="TH K2D July8" panose="02000506000000020004" pitchFamily="2" charset="-34"/>
                <a:cs typeface="TH K2D July8"/>
              </a:rPr>
              <a:t>มีแนวโน้มเป็นอย่างไรเมื่อเปรียบเทียบกับผลลัพธ์ในอดีต</a:t>
            </a:r>
          </a:p>
          <a:p>
            <a:pPr marL="571500" indent="-571500" algn="l">
              <a:lnSpc>
                <a:spcPct val="100000"/>
              </a:lnSpc>
              <a:buFont typeface="TH K2D July8" panose="02000506000000020004" pitchFamily="2" charset="-34"/>
              <a:buChar char="–"/>
            </a:pPr>
            <a:r>
              <a:rPr lang="th-TH" sz="30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เทียบเคียง (</a:t>
            </a:r>
            <a:r>
              <a:rPr lang="en-US" sz="30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Comparisons)</a:t>
            </a:r>
            <a:r>
              <a:rPr lang="en-US" sz="3000" b="1" dirty="0">
                <a:latin typeface="TH K2D July8" panose="02000506000000020004" pitchFamily="2" charset="-34"/>
                <a:cs typeface="TH K2D July8"/>
              </a:rPr>
              <a:t> : </a:t>
            </a:r>
            <a:r>
              <a:rPr lang="th-TH" sz="3000" b="1" dirty="0">
                <a:latin typeface="TH K2D July8" panose="02000506000000020004" pitchFamily="2" charset="-34"/>
                <a:cs typeface="TH K2D July8"/>
              </a:rPr>
              <a:t>มีการเทียบเคียงผลลัพธ์กับคู่เทียบที่เหมาะสม </a:t>
            </a:r>
            <a:endParaRPr lang="th-TH" sz="3000" b="1" dirty="0">
              <a:latin typeface="TH K2D July8" panose="02000506000000020004" pitchFamily="2" charset="-34"/>
              <a:cs typeface="TH K2D July8" panose="02000506000000020004" pitchFamily="2" charset="-34"/>
            </a:endParaRPr>
          </a:p>
          <a:p>
            <a:pPr marL="571500" indent="-571500" algn="l">
              <a:lnSpc>
                <a:spcPct val="100000"/>
              </a:lnSpc>
              <a:buFont typeface="TH K2D July8" panose="02000506000000020004" pitchFamily="2" charset="-34"/>
              <a:buChar char="–"/>
            </a:pPr>
            <a:r>
              <a:rPr lang="th-TH" sz="30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บูรณาการ </a:t>
            </a:r>
            <a:r>
              <a:rPr lang="en-US" sz="30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(Integration)</a:t>
            </a:r>
            <a:r>
              <a:rPr lang="en-US" sz="3000" b="1" dirty="0">
                <a:latin typeface="TH K2D July8" panose="02000506000000020004" pitchFamily="2" charset="-34"/>
                <a:cs typeface="TH K2D July8"/>
              </a:rPr>
              <a:t> : </a:t>
            </a:r>
            <a:r>
              <a:rPr lang="th-TH" sz="3000" b="1" dirty="0">
                <a:latin typeface="TH K2D July8" panose="02000506000000020004" pitchFamily="2" charset="-34"/>
                <a:cs typeface="TH K2D July8"/>
              </a:rPr>
              <a:t>การติดตามผลลัพธ์และใช้ผลลัพธ์เพื่อการปรับปรุงส่วนงาน</a:t>
            </a:r>
            <a:endParaRPr lang="th-TH" sz="3500" b="1" dirty="0">
              <a:latin typeface="TH K2D July8" panose="02000506000000020004" pitchFamily="2" charset="-34"/>
              <a:cs typeface="TH K2D July8"/>
            </a:endParaRPr>
          </a:p>
        </p:txBody>
      </p:sp>
    </p:spTree>
    <p:extLst>
      <p:ext uri="{BB962C8B-B14F-4D97-AF65-F5344CB8AC3E}">
        <p14:creationId xmlns:p14="http://schemas.microsoft.com/office/powerpoint/2010/main" val="2624109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72;p14">
            <a:extLst>
              <a:ext uri="{FF2B5EF4-FFF2-40B4-BE49-F238E27FC236}">
                <a16:creationId xmlns:a16="http://schemas.microsoft.com/office/drawing/2014/main" id="{9C15C402-0B33-47A7-BC7A-95361A2141F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405957" y="1569407"/>
            <a:ext cx="11388435" cy="423949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pPr algn="ctr"/>
            <a:r>
              <a:rPr lang="th-TH" sz="9600" b="1" dirty="0">
                <a:solidFill>
                  <a:schemeClr val="accent2">
                    <a:lumMod val="50000"/>
                  </a:schemeClr>
                </a:solidFill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rPr>
              <a:t>1. เหตุผลและความจำเป็น</a:t>
            </a:r>
            <a:br>
              <a:rPr lang="th-TH" sz="9600" b="1" dirty="0">
                <a:solidFill>
                  <a:schemeClr val="accent5">
                    <a:lumMod val="50000"/>
                  </a:schemeClr>
                </a:solidFill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rPr>
            </a:br>
            <a:endParaRPr lang="th-TH" sz="9600" b="1" dirty="0">
              <a:solidFill>
                <a:schemeClr val="accent5">
                  <a:lumMod val="50000"/>
                </a:schemeClr>
              </a:solidFill>
              <a:latin typeface="TH K2D July8" panose="02000506000000020004" pitchFamily="2" charset="-34"/>
              <a:ea typeface="Sarabun"/>
              <a:cs typeface="TH K2D July8" panose="02000506000000020004" pitchFamily="2" charset="-34"/>
              <a:sym typeface="Sarabun"/>
            </a:endParaRPr>
          </a:p>
        </p:txBody>
      </p:sp>
    </p:spTree>
    <p:extLst>
      <p:ext uri="{BB962C8B-B14F-4D97-AF65-F5344CB8AC3E}">
        <p14:creationId xmlns:p14="http://schemas.microsoft.com/office/powerpoint/2010/main" val="23171637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685" y="216714"/>
            <a:ext cx="10515600" cy="1059924"/>
          </a:xfrm>
        </p:spPr>
        <p:txBody>
          <a:bodyPr>
            <a:normAutofit/>
          </a:bodyPr>
          <a:lstStyle/>
          <a:p>
            <a:r>
              <a:rPr lang="th-TH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/>
              </a:rPr>
              <a:t>ตัวชี้วัดที่ 2 ผู้รับบริการ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/>
              </a:rPr>
              <a:t>(Customers)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DDDEF-20C4-4F65-BAC9-0A763DF7E0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0355" y="1465369"/>
            <a:ext cx="4895384" cy="1065547"/>
          </a:xfrm>
          <a:solidFill>
            <a:srgbClr val="ADEA76">
              <a:alpha val="50000"/>
            </a:srgbClr>
          </a:solidFill>
          <a:ln>
            <a:solidFill>
              <a:srgbClr val="ADEA76"/>
            </a:solidFill>
          </a:ln>
        </p:spPr>
        <p:txBody>
          <a:bodyPr vert="horz" lIns="91440" tIns="45720" rIns="91440" bIns="45720" rtlCol="0" anchor="ctr" anchorCtr="1">
            <a:noAutofit/>
          </a:bodyPr>
          <a:lstStyle/>
          <a:p>
            <a:r>
              <a:rPr lang="en-US" sz="32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2.1 </a:t>
            </a:r>
            <a:r>
              <a:rPr lang="th-TH" sz="32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ความคาดหวังของผู้รับบริการ </a:t>
            </a:r>
            <a:br>
              <a:rPr lang="th-TH" sz="3200" b="1" dirty="0"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en-US" sz="32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(Customer Expectation)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DF55437-A2E9-41B0-8902-7FB8BCD863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8668" y="2532393"/>
            <a:ext cx="4895384" cy="1815642"/>
          </a:xfrm>
          <a:ln>
            <a:solidFill>
              <a:srgbClr val="ADEA7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182880" rIns="182880" anchor="t" anchorCtr="0">
            <a:noAutofit/>
          </a:bodyPr>
          <a:lstStyle/>
          <a:p>
            <a:pPr marL="342900" indent="-342900" algn="l">
              <a:buAutoNum type="thaiAlphaPeriod"/>
            </a:pPr>
            <a:r>
              <a:rPr lang="th-TH" sz="24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การรับฟังผู้รับบริการ </a:t>
            </a:r>
            <a:r>
              <a:rPr lang="en-US" sz="24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(Listening to Customers)</a:t>
            </a:r>
          </a:p>
          <a:p>
            <a:pPr marL="342900" indent="-342900" algn="l">
              <a:buAutoNum type="thaiAlphaPeriod"/>
            </a:pPr>
            <a:r>
              <a:rPr lang="th-TH" sz="2400" b="1" dirty="0">
                <a:latin typeface="TH K2D July8" panose="02000506000000020004" pitchFamily="2" charset="-34"/>
                <a:cs typeface="TH K2D July8"/>
              </a:rPr>
              <a:t>การจำแนกกลุ่มผู้รับบริการ และการจัดการให้บริการ </a:t>
            </a:r>
            <a:r>
              <a:rPr lang="en-US" sz="2400" b="1" dirty="0">
                <a:latin typeface="TH K2D July8" panose="02000506000000020004" pitchFamily="2" charset="-34"/>
                <a:cs typeface="TH K2D July8"/>
              </a:rPr>
              <a:t>(CUSTOMER Segmentation and Service Offerings)</a:t>
            </a:r>
          </a:p>
          <a:p>
            <a:endParaRPr lang="en-US" sz="2400" b="1" dirty="0"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F96FB0A-2A02-4DFB-8C70-412D8DF11C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489785" y="1465369"/>
            <a:ext cx="5022657" cy="1065547"/>
          </a:xfrm>
          <a:solidFill>
            <a:srgbClr val="ADEA76">
              <a:alpha val="50000"/>
            </a:srgbClr>
          </a:solidFill>
          <a:ln>
            <a:solidFill>
              <a:srgbClr val="ADEA76"/>
            </a:solidFill>
          </a:ln>
        </p:spPr>
        <p:txBody>
          <a:bodyPr>
            <a:noAutofit/>
          </a:bodyPr>
          <a:lstStyle/>
          <a:p>
            <a:r>
              <a:rPr lang="en-US" sz="32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2.2 </a:t>
            </a:r>
            <a:r>
              <a:rPr lang="th-TH" sz="32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ความผูกพันของผู้รับบริการ </a:t>
            </a:r>
            <a:br>
              <a:rPr lang="en-US" sz="3200" b="1" dirty="0"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en-US" sz="32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(Customer Engagement)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B78CA3E-425A-49FC-8D99-4000609FEDB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491375" y="2532393"/>
            <a:ext cx="5022657" cy="2024409"/>
          </a:xfrm>
          <a:ln>
            <a:solidFill>
              <a:srgbClr val="ADEA7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t" anchorCtr="1">
            <a:noAutofit/>
          </a:bodyPr>
          <a:lstStyle/>
          <a:p>
            <a:pPr marL="342900" indent="-342900" algn="l">
              <a:buAutoNum type="thaiAlphaPeriod"/>
            </a:pPr>
            <a:r>
              <a:rPr lang="th-TH" sz="24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ประสบการณ์ของผู้รับบริการ (</a:t>
            </a:r>
            <a:r>
              <a:rPr lang="en-US" sz="24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Customer Experience)</a:t>
            </a:r>
            <a:endParaRPr lang="th-TH" sz="2400" b="1" dirty="0">
              <a:latin typeface="TH K2D July8" panose="02000506000000020004" pitchFamily="2" charset="-34"/>
              <a:cs typeface="TH K2D July8" panose="02000506000000020004" pitchFamily="2" charset="-34"/>
            </a:endParaRPr>
          </a:p>
          <a:p>
            <a:pPr marL="342900" indent="-342900" algn="l">
              <a:buAutoNum type="thaiAlphaPeriod"/>
            </a:pPr>
            <a:r>
              <a:rPr lang="th-TH" sz="24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การค้นหาความพึงพอใจ ความไม่พึงพอใจและความผูกพันของผู้บริการ (</a:t>
            </a:r>
            <a:r>
              <a:rPr lang="en-US" sz="24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Determination of Customer Satisfaction, Dissatisfaction, and Engagement)</a:t>
            </a:r>
            <a:endParaRPr lang="th-TH" sz="2400" b="1" dirty="0">
              <a:latin typeface="TH K2D July8" panose="02000506000000020004" pitchFamily="2" charset="-34"/>
              <a:cs typeface="TH K2D July8" panose="02000506000000020004" pitchFamily="2" charset="-34"/>
            </a:endParaRPr>
          </a:p>
          <a:p>
            <a:pPr marL="342900" indent="-342900" algn="l">
              <a:buAutoNum type="thaiAlphaPeriod"/>
            </a:pPr>
            <a:endParaRPr 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sp>
        <p:nvSpPr>
          <p:cNvPr id="100" name="Slide Number Placeholder 99">
            <a:extLst>
              <a:ext uri="{FF2B5EF4-FFF2-40B4-BE49-F238E27FC236}">
                <a16:creationId xmlns:a16="http://schemas.microsoft.com/office/drawing/2014/main" id="{D7EF088D-A6D8-4DA5-AD4D-5221E33569A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4306C57-CCE2-4FF6-A7ED-FEAAA6F732A4}"/>
              </a:ext>
            </a:extLst>
          </p:cNvPr>
          <p:cNvSpPr txBox="1">
            <a:spLocks/>
          </p:cNvSpPr>
          <p:nvPr/>
        </p:nvSpPr>
        <p:spPr>
          <a:xfrm>
            <a:off x="549691" y="4751429"/>
            <a:ext cx="10963774" cy="4572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25000"/>
                  <a:shade val="30000"/>
                  <a:satMod val="115000"/>
                </a:schemeClr>
              </a:gs>
              <a:gs pos="50000">
                <a:schemeClr val="accent6">
                  <a:lumMod val="25000"/>
                  <a:shade val="67500"/>
                  <a:satMod val="115000"/>
                </a:schemeClr>
              </a:gs>
              <a:gs pos="100000">
                <a:schemeClr val="accent6">
                  <a:lumMod val="2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accent6">
                <a:lumMod val="2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 anchorCtr="1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3200" b="1" dirty="0">
                <a:solidFill>
                  <a:schemeClr val="bg2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ผลลัพธ์ 2 : ผลลัพธ์ด้านผู้รับบริการ (</a:t>
            </a:r>
            <a:r>
              <a:rPr lang="en-US" sz="3200" b="1" dirty="0">
                <a:solidFill>
                  <a:schemeClr val="bg2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Customer Results)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1399FAD1-8805-4B5B-AD71-D012B43752B8}"/>
              </a:ext>
            </a:extLst>
          </p:cNvPr>
          <p:cNvSpPr txBox="1">
            <a:spLocks/>
          </p:cNvSpPr>
          <p:nvPr/>
        </p:nvSpPr>
        <p:spPr>
          <a:xfrm>
            <a:off x="548668" y="5208629"/>
            <a:ext cx="10963774" cy="1377398"/>
          </a:xfrm>
          <a:prstGeom prst="rect">
            <a:avLst/>
          </a:prstGeom>
          <a:ln>
            <a:solidFill>
              <a:schemeClr val="accent6">
                <a:lumMod val="2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182880" tIns="182880" rIns="182880" bIns="45720" rtlCol="0" anchor="t" anchorCtr="0">
            <a:noAutofit/>
          </a:bodyPr>
          <a:lstStyle>
            <a:lvl1pPr marL="0" indent="0" algn="ctr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th-TH" sz="2400" b="1" dirty="0">
                <a:latin typeface="TH K2D July8" panose="02000506000000020004" pitchFamily="2" charset="-34"/>
                <a:cs typeface="TH K2D July8"/>
              </a:rPr>
              <a:t>(1) ความพึงพอใจของผู้รับบริการ (</a:t>
            </a:r>
            <a:r>
              <a:rPr lang="en-US" sz="2400" b="1" dirty="0">
                <a:latin typeface="TH K2D July8" panose="02000506000000020004" pitchFamily="2" charset="-34"/>
                <a:cs typeface="TH K2D July8"/>
              </a:rPr>
              <a:t>CUSTOMER Satisfaction) : </a:t>
            </a:r>
            <a:r>
              <a:rPr lang="th-TH" sz="2400" b="1" dirty="0">
                <a:latin typeface="TH K2D July8" panose="02000506000000020004" pitchFamily="2" charset="-34"/>
                <a:cs typeface="TH K2D July8"/>
              </a:rPr>
              <a:t>ผลลัพธ์ด้านความพึงพอใจและความไม่พึงพอใจ</a:t>
            </a:r>
            <a:endParaRPr lang="en-US" dirty="0"/>
          </a:p>
          <a:p>
            <a:pPr algn="l"/>
            <a:r>
              <a:rPr lang="th-TH" sz="2400" b="1" dirty="0">
                <a:latin typeface="TH K2D July8" panose="02000506000000020004" pitchFamily="2" charset="-34"/>
                <a:cs typeface="TH K2D July8"/>
              </a:rPr>
              <a:t>    ของผู้รับบริการเป็นอย่างไร</a:t>
            </a:r>
            <a:endParaRPr lang="th-TH" dirty="0"/>
          </a:p>
          <a:p>
            <a:pPr algn="l"/>
            <a:r>
              <a:rPr lang="th-TH" sz="2400" b="1" dirty="0">
                <a:latin typeface="TH K2D July8" panose="02000506000000020004" pitchFamily="2" charset="-34"/>
                <a:cs typeface="TH K2D July8"/>
              </a:rPr>
              <a:t>(2) ความผูกพันของผู้รับบริการ (</a:t>
            </a:r>
            <a:r>
              <a:rPr lang="en-US" sz="2400" b="1" dirty="0">
                <a:latin typeface="TH K2D July8" panose="02000506000000020004" pitchFamily="2" charset="-34"/>
                <a:cs typeface="TH K2D July8"/>
              </a:rPr>
              <a:t>CUSTOMER ENGAGEMENT) : </a:t>
            </a:r>
            <a:r>
              <a:rPr lang="th-TH" sz="2400" b="1" dirty="0">
                <a:latin typeface="TH K2D July8" panose="02000506000000020004" pitchFamily="2" charset="-34"/>
                <a:cs typeface="TH K2D July8"/>
              </a:rPr>
              <a:t>ผลลัพธ์ด้านความผูกพันของผู้รับบริการเป็น</a:t>
            </a:r>
          </a:p>
          <a:p>
            <a:pPr algn="l"/>
            <a:r>
              <a:rPr lang="th-TH" sz="2400" b="1" dirty="0">
                <a:latin typeface="TH K2D July8" panose="02000506000000020004" pitchFamily="2" charset="-34"/>
                <a:cs typeface="TH K2D July8"/>
              </a:rPr>
              <a:t>    อย่างไร</a:t>
            </a:r>
            <a:endParaRPr lang="th-TH" dirty="0">
              <a:cs typeface="TH K2D July8"/>
            </a:endParaRPr>
          </a:p>
        </p:txBody>
      </p:sp>
    </p:spTree>
    <p:extLst>
      <p:ext uri="{BB962C8B-B14F-4D97-AF65-F5344CB8AC3E}">
        <p14:creationId xmlns:p14="http://schemas.microsoft.com/office/powerpoint/2010/main" val="4005008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12" grpId="0" build="p" animBg="1"/>
      <p:bldP spid="21" grpId="0" uiExpand="1" build="p" animBg="1"/>
      <p:bldP spid="22" grpId="0" build="p" animBg="1"/>
      <p:bldP spid="17" grpId="0" animBg="1"/>
      <p:bldP spid="1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824"/>
            <a:ext cx="10515600" cy="1059924"/>
          </a:xfrm>
        </p:spPr>
        <p:txBody>
          <a:bodyPr>
            <a:normAutofit/>
          </a:bodyPr>
          <a:lstStyle/>
          <a:p>
            <a:r>
              <a:rPr lang="th-TH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ระดับของการดำเนินงานด้านผู้รับบริการ</a:t>
            </a:r>
            <a:endParaRPr lang="en-US" sz="4800" b="1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sp>
        <p:nvSpPr>
          <p:cNvPr id="100" name="Slide Number Placeholder 99">
            <a:extLst>
              <a:ext uri="{FF2B5EF4-FFF2-40B4-BE49-F238E27FC236}">
                <a16:creationId xmlns:a16="http://schemas.microsoft.com/office/drawing/2014/main" id="{D7EF088D-A6D8-4DA5-AD4D-5221E33569A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63FA9B1-5ED2-4526-81CB-5D851DC348BF}"/>
              </a:ext>
            </a:extLst>
          </p:cNvPr>
          <p:cNvSpPr/>
          <p:nvPr/>
        </p:nvSpPr>
        <p:spPr>
          <a:xfrm>
            <a:off x="2048109" y="2233145"/>
            <a:ext cx="4348975" cy="4025676"/>
          </a:xfrm>
          <a:prstGeom prst="ellipse">
            <a:avLst/>
          </a:prstGeom>
          <a:solidFill>
            <a:srgbClr val="DBF6C2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th-TH" sz="3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ส่วนงาน</a:t>
            </a:r>
            <a:endParaRPr lang="en-US" sz="3000" b="1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F0BCF28-06BF-4741-A459-53688F58B8A8}"/>
              </a:ext>
            </a:extLst>
          </p:cNvPr>
          <p:cNvSpPr/>
          <p:nvPr/>
        </p:nvSpPr>
        <p:spPr>
          <a:xfrm>
            <a:off x="2901937" y="3540159"/>
            <a:ext cx="1580685" cy="1582758"/>
          </a:xfrm>
          <a:prstGeom prst="ellipse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กอง/ฝ่าย</a:t>
            </a:r>
            <a:endParaRPr lang="en-US" sz="2200" b="1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sp>
        <p:nvSpPr>
          <p:cNvPr id="29" name="Text Placeholder 6">
            <a:extLst>
              <a:ext uri="{FF2B5EF4-FFF2-40B4-BE49-F238E27FC236}">
                <a16:creationId xmlns:a16="http://schemas.microsoft.com/office/drawing/2014/main" id="{AB42F4F5-A92B-4722-AA59-2611C392DA1F}"/>
              </a:ext>
            </a:extLst>
          </p:cNvPr>
          <p:cNvSpPr txBox="1">
            <a:spLocks/>
          </p:cNvSpPr>
          <p:nvPr/>
        </p:nvSpPr>
        <p:spPr>
          <a:xfrm>
            <a:off x="6962863" y="2453268"/>
            <a:ext cx="5092000" cy="3044593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ปีงบประมาณ พ.ศ. 2567</a:t>
            </a:r>
            <a:br>
              <a:rPr lang="th-TH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th-TH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มีนโยบายให้ดำเนินการในระดับ</a:t>
            </a:r>
          </a:p>
          <a:p>
            <a:pPr marL="514350" indent="-514350">
              <a:buAutoNum type="arabicPeriod"/>
            </a:pPr>
            <a:r>
              <a:rPr lang="th-TH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ระดับส่วนงาน</a:t>
            </a:r>
          </a:p>
          <a:p>
            <a:pPr marL="514350" indent="-514350">
              <a:buAutoNum type="arabicPeriod"/>
            </a:pPr>
            <a:r>
              <a:rPr lang="th-TH" sz="4400" b="1" dirty="0">
                <a:solidFill>
                  <a:srgbClr val="00B050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ระดับกอง/ฝ่าย</a:t>
            </a:r>
          </a:p>
        </p:txBody>
      </p:sp>
    </p:spTree>
    <p:extLst>
      <p:ext uri="{BB962C8B-B14F-4D97-AF65-F5344CB8AC3E}">
        <p14:creationId xmlns:p14="http://schemas.microsoft.com/office/powerpoint/2010/main" val="2698921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468" y="505007"/>
            <a:ext cx="11183654" cy="1854436"/>
          </a:xfrm>
        </p:spPr>
        <p:txBody>
          <a:bodyPr>
            <a:normAutofit/>
          </a:bodyPr>
          <a:lstStyle/>
          <a:p>
            <a:r>
              <a:rPr lang="th-TH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/>
              </a:rPr>
              <a:t>2.1 ความคาดหวังของผู้รับบริการ </a:t>
            </a: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/>
              </a:rPr>
              <a:t>(Customer Expectations)</a:t>
            </a:r>
            <a:br>
              <a:rPr lang="th-TH" sz="4000" b="1" dirty="0"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th-TH" sz="3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/>
              </a:rPr>
              <a:t>ให้ตอบคำถามพื้นฐานว่า </a:t>
            </a:r>
            <a:r>
              <a:rPr lang="en-US" sz="3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/>
              </a:rPr>
              <a:t>: </a:t>
            </a:r>
            <a:r>
              <a:rPr lang="th-TH" sz="37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กอง/ฝ่ายมีวิธีการอย่างไรในการรับฟังผู้รับบริการ และกำหนดการบริการเพื่อตอบสนองความต้องการของผู้รับบริการ </a:t>
            </a:r>
            <a:endParaRPr lang="th-TH" sz="3700" b="1" dirty="0">
              <a:solidFill>
                <a:srgbClr val="0070C0"/>
              </a:solidFill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DDDEF-20C4-4F65-BAC9-0A763DF7E0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6743" y="2472612"/>
            <a:ext cx="5271506" cy="1411111"/>
          </a:xfrm>
          <a:solidFill>
            <a:srgbClr val="ADEA76">
              <a:alpha val="50000"/>
            </a:srgbClr>
          </a:solidFill>
          <a:ln>
            <a:solidFill>
              <a:srgbClr val="ADEA76"/>
            </a:solidFill>
          </a:ln>
        </p:spPr>
        <p:txBody>
          <a:bodyPr vert="horz" lIns="91440" tIns="45720" rIns="91440" bIns="45720" rtlCol="0" anchor="ctr" anchorCtr="1">
            <a:noAutofit/>
          </a:bodyPr>
          <a:lstStyle/>
          <a:p>
            <a:r>
              <a:rPr lang="th-TH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ก. การรับฟังผู้รับบริการ </a:t>
            </a:r>
            <a:br>
              <a:rPr lang="th-TH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th-TH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(</a:t>
            </a:r>
            <a:r>
              <a:rPr lang="en-US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Listening to Customers)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DF55437-A2E9-41B0-8902-7FB8BCD863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5152" y="3883723"/>
            <a:ext cx="5278473" cy="2129538"/>
          </a:xfrm>
          <a:ln>
            <a:solidFill>
              <a:srgbClr val="ADEA7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182880" rIns="182880" anchor="t" anchorCtr="0">
            <a:normAutofit/>
          </a:bodyPr>
          <a:lstStyle/>
          <a:p>
            <a:pPr marL="457200" indent="-457200" algn="l">
              <a:buFont typeface="+mj-lt"/>
              <a:buAutoNum type="arabicParenR"/>
            </a:pPr>
            <a:r>
              <a:rPr lang="th-TH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ผู้รับบริการที่มีอยู่ในปัจจุบัน (</a:t>
            </a:r>
            <a:r>
              <a:rPr lang="en-US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Current CUSTOMERS) : </a:t>
            </a:r>
            <a:r>
              <a:rPr lang="th-TH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กอง/ฝ่ายมีวิธีการอย่างไร ใน</a:t>
            </a:r>
            <a:r>
              <a:rPr lang="th-TH" sz="2800" b="1" dirty="0">
                <a:solidFill>
                  <a:srgbClr val="00863D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การรับฟัง ปฏิสัมพันธ์ และสังเกต</a:t>
            </a:r>
            <a:r>
              <a:rPr lang="th-TH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ผู้รับบริการ เพื่อให้ได้มาซึ่งสารสนเทศที่สามารถนำไปใช้ได้</a:t>
            </a:r>
          </a:p>
          <a:p>
            <a:endParaRPr lang="en-US" sz="2800" b="1" dirty="0"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F96FB0A-2A02-4DFB-8C70-412D8DF11C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96000" y="2472612"/>
            <a:ext cx="5812326" cy="1411111"/>
          </a:xfrm>
          <a:solidFill>
            <a:srgbClr val="ADEA76">
              <a:alpha val="50000"/>
            </a:srgbClr>
          </a:solidFill>
          <a:ln>
            <a:solidFill>
              <a:srgbClr val="ADEA76"/>
            </a:solidFill>
          </a:ln>
        </p:spPr>
        <p:txBody>
          <a:bodyPr>
            <a:noAutofit/>
          </a:bodyPr>
          <a:lstStyle/>
          <a:p>
            <a:r>
              <a:rPr lang="th-TH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ข. การจำแนกกลุ่มผู้รับบริการ และการจัดการให้บริการ (</a:t>
            </a:r>
            <a:r>
              <a:rPr lang="en-US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CUSTOMER Segmentation and Service Offerings)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B78CA3E-425A-49FC-8D99-4000609FEDB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097687" y="3885200"/>
            <a:ext cx="5812229" cy="2471150"/>
          </a:xfrm>
          <a:ln>
            <a:solidFill>
              <a:srgbClr val="ADEA7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t" anchorCtr="1">
            <a:noAutofit/>
          </a:bodyPr>
          <a:lstStyle/>
          <a:p>
            <a:pPr marL="457200" indent="-457200" algn="l">
              <a:buFont typeface="+mj-lt"/>
              <a:buAutoNum type="arabicParenR"/>
            </a:pPr>
            <a:r>
              <a:rPr lang="th-TH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การจำแนกกลุ่มผู้รับบริการ (</a:t>
            </a:r>
            <a:r>
              <a:rPr lang="en-US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CUSTOMER Segmentation) : </a:t>
            </a:r>
            <a:r>
              <a:rPr lang="th-TH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กอง/ฝ่ายมีวิธีการอย่างไรในการ</a:t>
            </a:r>
            <a:r>
              <a:rPr lang="th-TH" sz="2800" b="1" dirty="0">
                <a:solidFill>
                  <a:srgbClr val="006600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กำหนดกลุ่มผู้รับบริการ</a:t>
            </a:r>
          </a:p>
          <a:p>
            <a:pPr marL="457200" indent="-457200" algn="l">
              <a:buFont typeface="+mj-lt"/>
              <a:buAutoNum type="arabicParenR"/>
            </a:pPr>
            <a:endParaRPr lang="th-TH" sz="2800" b="1" dirty="0">
              <a:latin typeface="TH K2D July8" panose="02000506000000020004" pitchFamily="2" charset="-34"/>
              <a:cs typeface="TH K2D July8" panose="02000506000000020004" pitchFamily="2" charset="-34"/>
            </a:endParaRPr>
          </a:p>
          <a:p>
            <a:pPr marL="457200" indent="-457200" algn="l">
              <a:buAutoNum type="arabicParenR"/>
            </a:pPr>
            <a:r>
              <a:rPr lang="th-TH" sz="2800" b="1" dirty="0">
                <a:latin typeface="TH K2D July8" panose="02000506000000020004" pitchFamily="2" charset="-34"/>
                <a:cs typeface="TH K2D July8"/>
              </a:rPr>
              <a:t>การจัดการให้บริการ (</a:t>
            </a:r>
            <a:r>
              <a:rPr lang="en-US" sz="2800" b="1" dirty="0">
                <a:latin typeface="TH K2D July8" panose="02000506000000020004" pitchFamily="2" charset="-34"/>
                <a:cs typeface="TH K2D July8"/>
              </a:rPr>
              <a:t>Service Offerings) :</a:t>
            </a:r>
            <a:r>
              <a:rPr lang="th-TH" sz="2800" b="1" dirty="0">
                <a:latin typeface="TH K2D July8" panose="02000506000000020004" pitchFamily="2" charset="-34"/>
                <a:cs typeface="TH K2D July8"/>
              </a:rPr>
              <a:t> กอง/ฝ่ายมีวิธีการอย่างไรในการ</a:t>
            </a:r>
            <a:r>
              <a:rPr lang="th-TH" sz="2800" b="1" dirty="0">
                <a:solidFill>
                  <a:srgbClr val="006600"/>
                </a:solidFill>
                <a:latin typeface="TH K2D July8" panose="02000506000000020004" pitchFamily="2" charset="-34"/>
                <a:cs typeface="TH K2D July8"/>
              </a:rPr>
              <a:t>จัดการให้บริการตาม กลุ่มผู้รับบริการ</a:t>
            </a:r>
            <a:endParaRPr lang="en-US" sz="2800" b="1" dirty="0">
              <a:solidFill>
                <a:srgbClr val="006600"/>
              </a:solidFill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sp>
        <p:nvSpPr>
          <p:cNvPr id="100" name="Slide Number Placeholder 99">
            <a:extLst>
              <a:ext uri="{FF2B5EF4-FFF2-40B4-BE49-F238E27FC236}">
                <a16:creationId xmlns:a16="http://schemas.microsoft.com/office/drawing/2014/main" id="{D7EF088D-A6D8-4DA5-AD4D-5221E33569A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D85D0D-2885-4168-810F-0C0583AA63F7}"/>
              </a:ext>
            </a:extLst>
          </p:cNvPr>
          <p:cNvSpPr txBox="1"/>
          <p:nvPr/>
        </p:nvSpPr>
        <p:spPr>
          <a:xfrm>
            <a:off x="11255236" y="3884670"/>
            <a:ext cx="3568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E04420A-6607-4034-B8CA-39C3F1AE0E36}"/>
              </a:ext>
            </a:extLst>
          </p:cNvPr>
          <p:cNvSpPr txBox="1"/>
          <p:nvPr/>
        </p:nvSpPr>
        <p:spPr>
          <a:xfrm>
            <a:off x="5272614" y="3880827"/>
            <a:ext cx="3568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2F01E1A-8378-481B-BB0E-9FB9DA58371A}"/>
              </a:ext>
            </a:extLst>
          </p:cNvPr>
          <p:cNvSpPr txBox="1"/>
          <p:nvPr/>
        </p:nvSpPr>
        <p:spPr>
          <a:xfrm>
            <a:off x="10996914" y="5563235"/>
            <a:ext cx="3568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>
                <a:solidFill>
                  <a:srgbClr val="FF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271401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12" grpId="0" uiExpand="1" build="p" animBg="1"/>
      <p:bldP spid="21" grpId="0" uiExpand="1" build="p" animBg="1"/>
      <p:bldP spid="22" grpId="0" build="p" animBg="1"/>
      <p:bldP spid="6" grpId="0"/>
      <p:bldP spid="15" grpId="0"/>
      <p:bldP spid="1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079" y="127498"/>
            <a:ext cx="10515600" cy="1854436"/>
          </a:xfrm>
        </p:spPr>
        <p:txBody>
          <a:bodyPr>
            <a:normAutofit/>
          </a:bodyPr>
          <a:lstStyle/>
          <a:p>
            <a:r>
              <a:rPr lang="th-TH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/>
              </a:rPr>
              <a:t>2.2 ความผูกพันของผู้รับบริการ (</a:t>
            </a: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/>
              </a:rPr>
              <a:t>CUSTOMER ENGAGEMENT) </a:t>
            </a:r>
            <a:br>
              <a:rPr lang="th-TH" sz="4000" b="1" dirty="0"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th-TH" sz="3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/>
              </a:rPr>
              <a:t>ให้ตอบคำถามพื้นฐานว่า </a:t>
            </a:r>
            <a:r>
              <a:rPr lang="en-US" sz="3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/>
              </a:rPr>
              <a:t>: </a:t>
            </a:r>
            <a:r>
              <a:rPr lang="th-TH" sz="33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กอง/ฝ่ายมีวิธีการอย่างไร ในการสร้างความสัมพันธ์</a:t>
            </a:r>
            <a:br>
              <a:rPr lang="th-TH" sz="3300" b="1" dirty="0"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th-TH" sz="33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และเสริมสร้างประสบการณ์ของผู้รับบริการ </a:t>
            </a:r>
            <a:endParaRPr lang="th-TH" sz="3300" b="1">
              <a:solidFill>
                <a:srgbClr val="0070C0"/>
              </a:solidFill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DDDEF-20C4-4F65-BAC9-0A763DF7E0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6744" y="2379765"/>
            <a:ext cx="5281944" cy="982040"/>
          </a:xfrm>
          <a:solidFill>
            <a:srgbClr val="ADEA76">
              <a:alpha val="50000"/>
            </a:srgbClr>
          </a:solidFill>
          <a:ln>
            <a:solidFill>
              <a:srgbClr val="ADEA76"/>
            </a:solidFill>
          </a:ln>
        </p:spPr>
        <p:txBody>
          <a:bodyPr vert="horz" lIns="91440" tIns="45720" rIns="91440" bIns="45720" rtlCol="0" anchor="ctr" anchorCtr="1">
            <a:noAutofit/>
          </a:bodyPr>
          <a:lstStyle/>
          <a:p>
            <a:r>
              <a:rPr lang="th-TH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ก. ประสบการณ์ของผู้รับบริการ </a:t>
            </a:r>
            <a:br>
              <a:rPr lang="th-TH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th-TH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(</a:t>
            </a:r>
            <a:r>
              <a:rPr lang="en-US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Customer Experience)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DF55437-A2E9-41B0-8902-7FB8BCD863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8526" y="3363282"/>
            <a:ext cx="5278473" cy="2993068"/>
          </a:xfrm>
          <a:ln>
            <a:solidFill>
              <a:srgbClr val="ADEA7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182880" rIns="182880" anchor="t" anchorCtr="0">
            <a:noAutofit/>
          </a:bodyPr>
          <a:lstStyle/>
          <a:p>
            <a:pPr marL="457200" indent="-457200" algn="l">
              <a:buFont typeface="+mj-lt"/>
              <a:buAutoNum type="arabicParenR"/>
            </a:pPr>
            <a:r>
              <a:rPr lang="th-TH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การจัดการความสัมพันธ์ (</a:t>
            </a:r>
            <a:r>
              <a:rPr lang="en-US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Relationship Management) : </a:t>
            </a:r>
            <a:r>
              <a:rPr lang="th-TH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กอง/ฝ่ายมีวิธีการอย่างไร ในการสร้างความสัมพันธ์กับผู้รับบริการ </a:t>
            </a:r>
            <a:r>
              <a:rPr lang="th-TH" sz="28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(</a:t>
            </a:r>
            <a:r>
              <a:rPr lang="en-US" sz="28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CRM</a:t>
            </a:r>
            <a:r>
              <a:rPr lang="th-TH" sz="28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)</a:t>
            </a:r>
          </a:p>
          <a:p>
            <a:pPr marL="457200" indent="-457200" algn="l">
              <a:buFont typeface="+mj-lt"/>
              <a:buAutoNum type="arabicParenR"/>
            </a:pPr>
            <a:endParaRPr lang="th-TH" sz="2800" b="1" dirty="0">
              <a:latin typeface="TH K2D July8" panose="02000506000000020004" pitchFamily="2" charset="-34"/>
              <a:cs typeface="TH K2D July8" panose="02000506000000020004" pitchFamily="2" charset="-34"/>
            </a:endParaRPr>
          </a:p>
          <a:p>
            <a:pPr marL="457200" indent="-457200" algn="l">
              <a:buFont typeface="+mj-lt"/>
              <a:buAutoNum type="arabicParenR"/>
            </a:pPr>
            <a:r>
              <a:rPr lang="th-TH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การจัดการข้อร้องเรียน (</a:t>
            </a:r>
            <a:r>
              <a:rPr lang="en-US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Complaint Management) : </a:t>
            </a:r>
            <a:r>
              <a:rPr lang="th-TH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กอง/ฝ่ายมีวิธีการอย่างไร ในการจัดการข้อร้องเรียนจากผู้รับบริการ</a:t>
            </a:r>
          </a:p>
          <a:p>
            <a:pPr marL="457200" indent="-457200" algn="l">
              <a:buFont typeface="+mj-lt"/>
              <a:buAutoNum type="arabicParenR"/>
            </a:pPr>
            <a:endParaRPr lang="th-TH" sz="2800" b="1" dirty="0">
              <a:latin typeface="TH K2D July8" panose="02000506000000020004" pitchFamily="2" charset="-34"/>
              <a:cs typeface="TH K2D July8" panose="02000506000000020004" pitchFamily="2" charset="-34"/>
            </a:endParaRPr>
          </a:p>
          <a:p>
            <a:endParaRPr lang="en-US" sz="2800" b="1" dirty="0"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F96FB0A-2A02-4DFB-8C70-412D8DF11C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96000" y="2379765"/>
            <a:ext cx="5739258" cy="1536654"/>
          </a:xfrm>
          <a:solidFill>
            <a:srgbClr val="ADEA76">
              <a:alpha val="50000"/>
            </a:srgbClr>
          </a:solidFill>
          <a:ln>
            <a:solidFill>
              <a:srgbClr val="ADEA76"/>
            </a:solidFill>
          </a:ln>
        </p:spPr>
        <p:txBody>
          <a:bodyPr>
            <a:noAutofit/>
          </a:bodyPr>
          <a:lstStyle/>
          <a:p>
            <a:r>
              <a:rPr lang="th-TH" sz="2800" b="1" dirty="0">
                <a:latin typeface="TH K2D July8" panose="02000506000000020004" pitchFamily="2" charset="-34"/>
                <a:cs typeface="TH K2D July8"/>
              </a:rPr>
              <a:t>ข. การค้นหาความพึงพอใจ ความไม่พึงพอใจและ ความผูกพันของผู้บริการ (</a:t>
            </a:r>
            <a:r>
              <a:rPr lang="en-US" sz="2800" b="1" dirty="0">
                <a:latin typeface="TH K2D July8" panose="02000506000000020004" pitchFamily="2" charset="-34"/>
                <a:cs typeface="TH K2D July8"/>
              </a:rPr>
              <a:t>Determination of Customer Satisfaction, Dissatisfaction, and Engagement)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B78CA3E-425A-49FC-8D99-4000609FEDB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094313" y="3916418"/>
            <a:ext cx="5739161" cy="2439931"/>
          </a:xfrm>
          <a:ln>
            <a:solidFill>
              <a:srgbClr val="ADEA7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t" anchorCtr="1">
            <a:normAutofit/>
          </a:bodyPr>
          <a:lstStyle/>
          <a:p>
            <a:pPr algn="l"/>
            <a:r>
              <a:rPr lang="th-TH" sz="2800" b="1" dirty="0">
                <a:latin typeface="TH K2D July8" panose="02000506000000020004" pitchFamily="2" charset="-34"/>
                <a:cs typeface="TH K2D July8"/>
              </a:rPr>
              <a:t>กอง/ฝ่ายมีวิธีการอย่างไร ในการค้นหา</a:t>
            </a:r>
            <a:br>
              <a:rPr lang="th-TH" sz="2800" b="1" dirty="0">
                <a:latin typeface="TH K2D July8" panose="02000506000000020004" pitchFamily="2" charset="-34"/>
                <a:cs typeface="TH K2D July8"/>
              </a:rPr>
            </a:br>
            <a:r>
              <a:rPr lang="th-TH" sz="2800" b="1" dirty="0">
                <a:latin typeface="TH K2D July8" panose="02000506000000020004" pitchFamily="2" charset="-34"/>
                <a:cs typeface="TH K2D July8"/>
              </a:rPr>
              <a:t>ความพึงพอใจ ความไม่พึงพอใจ และความผูกพัน</a:t>
            </a:r>
            <a:br>
              <a:rPr lang="th-TH" sz="2800" b="1" dirty="0">
                <a:latin typeface="TH K2D July8" panose="02000506000000020004" pitchFamily="2" charset="-34"/>
                <a:cs typeface="TH K2D July8"/>
              </a:rPr>
            </a:br>
            <a:r>
              <a:rPr lang="th-TH" sz="2800" b="1" dirty="0">
                <a:latin typeface="TH K2D July8" panose="02000506000000020004" pitchFamily="2" charset="-34"/>
                <a:cs typeface="TH K2D July8"/>
              </a:rPr>
              <a:t>ของผู้รับบริการ</a:t>
            </a:r>
            <a:endParaRPr lang="en-US" sz="2800" b="1" dirty="0">
              <a:solidFill>
                <a:srgbClr val="006600"/>
              </a:solidFill>
              <a:latin typeface="TH K2D July8" panose="02000506000000020004" pitchFamily="2" charset="-34"/>
              <a:cs typeface="TH K2D July8"/>
            </a:endParaRPr>
          </a:p>
        </p:txBody>
      </p:sp>
      <p:sp>
        <p:nvSpPr>
          <p:cNvPr id="100" name="Slide Number Placeholder 99">
            <a:extLst>
              <a:ext uri="{FF2B5EF4-FFF2-40B4-BE49-F238E27FC236}">
                <a16:creationId xmlns:a16="http://schemas.microsoft.com/office/drawing/2014/main" id="{D7EF088D-A6D8-4DA5-AD4D-5221E33569A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407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12" grpId="0" uiExpand="1" build="p" animBg="1"/>
      <p:bldP spid="21" grpId="0" uiExpand="1" build="p" animBg="1"/>
      <p:bldP spid="22" grpId="0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0766"/>
            <a:ext cx="10515600" cy="1088102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</a:pPr>
            <a:r>
              <a:rPr lang="th-TH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ผลลัพธ์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2</a:t>
            </a:r>
            <a:r>
              <a:rPr lang="th-TH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 : ผลลัพธ์ด้านผู้รับบริการ (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Customer Results)</a:t>
            </a:r>
            <a:br>
              <a:rPr lang="th-TH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</a:br>
            <a:br>
              <a:rPr lang="th-TH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</a:b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sp>
        <p:nvSpPr>
          <p:cNvPr id="100" name="Slide Number Placeholder 99">
            <a:extLst>
              <a:ext uri="{FF2B5EF4-FFF2-40B4-BE49-F238E27FC236}">
                <a16:creationId xmlns:a16="http://schemas.microsoft.com/office/drawing/2014/main" id="{D7EF088D-A6D8-4DA5-AD4D-5221E33569A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ABBA8C-04B3-4D5A-81A0-3A990A7358C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9443" y="1533420"/>
            <a:ext cx="11153991" cy="4415883"/>
          </a:xfrm>
          <a:ln w="28575">
            <a:solidFill>
              <a:srgbClr val="00B050"/>
            </a:solidFill>
          </a:ln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th-TH" sz="35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(1) ผลลัพธ์ด้านความพึงพอใจและความไม่พึงพอใจของผู้รับบริการเป็นอย่างไร</a:t>
            </a:r>
            <a:endParaRPr lang="th-TH" sz="3000" b="1" dirty="0">
              <a:solidFill>
                <a:srgbClr val="0070C0"/>
              </a:solidFill>
              <a:latin typeface="TH K2D July8" panose="02000506000000020004" pitchFamily="2" charset="-34"/>
              <a:cs typeface="TH K2D July8"/>
            </a:endParaRPr>
          </a:p>
          <a:p>
            <a:pPr>
              <a:lnSpc>
                <a:spcPct val="100000"/>
              </a:lnSpc>
            </a:pPr>
            <a:r>
              <a:rPr lang="th-TH" sz="35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(2) ผลลัพธ์ด้านความผูกพันของผู้รับบริการเป็นอย่างไร</a:t>
            </a:r>
            <a:r>
              <a:rPr lang="en-US" sz="3500" dirty="0">
                <a:latin typeface="TH K2D July8" panose="02000506000000020004" pitchFamily="2" charset="-34"/>
                <a:cs typeface="TH K2D July8"/>
              </a:rPr>
              <a:t> </a:t>
            </a:r>
            <a:r>
              <a:rPr lang="th-TH" sz="3000" dirty="0">
                <a:latin typeface="TH K2D July8" panose="02000506000000020004" pitchFamily="2" charset="-34"/>
                <a:cs typeface="TH K2D July8"/>
              </a:rPr>
              <a:t>โดยรายงานผล ดังนี้</a:t>
            </a:r>
            <a:endParaRPr lang="en-US" sz="3000" dirty="0">
              <a:latin typeface="TH K2D July8" panose="02000506000000020004" pitchFamily="2" charset="-34"/>
              <a:cs typeface="TH K2D July8"/>
            </a:endParaRPr>
          </a:p>
          <a:p>
            <a:pPr>
              <a:lnSpc>
                <a:spcPct val="100000"/>
              </a:lnSpc>
            </a:pPr>
            <a:endParaRPr lang="th-TH" sz="1600" dirty="0">
              <a:latin typeface="TH K2D July8" panose="02000506000000020004" pitchFamily="2" charset="-34"/>
              <a:cs typeface="TH K2D July8" panose="02000506000000020004" pitchFamily="2" charset="-34"/>
            </a:endParaRPr>
          </a:p>
          <a:p>
            <a:pPr marL="571500" indent="-571500" algn="l">
              <a:lnSpc>
                <a:spcPct val="100000"/>
              </a:lnSpc>
              <a:buFont typeface="TH K2D July8" panose="02000506000000020004" pitchFamily="2" charset="-34"/>
              <a:buChar char="–"/>
            </a:pPr>
            <a:r>
              <a:rPr lang="th-TH" sz="30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ระดับ </a:t>
            </a:r>
            <a:r>
              <a:rPr lang="en-US" sz="30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(Level)</a:t>
            </a:r>
            <a:r>
              <a:rPr lang="th-TH" sz="30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 </a:t>
            </a:r>
            <a:r>
              <a:rPr lang="en-US" sz="30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:</a:t>
            </a:r>
            <a:r>
              <a:rPr lang="en-US" sz="3000" b="1" dirty="0">
                <a:latin typeface="TH K2D July8" panose="02000506000000020004" pitchFamily="2" charset="-34"/>
                <a:cs typeface="TH K2D July8"/>
              </a:rPr>
              <a:t> </a:t>
            </a:r>
            <a:r>
              <a:rPr lang="th-TH" sz="3000" dirty="0">
                <a:latin typeface="TH K2D July8" panose="02000506000000020004" pitchFamily="2" charset="-34"/>
                <a:cs typeface="TH K2D July8"/>
              </a:rPr>
              <a:t>พึงพอใจน้อย/มาก/มากที่สุด และเป็นไปตามเป้าหมายหรือไม่</a:t>
            </a:r>
          </a:p>
          <a:p>
            <a:pPr marL="571500" indent="-571500" algn="l">
              <a:lnSpc>
                <a:spcPct val="100000"/>
              </a:lnSpc>
              <a:buFont typeface="TH K2D July8" panose="02000506000000020004" pitchFamily="2" charset="-34"/>
              <a:buChar char="–"/>
            </a:pPr>
            <a:r>
              <a:rPr lang="th-TH" sz="30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แนวโน้ม (</a:t>
            </a:r>
            <a:r>
              <a:rPr lang="en-US" sz="30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Trend)</a:t>
            </a:r>
            <a:r>
              <a:rPr lang="en-US" sz="3000" b="1" dirty="0">
                <a:latin typeface="TH K2D July8" panose="02000506000000020004" pitchFamily="2" charset="-34"/>
                <a:cs typeface="TH K2D July8"/>
              </a:rPr>
              <a:t> : </a:t>
            </a:r>
            <a:r>
              <a:rPr lang="th-TH" sz="3000" dirty="0">
                <a:latin typeface="TH K2D July8" panose="02000506000000020004" pitchFamily="2" charset="-34"/>
                <a:cs typeface="TH K2D July8"/>
              </a:rPr>
              <a:t>มีแนวโน้มเป็นอย่างไร</a:t>
            </a:r>
            <a:r>
              <a:rPr lang="en-US" sz="3000" dirty="0">
                <a:latin typeface="TH K2D July8" panose="02000506000000020004" pitchFamily="2" charset="-34"/>
                <a:cs typeface="TH K2D July8"/>
              </a:rPr>
              <a:t> </a:t>
            </a:r>
            <a:r>
              <a:rPr lang="th-TH" sz="3000" dirty="0">
                <a:latin typeface="TH K2D July8" panose="02000506000000020004" pitchFamily="2" charset="-34"/>
                <a:cs typeface="TH K2D July8"/>
              </a:rPr>
              <a:t>เมื่อเปรียบเทียบกับผลลัพธ์ในอดีต</a:t>
            </a:r>
          </a:p>
          <a:p>
            <a:pPr marL="571500" indent="-571500" algn="l">
              <a:lnSpc>
                <a:spcPct val="100000"/>
              </a:lnSpc>
              <a:buFont typeface="TH K2D July8" panose="02000506000000020004" pitchFamily="2" charset="-34"/>
              <a:buChar char="–"/>
            </a:pPr>
            <a:r>
              <a:rPr lang="th-TH" sz="30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เทียบเคียง (</a:t>
            </a:r>
            <a:r>
              <a:rPr lang="en-US" sz="30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Comparisons)</a:t>
            </a:r>
            <a:r>
              <a:rPr lang="en-US" sz="3000" b="1" dirty="0">
                <a:latin typeface="TH K2D July8" panose="02000506000000020004" pitchFamily="2" charset="-34"/>
                <a:cs typeface="TH K2D July8"/>
              </a:rPr>
              <a:t> : </a:t>
            </a:r>
            <a:r>
              <a:rPr lang="th-TH" sz="3000" dirty="0">
                <a:latin typeface="TH K2D July8" panose="02000506000000020004" pitchFamily="2" charset="-34"/>
                <a:cs typeface="TH K2D July8"/>
              </a:rPr>
              <a:t>มีการเทียบเคียงกับคู่เทียบที่เหมาะสม </a:t>
            </a:r>
            <a:endParaRPr lang="th-TH" sz="3000" dirty="0">
              <a:latin typeface="TH K2D July8" panose="02000506000000020004" pitchFamily="2" charset="-34"/>
              <a:cs typeface="TH K2D July8" panose="02000506000000020004" pitchFamily="2" charset="-34"/>
            </a:endParaRPr>
          </a:p>
          <a:p>
            <a:pPr marL="571500" indent="-571500" algn="l">
              <a:lnSpc>
                <a:spcPct val="100000"/>
              </a:lnSpc>
              <a:buFont typeface="TH K2D July8" panose="02000506000000020004" pitchFamily="2" charset="-34"/>
              <a:buChar char="–"/>
            </a:pPr>
            <a:r>
              <a:rPr lang="th-TH" sz="30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บูรณาการ </a:t>
            </a:r>
            <a:r>
              <a:rPr lang="en-US" sz="30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(Integration)</a:t>
            </a:r>
            <a:r>
              <a:rPr lang="en-US" sz="3000" b="1" dirty="0">
                <a:latin typeface="TH K2D July8" panose="02000506000000020004" pitchFamily="2" charset="-34"/>
                <a:cs typeface="TH K2D July8"/>
              </a:rPr>
              <a:t> : </a:t>
            </a:r>
            <a:r>
              <a:rPr lang="th-TH" sz="3000" dirty="0">
                <a:latin typeface="TH K2D July8" panose="02000506000000020004" pitchFamily="2" charset="-34"/>
                <a:cs typeface="TH K2D July8"/>
              </a:rPr>
              <a:t>การติดตามผลลัพธ์และใช้ผลลัพธ์เพื่อการปรับปรุงบริการ</a:t>
            </a:r>
            <a:endParaRPr lang="th-TH" sz="3500" dirty="0">
              <a:latin typeface="TH K2D July8" panose="02000506000000020004" pitchFamily="2" charset="-34"/>
              <a:cs typeface="TH K2D July8"/>
            </a:endParaRPr>
          </a:p>
        </p:txBody>
      </p:sp>
    </p:spTree>
    <p:extLst>
      <p:ext uri="{BB962C8B-B14F-4D97-AF65-F5344CB8AC3E}">
        <p14:creationId xmlns:p14="http://schemas.microsoft.com/office/powerpoint/2010/main" val="1502562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Placeholder 23" descr="photo of various succulents">
            <a:extLst>
              <a:ext uri="{FF2B5EF4-FFF2-40B4-BE49-F238E27FC236}">
                <a16:creationId xmlns:a16="http://schemas.microsoft.com/office/drawing/2014/main" id="{147E9A8B-CB18-4B11-85BF-ECE4A7B2F04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" y="5943600"/>
            <a:ext cx="12188952" cy="914400"/>
          </a:xfrm>
        </p:spPr>
      </p:pic>
      <p:sp>
        <p:nvSpPr>
          <p:cNvPr id="50" name="Slide Number Placeholder 49">
            <a:extLst>
              <a:ext uri="{FF2B5EF4-FFF2-40B4-BE49-F238E27FC236}">
                <a16:creationId xmlns:a16="http://schemas.microsoft.com/office/drawing/2014/main" id="{E7A3E10B-48DC-43B8-A29D-5258A6BC2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EB6B318-8CB6-4A80-ACDC-544B13319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2764"/>
            <a:ext cx="10515600" cy="722458"/>
          </a:xfrm>
        </p:spPr>
        <p:txBody>
          <a:bodyPr>
            <a:normAutofit/>
          </a:bodyPr>
          <a:lstStyle/>
          <a:p>
            <a:pPr algn="ctr"/>
            <a:r>
              <a:rPr lang="th-TH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ข้อเสนอแนะหมวด </a:t>
            </a:r>
            <a:r>
              <a:rPr lang="th-TH" sz="4000" b="1" dirty="0">
                <a:solidFill>
                  <a:srgbClr val="00B050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ผู้รับบริการ</a:t>
            </a: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 </a:t>
            </a:r>
            <a:r>
              <a:rPr lang="th-TH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ในปีก่อน</a:t>
            </a:r>
            <a:endParaRPr 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pic>
        <p:nvPicPr>
          <p:cNvPr id="4" name="Picture 3" descr="A table with text on it&#10;&#10;Description automatically generated">
            <a:extLst>
              <a:ext uri="{FF2B5EF4-FFF2-40B4-BE49-F238E27FC236}">
                <a16:creationId xmlns:a16="http://schemas.microsoft.com/office/drawing/2014/main" id="{213FFE3B-CA19-4E68-979A-9E09D097FA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055" y="1245565"/>
            <a:ext cx="11465890" cy="43668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93493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59924"/>
          </a:xfrm>
        </p:spPr>
        <p:txBody>
          <a:bodyPr>
            <a:normAutofit/>
          </a:bodyPr>
          <a:lstStyle/>
          <a:p>
            <a:r>
              <a:rPr lang="th-TH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ตัวชี้วัดที่ 3 ระบบปฏิบัติการ </a:t>
            </a:r>
            <a: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(Operations)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DDDEF-20C4-4F65-BAC9-0A763DF7E0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969" y="1717295"/>
            <a:ext cx="5288035" cy="898534"/>
          </a:xfrm>
          <a:solidFill>
            <a:schemeClr val="tx2">
              <a:lumMod val="40000"/>
              <a:lumOff val="60000"/>
              <a:alpha val="5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rmAutofit/>
          </a:bodyPr>
          <a:lstStyle/>
          <a:p>
            <a:r>
              <a:rPr lang="en-US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3.1 </a:t>
            </a:r>
            <a:r>
              <a:rPr lang="th-TH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กระบวนการทำงาน </a:t>
            </a:r>
            <a:r>
              <a:rPr lang="en-US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(Work process)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DF55437-A2E9-41B0-8902-7FB8BCD863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8282" y="2617306"/>
            <a:ext cx="5288035" cy="1980857"/>
          </a:xfr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182880" rIns="182880" anchor="t" anchorCtr="0">
            <a:noAutofit/>
          </a:bodyPr>
          <a:lstStyle/>
          <a:p>
            <a:pPr marL="342900" indent="-342900" algn="l">
              <a:buAutoNum type="thaiAlphaPeriod"/>
            </a:pPr>
            <a:r>
              <a:rPr lang="th-TH" sz="2800" b="1" dirty="0">
                <a:latin typeface="TH K2D July8" panose="02000506000000020004" pitchFamily="2" charset="-34"/>
                <a:cs typeface="TH K2D July8"/>
              </a:rPr>
              <a:t>การออกแบบการบริการและกระบวนการ </a:t>
            </a:r>
            <a:br>
              <a:rPr lang="en-US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th-TH" sz="2800" b="1" dirty="0">
                <a:latin typeface="TH K2D July8" panose="02000506000000020004" pitchFamily="2" charset="-34"/>
                <a:cs typeface="TH K2D July8"/>
              </a:rPr>
              <a:t>(</a:t>
            </a:r>
            <a:r>
              <a:rPr lang="en-US" sz="2800" b="1" dirty="0">
                <a:latin typeface="TH K2D July8" panose="02000506000000020004" pitchFamily="2" charset="-34"/>
                <a:cs typeface="TH K2D July8"/>
              </a:rPr>
              <a:t>Service and Process Design)</a:t>
            </a:r>
          </a:p>
          <a:p>
            <a:pPr marL="342900" indent="-342900" algn="l">
              <a:buAutoNum type="thaiAlphaPeriod"/>
            </a:pPr>
            <a:endParaRPr 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/>
            </a:endParaRPr>
          </a:p>
          <a:p>
            <a:pPr marL="342900" indent="-342900" algn="l">
              <a:buAutoNum type="thaiAlphaPeriod"/>
            </a:pPr>
            <a:r>
              <a:rPr lang="th-TH" sz="2800" b="1" dirty="0">
                <a:latin typeface="TH K2D July8" panose="02000506000000020004" pitchFamily="2" charset="-34"/>
                <a:cs typeface="TH K2D July8"/>
              </a:rPr>
              <a:t>การจัดการและการปรับปรุงกระบวนการ (</a:t>
            </a:r>
            <a:r>
              <a:rPr lang="en-US" sz="2800" b="1" dirty="0">
                <a:latin typeface="TH K2D July8" panose="02000506000000020004" pitchFamily="2" charset="-34"/>
                <a:cs typeface="TH K2D July8"/>
              </a:rPr>
              <a:t>Process Management and Implement)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F96FB0A-2A02-4DFB-8C70-412D8DF11C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335893" y="1717295"/>
            <a:ext cx="5022657" cy="898533"/>
          </a:xfrm>
          <a:solidFill>
            <a:schemeClr val="tx2">
              <a:lumMod val="40000"/>
              <a:lumOff val="60000"/>
              <a:alpha val="5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/>
          <a:p>
            <a:r>
              <a:rPr lang="en-US" sz="2800" b="1" dirty="0">
                <a:latin typeface="TH K2D July8" panose="02000506000000020004" pitchFamily="2" charset="-34"/>
                <a:cs typeface="TH K2D July8"/>
              </a:rPr>
              <a:t>3.2 </a:t>
            </a:r>
            <a:r>
              <a:rPr lang="th-TH" sz="2800" b="1" dirty="0">
                <a:latin typeface="TH K2D July8" panose="02000506000000020004" pitchFamily="2" charset="-34"/>
                <a:cs typeface="TH K2D July8"/>
              </a:rPr>
              <a:t>ประสิทธิผลของการปฏิบัติการ </a:t>
            </a:r>
            <a:br>
              <a:rPr lang="en-US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en-US" sz="2800" b="1" dirty="0">
                <a:latin typeface="TH K2D July8" panose="02000506000000020004" pitchFamily="2" charset="-34"/>
                <a:cs typeface="TH K2D July8"/>
              </a:rPr>
              <a:t>    (Operational Effectiveness)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B78CA3E-425A-49FC-8D99-4000609FEDB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35893" y="2617157"/>
            <a:ext cx="5022657" cy="1991295"/>
          </a:xfr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t" anchorCtr="1">
            <a:normAutofit/>
          </a:bodyPr>
          <a:lstStyle/>
          <a:p>
            <a:pPr marL="342900" indent="-342900" algn="l">
              <a:buAutoNum type="thaiAlphaPeriod"/>
            </a:pPr>
            <a:r>
              <a:rPr lang="th-TH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ประสิทธิภาพและประสิทธิผลของการปฏิบัติการ (</a:t>
            </a:r>
            <a:r>
              <a:rPr lang="en-US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Operational Efficiency and Effectiveness)</a:t>
            </a:r>
            <a:endParaRPr 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sp>
        <p:nvSpPr>
          <p:cNvPr id="100" name="Slide Number Placeholder 99">
            <a:extLst>
              <a:ext uri="{FF2B5EF4-FFF2-40B4-BE49-F238E27FC236}">
                <a16:creationId xmlns:a16="http://schemas.microsoft.com/office/drawing/2014/main" id="{D7EF088D-A6D8-4DA5-AD4D-5221E33569A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4306C57-CCE2-4FF6-A7ED-FEAAA6F732A4}"/>
              </a:ext>
            </a:extLst>
          </p:cNvPr>
          <p:cNvSpPr txBox="1">
            <a:spLocks/>
          </p:cNvSpPr>
          <p:nvPr/>
        </p:nvSpPr>
        <p:spPr>
          <a:xfrm>
            <a:off x="354046" y="4877974"/>
            <a:ext cx="11412622" cy="71815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  <a:shade val="30000"/>
                  <a:satMod val="115000"/>
                </a:schemeClr>
              </a:gs>
              <a:gs pos="50000">
                <a:schemeClr val="tx2">
                  <a:lumMod val="75000"/>
                  <a:shade val="67500"/>
                  <a:satMod val="115000"/>
                </a:schemeClr>
              </a:gs>
              <a:gs pos="100000">
                <a:schemeClr val="tx2">
                  <a:lumMod val="7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 anchorCtr="1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2800" b="1" dirty="0">
                <a:solidFill>
                  <a:schemeClr val="bg2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ผลลัพธ์ </a:t>
            </a:r>
            <a:r>
              <a:rPr lang="en-US" sz="2800" b="1" dirty="0">
                <a:solidFill>
                  <a:schemeClr val="bg2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3</a:t>
            </a:r>
            <a:r>
              <a:rPr lang="th-TH" sz="2800" b="1" dirty="0">
                <a:solidFill>
                  <a:schemeClr val="bg2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 : ผลลัพธ์ด้านประสิทธิผลของกระบวนการทำงาน (</a:t>
            </a:r>
            <a:r>
              <a:rPr lang="en-US" sz="2800" b="1" dirty="0">
                <a:solidFill>
                  <a:schemeClr val="bg2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Work Process Effectiveness Result)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1399FAD1-8805-4B5B-AD71-D012B43752B8}"/>
              </a:ext>
            </a:extLst>
          </p:cNvPr>
          <p:cNvSpPr txBox="1">
            <a:spLocks/>
          </p:cNvSpPr>
          <p:nvPr/>
        </p:nvSpPr>
        <p:spPr>
          <a:xfrm>
            <a:off x="353023" y="5710953"/>
            <a:ext cx="11412623" cy="907672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182880" tIns="182880" rIns="182880" bIns="45720" rtlCol="0" anchor="t" anchorCtr="0">
            <a:normAutofit/>
          </a:bodyPr>
          <a:lstStyle>
            <a:lvl1pPr marL="0" indent="0" algn="ctr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2800" b="1" dirty="0">
                <a:latin typeface="TH K2D July8" panose="02000506000000020004" pitchFamily="2" charset="-34"/>
                <a:cs typeface="TH K2D July8"/>
              </a:rPr>
              <a:t>ผลลัพธ์ของตัวชี้วัดในกระบวนการทำงานและผลลัพธ์จากการพัฒนาปรับปรุงกระบวนการเป็นอย่างไร</a:t>
            </a:r>
          </a:p>
        </p:txBody>
      </p:sp>
    </p:spTree>
    <p:extLst>
      <p:ext uri="{BB962C8B-B14F-4D97-AF65-F5344CB8AC3E}">
        <p14:creationId xmlns:p14="http://schemas.microsoft.com/office/powerpoint/2010/main" val="102896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12" grpId="0" build="p" animBg="1"/>
      <p:bldP spid="21" grpId="0" uiExpand="1" build="p" animBg="1"/>
      <p:bldP spid="22" grpId="0" build="p" animBg="1"/>
      <p:bldP spid="17" grpId="0" animBg="1"/>
      <p:bldP spid="1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59924"/>
          </a:xfrm>
        </p:spPr>
        <p:txBody>
          <a:bodyPr>
            <a:normAutofit fontScale="90000"/>
          </a:bodyPr>
          <a:lstStyle/>
          <a:p>
            <a:r>
              <a:rPr lang="th-TH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/>
              </a:rPr>
              <a:t>ระดับของการดำเนินงานจัดทำระบบปฏิบัติการ</a:t>
            </a:r>
            <a:r>
              <a:rPr lang="th-TH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/>
              </a:rPr>
              <a:t> (</a:t>
            </a: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/>
              </a:rPr>
              <a:t>Operations)</a:t>
            </a:r>
          </a:p>
        </p:txBody>
      </p:sp>
      <p:sp>
        <p:nvSpPr>
          <p:cNvPr id="100" name="Slide Number Placeholder 99">
            <a:extLst>
              <a:ext uri="{FF2B5EF4-FFF2-40B4-BE49-F238E27FC236}">
                <a16:creationId xmlns:a16="http://schemas.microsoft.com/office/drawing/2014/main" id="{D7EF088D-A6D8-4DA5-AD4D-5221E33569A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63FA9B1-5ED2-4526-81CB-5D851DC348BF}"/>
              </a:ext>
            </a:extLst>
          </p:cNvPr>
          <p:cNvSpPr/>
          <p:nvPr/>
        </p:nvSpPr>
        <p:spPr>
          <a:xfrm>
            <a:off x="2048109" y="2233145"/>
            <a:ext cx="4348975" cy="402567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th-TH" sz="3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ส่วนงาน</a:t>
            </a:r>
            <a:endParaRPr lang="en-US" sz="3000" b="1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F0BCF28-06BF-4741-A459-53688F58B8A8}"/>
              </a:ext>
            </a:extLst>
          </p:cNvPr>
          <p:cNvSpPr/>
          <p:nvPr/>
        </p:nvSpPr>
        <p:spPr>
          <a:xfrm>
            <a:off x="2922719" y="3454604"/>
            <a:ext cx="1580685" cy="1582758"/>
          </a:xfrm>
          <a:prstGeom prst="ellipse">
            <a:avLst/>
          </a:prstGeom>
          <a:ln w="57150">
            <a:solidFill>
              <a:srgbClr val="0070C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กอง/ฝ่าย</a:t>
            </a:r>
            <a:endParaRPr lang="en-US" sz="2200" b="1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sp>
        <p:nvSpPr>
          <p:cNvPr id="29" name="Text Placeholder 6">
            <a:extLst>
              <a:ext uri="{FF2B5EF4-FFF2-40B4-BE49-F238E27FC236}">
                <a16:creationId xmlns:a16="http://schemas.microsoft.com/office/drawing/2014/main" id="{AB42F4F5-A92B-4722-AA59-2611C392DA1F}"/>
              </a:ext>
            </a:extLst>
          </p:cNvPr>
          <p:cNvSpPr txBox="1">
            <a:spLocks/>
          </p:cNvSpPr>
          <p:nvPr/>
        </p:nvSpPr>
        <p:spPr>
          <a:xfrm>
            <a:off x="6962863" y="2453268"/>
            <a:ext cx="4956301" cy="3044593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ปีงบประมาณ พ.ศ. 2567</a:t>
            </a:r>
            <a:br>
              <a:rPr lang="th-TH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th-TH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มีนโยบายให้ดำเนินการในระดับ</a:t>
            </a:r>
          </a:p>
          <a:p>
            <a:pPr marL="514350" indent="-514350">
              <a:buAutoNum type="arabicPeriod"/>
            </a:pPr>
            <a:r>
              <a:rPr lang="th-TH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ระดับส่วนงาน</a:t>
            </a:r>
          </a:p>
          <a:p>
            <a:pPr marL="514350" indent="-514350">
              <a:buAutoNum type="arabicPeriod"/>
            </a:pPr>
            <a:r>
              <a:rPr lang="th-TH" sz="44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ระดับกอง/ฝ่าย</a:t>
            </a:r>
          </a:p>
        </p:txBody>
      </p:sp>
    </p:spTree>
    <p:extLst>
      <p:ext uri="{BB962C8B-B14F-4D97-AF65-F5344CB8AC3E}">
        <p14:creationId xmlns:p14="http://schemas.microsoft.com/office/powerpoint/2010/main" val="1904854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079" y="127498"/>
            <a:ext cx="10515600" cy="1854436"/>
          </a:xfrm>
        </p:spPr>
        <p:txBody>
          <a:bodyPr>
            <a:normAutofit/>
          </a:bodyPr>
          <a:lstStyle/>
          <a:p>
            <a:r>
              <a:rPr lang="th-TH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3.1 กระบวนการทำงาน (</a:t>
            </a: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Work processes) </a:t>
            </a:r>
            <a:br>
              <a:rPr lang="th-TH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th-TH" sz="3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ให้ตอบคำถามพื้นฐานว่า </a:t>
            </a:r>
            <a:r>
              <a:rPr lang="en-US" sz="3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: </a:t>
            </a:r>
            <a:r>
              <a:rPr lang="th-TH" sz="33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กอง/ฝ่ายมีวิธีการออกแบบ จัดการ และปรับปรุง </a:t>
            </a:r>
            <a:br>
              <a:rPr lang="th-TH" sz="33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th-TH" sz="33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การบริการและกระบวนการทำงานที่สำคัญอย่างไร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DDDEF-20C4-4F65-BAC9-0A763DF7E0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7182" y="2087709"/>
            <a:ext cx="5281944" cy="1096862"/>
          </a:xfrm>
          <a:solidFill>
            <a:schemeClr val="tx2">
              <a:lumMod val="40000"/>
              <a:lumOff val="60000"/>
              <a:alpha val="5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Autofit/>
          </a:bodyPr>
          <a:lstStyle/>
          <a:p>
            <a:r>
              <a:rPr lang="th-TH" sz="2800" b="1" dirty="0">
                <a:latin typeface="TH K2D July8" panose="02000506000000020004" pitchFamily="2" charset="-34"/>
                <a:cs typeface="TH K2D July8"/>
              </a:rPr>
              <a:t>ก. การออกแบบการบริการและกระบวนการ (</a:t>
            </a:r>
            <a:r>
              <a:rPr lang="en-US" sz="2800" b="1" dirty="0">
                <a:latin typeface="TH K2D July8" panose="02000506000000020004" pitchFamily="2" charset="-34"/>
                <a:cs typeface="TH K2D July8"/>
              </a:rPr>
              <a:t>Service and Process Design)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DF55437-A2E9-41B0-8902-7FB8BCD863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8964" y="3186047"/>
            <a:ext cx="5278473" cy="3252073"/>
          </a:xfr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182880" rIns="182880" anchor="t" anchorCtr="0">
            <a:normAutofit/>
          </a:bodyPr>
          <a:lstStyle/>
          <a:p>
            <a:pPr marL="457200" indent="-457200" algn="l">
              <a:lnSpc>
                <a:spcPts val="2800"/>
              </a:lnSpc>
              <a:buFont typeface="+mj-lt"/>
              <a:buAutoNum type="arabicParenR"/>
            </a:pPr>
            <a:r>
              <a:rPr lang="th-TH" sz="2800" b="1" dirty="0">
                <a:latin typeface="TH K2D July8" panose="02000506000000020004" pitchFamily="2" charset="-34"/>
                <a:cs typeface="TH K2D July8"/>
              </a:rPr>
              <a:t>ข้อกำหนดของการบริการ (</a:t>
            </a:r>
            <a:r>
              <a:rPr lang="en-US" sz="2800" b="1" dirty="0">
                <a:latin typeface="TH K2D July8" panose="02000506000000020004" pitchFamily="2" charset="-34"/>
                <a:cs typeface="TH K2D July8"/>
              </a:rPr>
              <a:t>Service Requirements) </a:t>
            </a:r>
            <a:endParaRPr lang="en-US" sz="2800" b="1" dirty="0">
              <a:latin typeface="TH K2D July8" panose="02000506000000020004" pitchFamily="2" charset="-34"/>
              <a:cs typeface="TH K2D July8" panose="02000506000000020004" pitchFamily="2" charset="-34"/>
            </a:endParaRPr>
          </a:p>
          <a:p>
            <a:pPr marL="457200" indent="-457200" algn="l">
              <a:lnSpc>
                <a:spcPts val="2800"/>
              </a:lnSpc>
              <a:buFont typeface="+mj-lt"/>
              <a:buAutoNum type="arabicParenR"/>
            </a:pPr>
            <a:r>
              <a:rPr lang="th-TH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การออกแบบบริการ (</a:t>
            </a:r>
            <a:r>
              <a:rPr lang="en-US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Service Design) </a:t>
            </a:r>
            <a:endParaRPr lang="th-TH" sz="2800" b="1" dirty="0">
              <a:latin typeface="TH K2D July8" panose="02000506000000020004" pitchFamily="2" charset="-34"/>
              <a:cs typeface="TH K2D July8" panose="02000506000000020004" pitchFamily="2" charset="-34"/>
            </a:endParaRPr>
          </a:p>
          <a:p>
            <a:pPr marL="457200" indent="-457200" algn="l">
              <a:lnSpc>
                <a:spcPts val="2800"/>
              </a:lnSpc>
              <a:buFont typeface="+mj-lt"/>
              <a:buAutoNum type="arabicParenR"/>
            </a:pPr>
            <a:r>
              <a:rPr lang="th-TH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ข้อกำหนดของกระบวนการ (</a:t>
            </a:r>
            <a:r>
              <a:rPr lang="en-US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Process Requirements)</a:t>
            </a:r>
            <a:endParaRPr lang="th-TH" sz="2800" b="1" dirty="0">
              <a:latin typeface="TH K2D July8" panose="02000506000000020004" pitchFamily="2" charset="-34"/>
              <a:cs typeface="TH K2D July8" panose="02000506000000020004" pitchFamily="2" charset="-34"/>
            </a:endParaRPr>
          </a:p>
          <a:p>
            <a:pPr marL="457200" indent="-457200" algn="l">
              <a:lnSpc>
                <a:spcPts val="2800"/>
              </a:lnSpc>
              <a:buFont typeface="+mj-lt"/>
              <a:buAutoNum type="arabicParenR"/>
            </a:pPr>
            <a:r>
              <a:rPr lang="th-TH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การออกแบบกระบวนการ (</a:t>
            </a:r>
            <a:r>
              <a:rPr lang="en-US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Process Design</a:t>
            </a:r>
            <a:r>
              <a:rPr lang="th-TH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)</a:t>
            </a:r>
            <a:endParaRPr lang="en-US" sz="2800" b="1" dirty="0"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F96FB0A-2A02-4DFB-8C70-412D8DF11C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96000" y="2087709"/>
            <a:ext cx="5748007" cy="1096862"/>
          </a:xfrm>
          <a:solidFill>
            <a:schemeClr val="tx2">
              <a:lumMod val="40000"/>
              <a:lumOff val="60000"/>
              <a:alpha val="5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/>
          <a:p>
            <a:r>
              <a:rPr lang="th-TH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ข. การจัดการและการปรับปรุงกระบวนการ </a:t>
            </a:r>
            <a:br>
              <a:rPr lang="th-TH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th-TH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(</a:t>
            </a:r>
            <a:r>
              <a:rPr lang="en-US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Process Management and Implement)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B78CA3E-425A-49FC-8D99-4000609FEDB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094311" y="3184570"/>
            <a:ext cx="5749696" cy="3253551"/>
          </a:xfr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t" anchorCtr="1">
            <a:noAutofit/>
          </a:bodyPr>
          <a:lstStyle/>
          <a:p>
            <a:pPr marL="457200" indent="-457200" algn="l">
              <a:buFont typeface="+mj-lt"/>
              <a:buAutoNum type="arabicParenR"/>
            </a:pPr>
            <a:r>
              <a:rPr lang="th-TH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การนำกระบวนการไปสู่การปฏิบัติ (</a:t>
            </a:r>
            <a:r>
              <a:rPr lang="en-US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Process Implementation) : </a:t>
            </a:r>
            <a:r>
              <a:rPr lang="th-TH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กอง/ฝ่ายมั่นใจได้อย่างไรว่าการปฏิบัติงานประจำวันของกระบวนการทำงานต่างๆ เป็นไปตามข้อกำหนดที่สำคัญ</a:t>
            </a:r>
            <a:endParaRPr lang="en-US" sz="2800" b="1" dirty="0">
              <a:latin typeface="TH K2D July8" panose="02000506000000020004" pitchFamily="2" charset="-34"/>
              <a:cs typeface="TH K2D July8" panose="02000506000000020004" pitchFamily="2" charset="-34"/>
            </a:endParaRPr>
          </a:p>
          <a:p>
            <a:pPr marL="457200" indent="-457200" algn="l">
              <a:buFont typeface="+mj-lt"/>
              <a:buAutoNum type="arabicParenR"/>
            </a:pPr>
            <a:endParaRPr lang="th-TH" sz="2800" b="1" dirty="0">
              <a:latin typeface="TH K2D July8" panose="02000506000000020004" pitchFamily="2" charset="-34"/>
              <a:cs typeface="TH K2D July8" panose="02000506000000020004" pitchFamily="2" charset="-34"/>
            </a:endParaRPr>
          </a:p>
          <a:p>
            <a:pPr marL="457200" indent="-457200" algn="l">
              <a:buFont typeface="+mj-lt"/>
              <a:buAutoNum type="arabicParenR"/>
            </a:pPr>
            <a:r>
              <a:rPr lang="th-TH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การปรับปรุงกระบวนการ (</a:t>
            </a:r>
            <a:r>
              <a:rPr lang="en-US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Process Improvement) : </a:t>
            </a:r>
            <a:r>
              <a:rPr lang="th-TH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กอง/ฝ่ายมีวิธีการอย่างไร ในการปรับปรุงกระบวนการทำงานที่สำคัญ และกระบวนการสนับสนุนที่สำคัญ </a:t>
            </a:r>
            <a:br>
              <a:rPr lang="th-TH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th-TH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เพื่อปรับปรุงการให้บริการ</a:t>
            </a:r>
          </a:p>
        </p:txBody>
      </p:sp>
      <p:sp>
        <p:nvSpPr>
          <p:cNvPr id="100" name="Slide Number Placeholder 99">
            <a:extLst>
              <a:ext uri="{FF2B5EF4-FFF2-40B4-BE49-F238E27FC236}">
                <a16:creationId xmlns:a16="http://schemas.microsoft.com/office/drawing/2014/main" id="{D7EF088D-A6D8-4DA5-AD4D-5221E33569A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2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12" grpId="0" uiExpand="1" build="p" animBg="1"/>
      <p:bldP spid="21" grpId="0" uiExpand="1" build="p" animBg="1"/>
      <p:bldP spid="22" grpId="0" build="p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DF55437-A2E9-41B0-8902-7FB8BCD863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4139" y="1081935"/>
            <a:ext cx="6054229" cy="5635891"/>
          </a:xfr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182880" rIns="182880" anchor="t" anchorCtr="0">
            <a:normAutofit fontScale="92500"/>
          </a:bodyPr>
          <a:lstStyle/>
          <a:p>
            <a:pPr marL="457200" indent="-457200" algn="l">
              <a:lnSpc>
                <a:spcPts val="3000"/>
              </a:lnSpc>
              <a:buFont typeface="+mj-lt"/>
              <a:buAutoNum type="arabicParenR"/>
            </a:pPr>
            <a:r>
              <a:rPr lang="th-TH" sz="2600" b="1" dirty="0">
                <a:latin typeface="TH K2D July8" panose="02000506000000020004" pitchFamily="2" charset="-34"/>
                <a:cs typeface="TH K2D July8"/>
              </a:rPr>
              <a:t>ข้อกำหนดของหลักการบริการ และกระบวนการ (</a:t>
            </a:r>
            <a:r>
              <a:rPr lang="en-US" sz="2600" b="1" dirty="0">
                <a:latin typeface="TH K2D July8" panose="02000506000000020004" pitchFamily="2" charset="-34"/>
                <a:cs typeface="TH K2D July8"/>
              </a:rPr>
              <a:t>Service Requirements) : </a:t>
            </a:r>
            <a:r>
              <a:rPr lang="th-TH" sz="2600" b="1" dirty="0">
                <a:latin typeface="TH K2D July8" panose="02000506000000020004" pitchFamily="2" charset="-34"/>
                <a:cs typeface="TH K2D July8"/>
              </a:rPr>
              <a:t>กอง/ฝ่ายมีวิธีการอย่างไร ในการจัดทำข้อกำหนดที่สำคัญของการบริการ</a:t>
            </a:r>
            <a:endParaRPr lang="en-US" sz="2600" b="1" dirty="0">
              <a:latin typeface="TH K2D July8" panose="02000506000000020004" pitchFamily="2" charset="-34"/>
              <a:cs typeface="TH K2D July8"/>
            </a:endParaRPr>
          </a:p>
          <a:p>
            <a:pPr marL="457200" indent="-457200" algn="l">
              <a:lnSpc>
                <a:spcPts val="3000"/>
              </a:lnSpc>
              <a:buFont typeface="+mj-lt"/>
              <a:buAutoNum type="arabicParenR"/>
            </a:pPr>
            <a:r>
              <a:rPr lang="th-TH" sz="2600" b="1" dirty="0">
                <a:latin typeface="TH K2D July8" panose="02000506000000020004" pitchFamily="2" charset="-34"/>
                <a:cs typeface="TH K2D July8"/>
              </a:rPr>
              <a:t>การออกแบบบริการ (</a:t>
            </a:r>
            <a:r>
              <a:rPr lang="en-US" sz="2600" b="1" dirty="0">
                <a:latin typeface="TH K2D July8" panose="02000506000000020004" pitchFamily="2" charset="-34"/>
                <a:cs typeface="TH K2D July8"/>
              </a:rPr>
              <a:t>Service Design) :</a:t>
            </a:r>
            <a:r>
              <a:rPr lang="th-TH" sz="2600" b="1" dirty="0">
                <a:latin typeface="TH K2D July8" panose="02000506000000020004" pitchFamily="2" charset="-34"/>
                <a:cs typeface="TH K2D July8"/>
              </a:rPr>
              <a:t>กอง/ฝ่ายมีวิธีการอย่างไร ในการออกแบบบริการ เพื่อให้เป็นไปตามข้อกำหนดที่สำคัญ</a:t>
            </a:r>
          </a:p>
          <a:p>
            <a:pPr marL="457200" indent="-457200" algn="l">
              <a:lnSpc>
                <a:spcPts val="3000"/>
              </a:lnSpc>
              <a:buFont typeface="+mj-lt"/>
              <a:buAutoNum type="arabicParenR"/>
            </a:pPr>
            <a:r>
              <a:rPr lang="th-TH" sz="2600" b="1" dirty="0">
                <a:latin typeface="TH K2D July8" panose="02000506000000020004" pitchFamily="2" charset="-34"/>
                <a:cs typeface="TH K2D July8"/>
              </a:rPr>
              <a:t>ข้อกำหนดของกระบวนการ (</a:t>
            </a:r>
            <a:r>
              <a:rPr lang="en-US" sz="2600" b="1" dirty="0">
                <a:latin typeface="TH K2D July8" panose="02000506000000020004" pitchFamily="2" charset="-34"/>
                <a:cs typeface="TH K2D July8"/>
              </a:rPr>
              <a:t>Process Requirements) :</a:t>
            </a:r>
            <a:r>
              <a:rPr lang="th-TH" sz="2600" b="1" dirty="0">
                <a:latin typeface="TH K2D July8" panose="02000506000000020004" pitchFamily="2" charset="-34"/>
                <a:cs typeface="TH K2D July8"/>
              </a:rPr>
              <a:t>กอง/ฝ่ายมีวิธีการอย่างไร ในการจัดทำข้อกำหนดที่สำคัญของกระบวนการทำงาน และกระบวนการสนับสนุน</a:t>
            </a:r>
          </a:p>
          <a:p>
            <a:pPr marL="457200" indent="-457200" algn="l">
              <a:lnSpc>
                <a:spcPts val="3000"/>
              </a:lnSpc>
              <a:buFont typeface="+mj-lt"/>
              <a:buAutoNum type="arabicParenR"/>
            </a:pPr>
            <a:r>
              <a:rPr lang="th-TH" sz="2600" b="1" dirty="0">
                <a:latin typeface="TH K2D July8" panose="02000506000000020004" pitchFamily="2" charset="-34"/>
                <a:cs typeface="TH K2D July8"/>
              </a:rPr>
              <a:t>การออกแบบกระบวนการ (</a:t>
            </a:r>
            <a:r>
              <a:rPr lang="en-US" sz="2600" b="1" dirty="0">
                <a:latin typeface="TH K2D July8" panose="02000506000000020004" pitchFamily="2" charset="-34"/>
                <a:cs typeface="TH K2D July8"/>
              </a:rPr>
              <a:t>Process Design) </a:t>
            </a:r>
            <a:br>
              <a:rPr lang="th-TH" sz="2600" b="1" dirty="0"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en-US" sz="2600" b="1" dirty="0">
                <a:latin typeface="TH K2D July8" panose="02000506000000020004" pitchFamily="2" charset="-34"/>
                <a:cs typeface="TH K2D July8"/>
              </a:rPr>
              <a:t>:</a:t>
            </a:r>
            <a:r>
              <a:rPr lang="th-TH" sz="2600" b="1" dirty="0">
                <a:latin typeface="TH K2D July8" panose="02000506000000020004" pitchFamily="2" charset="-34"/>
                <a:cs typeface="TH K2D July8"/>
              </a:rPr>
              <a:t>กอง/ฝ่ายมีวิธีการอย่างไร ในการออกแบบกระบวนการทำงานที่สำคัญ และกระบวนการสนับสนุนที่สำคัญ เพื่อให้เป็นไปตามข้อกำหนดที่สำคัญ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DDDEF-20C4-4F65-BAC9-0A763DF7E0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2356" y="338501"/>
            <a:ext cx="6047765" cy="731520"/>
          </a:xfrm>
          <a:solidFill>
            <a:schemeClr val="tx2">
              <a:lumMod val="40000"/>
              <a:lumOff val="60000"/>
              <a:alpha val="5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rmAutofit lnSpcReduction="10000"/>
          </a:bodyPr>
          <a:lstStyle/>
          <a:p>
            <a:r>
              <a:rPr lang="th-TH" sz="25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ก. การออกแบบการบริการ และกระบวนการ </a:t>
            </a:r>
            <a:br>
              <a:rPr lang="th-TH" sz="2500" b="1" dirty="0"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th-TH" sz="25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(</a:t>
            </a:r>
            <a:r>
              <a:rPr lang="en-US" sz="25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Service and Process Design)</a:t>
            </a:r>
          </a:p>
        </p:txBody>
      </p:sp>
      <p:sp>
        <p:nvSpPr>
          <p:cNvPr id="100" name="Slide Number Placeholder 99">
            <a:extLst>
              <a:ext uri="{FF2B5EF4-FFF2-40B4-BE49-F238E27FC236}">
                <a16:creationId xmlns:a16="http://schemas.microsoft.com/office/drawing/2014/main" id="{D7EF088D-A6D8-4DA5-AD4D-5221E33569A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2796305D-2C97-4DA0-B280-DF3855815C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7014" y="2509680"/>
            <a:ext cx="4768240" cy="1338720"/>
          </a:xfrm>
          <a:solidFill>
            <a:schemeClr val="accent6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h-TH" sz="2800" b="1" dirty="0">
                <a:solidFill>
                  <a:srgbClr val="002060"/>
                </a:solidFill>
                <a:latin typeface="TH K2D July8" panose="02000506000000020004" pitchFamily="2" charset="-34"/>
                <a:cs typeface="TH K2D July8"/>
              </a:rPr>
              <a:t>ส่วนงานสนับสนุนได้กำหนดแล้วว่า </a:t>
            </a:r>
            <a:br>
              <a:rPr lang="en-US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th-TH" sz="2800" b="1" dirty="0">
                <a:solidFill>
                  <a:srgbClr val="002060"/>
                </a:solidFill>
                <a:latin typeface="TH K2D July8" panose="02000506000000020004" pitchFamily="2" charset="-34"/>
                <a:cs typeface="TH K2D July8"/>
              </a:rPr>
              <a:t>จะใช้ </a:t>
            </a:r>
            <a:r>
              <a:rPr lang="en-US" sz="2800" b="1" dirty="0">
                <a:solidFill>
                  <a:srgbClr val="00B0F0"/>
                </a:solidFill>
                <a:latin typeface="TH K2D July8" panose="02000506000000020004" pitchFamily="2" charset="-34"/>
                <a:cs typeface="TH K2D July8"/>
              </a:rPr>
              <a:t>SIPOC Model </a:t>
            </a:r>
            <a:r>
              <a:rPr lang="th-TH" sz="2800" b="1" dirty="0">
                <a:solidFill>
                  <a:srgbClr val="002060"/>
                </a:solidFill>
                <a:latin typeface="TH K2D July8" panose="02000506000000020004" pitchFamily="2" charset="-34"/>
                <a:cs typeface="TH K2D July8"/>
              </a:rPr>
              <a:t>ในการจัดทำ</a:t>
            </a:r>
            <a:br>
              <a:rPr lang="en-US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en-US" sz="2800" b="1" dirty="0">
                <a:solidFill>
                  <a:srgbClr val="002060"/>
                </a:solidFill>
                <a:latin typeface="TH K2D July8" panose="02000506000000020004" pitchFamily="2" charset="-34"/>
                <a:cs typeface="TH K2D July8"/>
              </a:rPr>
              <a:t>Service and Process Design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22F4C8A-FF15-4A06-A0A8-C16638E2E1C8}"/>
              </a:ext>
            </a:extLst>
          </p:cNvPr>
          <p:cNvSpPr/>
          <p:nvPr/>
        </p:nvSpPr>
        <p:spPr>
          <a:xfrm>
            <a:off x="262387" y="1080473"/>
            <a:ext cx="6043791" cy="5552384"/>
          </a:xfrm>
          <a:prstGeom prst="rect">
            <a:avLst/>
          </a:prstGeom>
          <a:solidFill>
            <a:srgbClr val="FF0000">
              <a:alpha val="20000"/>
            </a:srgb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518457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/>
          <p:cNvSpPr txBox="1">
            <a:spLocks noGrp="1"/>
          </p:cNvSpPr>
          <p:nvPr>
            <p:ph type="title"/>
          </p:nvPr>
        </p:nvSpPr>
        <p:spPr>
          <a:xfrm>
            <a:off x="-148755" y="5080"/>
            <a:ext cx="12472235" cy="160190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br>
              <a:rPr lang="th-TH" b="1" dirty="0">
                <a:solidFill>
                  <a:srgbClr val="E24000"/>
                </a:solidFill>
                <a:latin typeface="TH K2D July8" panose="02000506000000020004" pitchFamily="2" charset="-34"/>
                <a:ea typeface="Sarabun"/>
                <a:cs typeface="TH K2D July8" panose="02000506000000020004" pitchFamily="2" charset="-34"/>
              </a:rPr>
            </a:br>
            <a:br>
              <a:rPr lang="en" b="1" dirty="0">
                <a:solidFill>
                  <a:srgbClr val="E24000"/>
                </a:solidFill>
                <a:latin typeface="TH K2D July8" panose="02000506000000020004" pitchFamily="2" charset="-34"/>
                <a:ea typeface="Sarabun"/>
                <a:cs typeface="TH K2D July8" panose="02000506000000020004" pitchFamily="2" charset="-34"/>
              </a:rPr>
            </a:br>
            <a:r>
              <a:rPr lang="en" sz="6000" b="1" dirty="0">
                <a:solidFill>
                  <a:srgbClr val="E24000"/>
                </a:solidFill>
                <a:latin typeface="TH K2D July8" panose="02000506000000020004" pitchFamily="2" charset="-34"/>
                <a:ea typeface="Sarabun"/>
                <a:cs typeface="TH K2D July8"/>
                <a:sym typeface="Sarabun"/>
              </a:rPr>
              <a:t>พ.ร.บ. มหาวิทยาลัยแม่โจ้ พ.ศ. 2560 มาตรา 49</a:t>
            </a:r>
            <a:endParaRPr lang="en-US" sz="6000" b="1">
              <a:solidFill>
                <a:srgbClr val="E24000"/>
              </a:solidFill>
              <a:latin typeface="TH K2D July8" panose="02000506000000020004" pitchFamily="2" charset="-34"/>
              <a:ea typeface="Sarabun"/>
              <a:cs typeface="TH K2D July8"/>
            </a:endParaRPr>
          </a:p>
        </p:txBody>
      </p:sp>
      <p:pic>
        <p:nvPicPr>
          <p:cNvPr id="73" name="Google Shape;73;p14"/>
          <p:cNvPicPr preferRelativeResize="0"/>
          <p:nvPr/>
        </p:nvPicPr>
        <p:blipFill rotWithShape="1">
          <a:blip r:embed="rId3">
            <a:alphaModFix/>
          </a:blip>
          <a:srcRect r="9041"/>
          <a:stretch/>
        </p:blipFill>
        <p:spPr>
          <a:xfrm>
            <a:off x="269301" y="3615268"/>
            <a:ext cx="2242535" cy="1566433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4"/>
          <p:cNvPicPr preferRelativeResize="0"/>
          <p:nvPr/>
        </p:nvPicPr>
        <p:blipFill rotWithShape="1">
          <a:blip r:embed="rId4">
            <a:alphaModFix/>
          </a:blip>
          <a:srcRect r="10514"/>
          <a:stretch/>
        </p:blipFill>
        <p:spPr>
          <a:xfrm>
            <a:off x="4904634" y="3590767"/>
            <a:ext cx="2372165" cy="163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4"/>
          <p:cNvPicPr preferRelativeResize="0"/>
          <p:nvPr/>
        </p:nvPicPr>
        <p:blipFill rotWithShape="1">
          <a:blip r:embed="rId5">
            <a:alphaModFix/>
          </a:blip>
          <a:srcRect r="11816"/>
          <a:stretch/>
        </p:blipFill>
        <p:spPr>
          <a:xfrm>
            <a:off x="2581250" y="5181834"/>
            <a:ext cx="2242533" cy="1558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4"/>
          <p:cNvPicPr preferRelativeResize="0"/>
          <p:nvPr/>
        </p:nvPicPr>
        <p:blipFill rotWithShape="1">
          <a:blip r:embed="rId6">
            <a:alphaModFix/>
          </a:blip>
          <a:srcRect r="24368" b="10778"/>
          <a:stretch/>
        </p:blipFill>
        <p:spPr>
          <a:xfrm>
            <a:off x="7357667" y="5178101"/>
            <a:ext cx="2161167" cy="1566433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4"/>
          <p:cNvSpPr txBox="1"/>
          <p:nvPr/>
        </p:nvSpPr>
        <p:spPr>
          <a:xfrm>
            <a:off x="364099" y="5225268"/>
            <a:ext cx="1900400" cy="1477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en" sz="2667" b="1" dirty="0">
                <a:solidFill>
                  <a:srgbClr val="0B1F30"/>
                </a:solidFill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rPr>
              <a:t>สำนักบริหารและพัฒนาวิชาการ</a:t>
            </a:r>
            <a:endParaRPr sz="2667" b="1" dirty="0">
              <a:solidFill>
                <a:srgbClr val="0B1F30"/>
              </a:solidFill>
              <a:latin typeface="TH K2D July8" panose="02000506000000020004" pitchFamily="2" charset="-34"/>
              <a:ea typeface="Sarabun"/>
              <a:cs typeface="TH K2D July8" panose="02000506000000020004" pitchFamily="2" charset="-34"/>
              <a:sym typeface="Sarabun"/>
            </a:endParaRPr>
          </a:p>
        </p:txBody>
      </p:sp>
      <p:sp>
        <p:nvSpPr>
          <p:cNvPr id="78" name="Google Shape;78;p14"/>
          <p:cNvSpPr txBox="1"/>
          <p:nvPr/>
        </p:nvSpPr>
        <p:spPr>
          <a:xfrm>
            <a:off x="2869034" y="4545745"/>
            <a:ext cx="1765134" cy="656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667" b="1" dirty="0">
                <a:solidFill>
                  <a:srgbClr val="0B1F30"/>
                </a:solidFill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rPr>
              <a:t>สำนักหอสมุด</a:t>
            </a:r>
            <a:endParaRPr sz="2667" b="1" dirty="0">
              <a:solidFill>
                <a:srgbClr val="0B1F30"/>
              </a:solidFill>
              <a:latin typeface="TH K2D July8" panose="02000506000000020004" pitchFamily="2" charset="-34"/>
              <a:ea typeface="Sarabun"/>
              <a:cs typeface="TH K2D July8" panose="02000506000000020004" pitchFamily="2" charset="-34"/>
              <a:sym typeface="Sarabun"/>
            </a:endParaRPr>
          </a:p>
        </p:txBody>
      </p:sp>
      <p:sp>
        <p:nvSpPr>
          <p:cNvPr id="79" name="Google Shape;79;p14"/>
          <p:cNvSpPr txBox="1"/>
          <p:nvPr/>
        </p:nvSpPr>
        <p:spPr>
          <a:xfrm>
            <a:off x="7628133" y="4158349"/>
            <a:ext cx="1609200" cy="1067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en" sz="2667" b="1" dirty="0">
                <a:solidFill>
                  <a:srgbClr val="0B1F30"/>
                </a:solidFill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rPr>
              <a:t>สำนักงานมหาวิทยาลัย</a:t>
            </a:r>
            <a:endParaRPr sz="2667" b="1" dirty="0">
              <a:solidFill>
                <a:srgbClr val="0B1F30"/>
              </a:solidFill>
              <a:latin typeface="TH K2D July8" panose="02000506000000020004" pitchFamily="2" charset="-34"/>
              <a:ea typeface="Sarabun"/>
              <a:cs typeface="TH K2D July8" panose="02000506000000020004" pitchFamily="2" charset="-34"/>
              <a:sym typeface="Sarabun"/>
            </a:endParaRPr>
          </a:p>
        </p:txBody>
      </p:sp>
      <p:sp>
        <p:nvSpPr>
          <p:cNvPr id="80" name="Google Shape;80;p14"/>
          <p:cNvSpPr txBox="1"/>
          <p:nvPr/>
        </p:nvSpPr>
        <p:spPr>
          <a:xfrm>
            <a:off x="5140516" y="5202359"/>
            <a:ext cx="1900400" cy="1477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en" sz="2667" b="1" dirty="0">
                <a:solidFill>
                  <a:srgbClr val="0B1F30"/>
                </a:solidFill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rPr>
              <a:t>สำนักวิจัยและส่งเสริมวิชาการ</a:t>
            </a:r>
            <a:br>
              <a:rPr lang="en" sz="2667" b="1" dirty="0">
                <a:solidFill>
                  <a:srgbClr val="0B1F30"/>
                </a:solidFill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rPr>
            </a:br>
            <a:r>
              <a:rPr lang="en" sz="2667" b="1" dirty="0">
                <a:solidFill>
                  <a:srgbClr val="0B1F30"/>
                </a:solidFill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rPr>
              <a:t>การเกษตร</a:t>
            </a:r>
            <a:endParaRPr sz="2667" b="1" dirty="0">
              <a:solidFill>
                <a:srgbClr val="0B1F30"/>
              </a:solidFill>
              <a:latin typeface="TH K2D July8" panose="02000506000000020004" pitchFamily="2" charset="-34"/>
              <a:ea typeface="Sarabun"/>
              <a:cs typeface="TH K2D July8" panose="02000506000000020004" pitchFamily="2" charset="-34"/>
              <a:sym typeface="Sarabun"/>
            </a:endParaRPr>
          </a:p>
        </p:txBody>
      </p:sp>
      <p:pic>
        <p:nvPicPr>
          <p:cNvPr id="81" name="Google Shape;81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601467" y="3590767"/>
            <a:ext cx="2372133" cy="1558967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4"/>
          <p:cNvSpPr txBox="1"/>
          <p:nvPr/>
        </p:nvSpPr>
        <p:spPr>
          <a:xfrm>
            <a:off x="9789300" y="5178101"/>
            <a:ext cx="2161200" cy="1067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en" sz="2667" b="1" dirty="0">
                <a:solidFill>
                  <a:srgbClr val="0B1F30"/>
                </a:solidFill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rPr>
              <a:t>สำนักงาน</a:t>
            </a:r>
            <a:br>
              <a:rPr lang="en" sz="2667" b="1" dirty="0">
                <a:solidFill>
                  <a:srgbClr val="0B1F30"/>
                </a:solidFill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rPr>
            </a:br>
            <a:r>
              <a:rPr lang="en" sz="2667" b="1" dirty="0">
                <a:solidFill>
                  <a:srgbClr val="0B1F30"/>
                </a:solidFill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rPr>
              <a:t>สภามหาวิทยาลัย</a:t>
            </a:r>
            <a:endParaRPr sz="2667" b="1" dirty="0">
              <a:solidFill>
                <a:srgbClr val="0B1F30"/>
              </a:solidFill>
              <a:latin typeface="TH K2D July8" panose="02000506000000020004" pitchFamily="2" charset="-34"/>
              <a:ea typeface="Sarabun"/>
              <a:cs typeface="TH K2D July8" panose="02000506000000020004" pitchFamily="2" charset="-34"/>
              <a:sym typeface="Sarabun"/>
            </a:endParaRPr>
          </a:p>
        </p:txBody>
      </p:sp>
      <p:sp>
        <p:nvSpPr>
          <p:cNvPr id="83" name="Google Shape;83;p14"/>
          <p:cNvSpPr txBox="1">
            <a:spLocks noGrp="1"/>
          </p:cNvSpPr>
          <p:nvPr>
            <p:ph type="title"/>
          </p:nvPr>
        </p:nvSpPr>
        <p:spPr>
          <a:xfrm>
            <a:off x="186174" y="1824891"/>
            <a:ext cx="11428400" cy="1256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/>
          </a:bodyPr>
          <a:lstStyle/>
          <a:p>
            <a:r>
              <a:rPr lang="en" sz="3200" dirty="0">
                <a:solidFill>
                  <a:schemeClr val="accent5">
                    <a:lumMod val="50000"/>
                  </a:schemeClr>
                </a:solidFill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rPr>
              <a:t>กำหนดให้มีการประเมินส่วนงานสนับสนุน</a:t>
            </a:r>
            <a:br>
              <a:rPr lang="th-TH" sz="3200" dirty="0">
                <a:solidFill>
                  <a:schemeClr val="accent5">
                    <a:lumMod val="50000"/>
                  </a:schemeClr>
                </a:solidFill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rPr>
            </a:br>
            <a:r>
              <a:rPr lang="th-TH" sz="3200" dirty="0">
                <a:solidFill>
                  <a:schemeClr val="accent5">
                    <a:lumMod val="50000"/>
                  </a:schemeClr>
                </a:solidFill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rPr>
              <a:t>ซึ่ง ม.แม่โจ้ มีส่วนงานสนับสนุน จำนวน 5 สำนัก/สำนักงาน ดังนี้</a:t>
            </a:r>
            <a:endParaRPr sz="3200" dirty="0">
              <a:solidFill>
                <a:schemeClr val="accent5">
                  <a:lumMod val="50000"/>
                </a:schemeClr>
              </a:solidFill>
              <a:latin typeface="TH K2D July8" panose="02000506000000020004" pitchFamily="2" charset="-34"/>
              <a:ea typeface="Sarabun"/>
              <a:cs typeface="TH K2D July8" panose="02000506000000020004" pitchFamily="2" charset="-34"/>
              <a:sym typeface="Sarabun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>
            <a:extLst>
              <a:ext uri="{FF2B5EF4-FFF2-40B4-BE49-F238E27FC236}">
                <a16:creationId xmlns:a16="http://schemas.microsoft.com/office/drawing/2014/main" id="{67D0A409-EB06-2D29-DC4F-BE7A18C1A9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7"/>
          <a:stretch/>
        </p:blipFill>
        <p:spPr bwMode="auto">
          <a:xfrm>
            <a:off x="571500" y="1285875"/>
            <a:ext cx="11101096" cy="407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TextBox 2">
            <a:extLst>
              <a:ext uri="{FF2B5EF4-FFF2-40B4-BE49-F238E27FC236}">
                <a16:creationId xmlns:a16="http://schemas.microsoft.com/office/drawing/2014/main" id="{3FFB7555-F790-BAA4-33E8-7DA298E101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5214938"/>
            <a:ext cx="8286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th-TH" sz="6000" b="1" dirty="0">
                <a:solidFill>
                  <a:srgbClr val="FF0000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S</a:t>
            </a:r>
          </a:p>
        </p:txBody>
      </p:sp>
      <p:sp>
        <p:nvSpPr>
          <p:cNvPr id="38916" name="TextBox 3">
            <a:extLst>
              <a:ext uri="{FF2B5EF4-FFF2-40B4-BE49-F238E27FC236}">
                <a16:creationId xmlns:a16="http://schemas.microsoft.com/office/drawing/2014/main" id="{2ACC2499-A9DB-8D46-46F8-5DFD5EE277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9500" y="5214064"/>
            <a:ext cx="8286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th-TH" sz="6000" b="1" dirty="0">
                <a:solidFill>
                  <a:srgbClr val="FF0000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I</a:t>
            </a:r>
          </a:p>
        </p:txBody>
      </p:sp>
      <p:sp>
        <p:nvSpPr>
          <p:cNvPr id="38917" name="TextBox 4">
            <a:extLst>
              <a:ext uri="{FF2B5EF4-FFF2-40B4-BE49-F238E27FC236}">
                <a16:creationId xmlns:a16="http://schemas.microsoft.com/office/drawing/2014/main" id="{ECC27D00-0754-3DBB-E082-8195BBEA21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9769" y="5214064"/>
            <a:ext cx="8286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th-TH" sz="6000" b="1" dirty="0">
                <a:solidFill>
                  <a:srgbClr val="FF0000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P</a:t>
            </a:r>
          </a:p>
        </p:txBody>
      </p:sp>
      <p:sp>
        <p:nvSpPr>
          <p:cNvPr id="38918" name="TextBox 5">
            <a:extLst>
              <a:ext uri="{FF2B5EF4-FFF2-40B4-BE49-F238E27FC236}">
                <a16:creationId xmlns:a16="http://schemas.microsoft.com/office/drawing/2014/main" id="{86FF4D63-0D1A-19E6-2872-4AA9943391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5269" y="5214064"/>
            <a:ext cx="8286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th-TH" sz="6000" b="1" dirty="0">
                <a:solidFill>
                  <a:srgbClr val="FF0000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O</a:t>
            </a:r>
          </a:p>
        </p:txBody>
      </p:sp>
      <p:sp>
        <p:nvSpPr>
          <p:cNvPr id="38919" name="TextBox 6">
            <a:extLst>
              <a:ext uri="{FF2B5EF4-FFF2-40B4-BE49-F238E27FC236}">
                <a16:creationId xmlns:a16="http://schemas.microsoft.com/office/drawing/2014/main" id="{1523A4DC-3462-A3DA-C29F-C94932ABB5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0769" y="5214064"/>
            <a:ext cx="8286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th-TH" sz="6000" b="1" dirty="0">
                <a:solidFill>
                  <a:srgbClr val="FF0000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C</a:t>
            </a:r>
          </a:p>
        </p:txBody>
      </p:sp>
      <p:sp>
        <p:nvSpPr>
          <p:cNvPr id="38921" name="TextBox 9">
            <a:extLst>
              <a:ext uri="{FF2B5EF4-FFF2-40B4-BE49-F238E27FC236}">
                <a16:creationId xmlns:a16="http://schemas.microsoft.com/office/drawing/2014/main" id="{D30E7BB0-4959-DF10-17F5-1614E65F2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77638" y="874713"/>
            <a:ext cx="614362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th-TH" sz="3600" b="1" dirty="0">
                <a:solidFill>
                  <a:srgbClr val="FF0000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O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th-TH" sz="3600" b="1" dirty="0">
                <a:solidFill>
                  <a:srgbClr val="FF0000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B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th-TH" sz="3600" b="1" dirty="0">
                <a:solidFill>
                  <a:srgbClr val="FF0000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J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th-TH" sz="3600" b="1" dirty="0">
                <a:solidFill>
                  <a:srgbClr val="FF0000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E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th-TH" sz="3600" b="1" dirty="0">
                <a:solidFill>
                  <a:srgbClr val="FF0000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C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th-TH" sz="3600" b="1" dirty="0">
                <a:solidFill>
                  <a:srgbClr val="FF0000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T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th-TH" sz="3600" b="1" dirty="0">
                <a:solidFill>
                  <a:srgbClr val="FF0000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I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th-TH" sz="3600" b="1" dirty="0">
                <a:solidFill>
                  <a:srgbClr val="FF0000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V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th-TH" sz="3600" b="1" dirty="0">
                <a:solidFill>
                  <a:srgbClr val="FF0000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E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th-TH" sz="3600" b="1" dirty="0">
                <a:solidFill>
                  <a:srgbClr val="FF0000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S</a:t>
            </a:r>
          </a:p>
        </p:txBody>
      </p:sp>
      <p:sp>
        <p:nvSpPr>
          <p:cNvPr id="10" name="ลูกศรขวา 9">
            <a:extLst>
              <a:ext uri="{FF2B5EF4-FFF2-40B4-BE49-F238E27FC236}">
                <a16:creationId xmlns:a16="http://schemas.microsoft.com/office/drawing/2014/main" id="{06DE5A9F-3FA7-4427-A4DB-7B34489BE609}"/>
              </a:ext>
            </a:extLst>
          </p:cNvPr>
          <p:cNvSpPr/>
          <p:nvPr/>
        </p:nvSpPr>
        <p:spPr>
          <a:xfrm>
            <a:off x="11082338" y="3417888"/>
            <a:ext cx="446087" cy="50165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h-TH" sz="180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81572" y="120567"/>
            <a:ext cx="8439295" cy="637513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6" name="Google Shape;186;p26"/>
          <p:cNvGrpSpPr/>
          <p:nvPr/>
        </p:nvGrpSpPr>
        <p:grpSpPr>
          <a:xfrm>
            <a:off x="2007312" y="84464"/>
            <a:ext cx="4954883" cy="880267"/>
            <a:chOff x="527325" y="418519"/>
            <a:chExt cx="3086100" cy="679481"/>
          </a:xfrm>
        </p:grpSpPr>
        <p:sp>
          <p:nvSpPr>
            <p:cNvPr id="187" name="Google Shape;187;p26"/>
            <p:cNvSpPr/>
            <p:nvPr/>
          </p:nvSpPr>
          <p:spPr>
            <a:xfrm>
              <a:off x="527325" y="795300"/>
              <a:ext cx="3086100" cy="302700"/>
            </a:xfrm>
            <a:prstGeom prst="rect">
              <a:avLst/>
            </a:prstGeom>
            <a:noFill/>
            <a:ln w="28575" cap="flat" cmpd="sng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88" name="Google Shape;188;p26"/>
            <p:cNvSpPr txBox="1"/>
            <p:nvPr/>
          </p:nvSpPr>
          <p:spPr>
            <a:xfrm>
              <a:off x="3324119" y="418519"/>
              <a:ext cx="285300" cy="4117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89" dirty="0">
                  <a:solidFill>
                    <a:schemeClr val="accent2">
                      <a:lumMod val="75000"/>
                    </a:schemeClr>
                  </a:solidFill>
                  <a:latin typeface="Sarabun Medium"/>
                  <a:ea typeface="Sarabun Medium"/>
                  <a:cs typeface="Sarabun Medium"/>
                  <a:sym typeface="Sarabun Medium"/>
                </a:rPr>
                <a:t>1</a:t>
              </a:r>
              <a:endParaRPr sz="2489" dirty="0">
                <a:solidFill>
                  <a:schemeClr val="accent2">
                    <a:lumMod val="75000"/>
                  </a:schemeClr>
                </a:solidFill>
                <a:latin typeface="Sarabun Medium"/>
                <a:ea typeface="Sarabun Medium"/>
                <a:cs typeface="Sarabun Medium"/>
                <a:sym typeface="Sarabun Medium"/>
              </a:endParaRPr>
            </a:p>
          </p:txBody>
        </p:sp>
      </p:grpSp>
      <p:grpSp>
        <p:nvGrpSpPr>
          <p:cNvPr id="189" name="Google Shape;189;p26"/>
          <p:cNvGrpSpPr/>
          <p:nvPr/>
        </p:nvGrpSpPr>
        <p:grpSpPr>
          <a:xfrm>
            <a:off x="1515534" y="1185400"/>
            <a:ext cx="5475117" cy="533600"/>
            <a:chOff x="242025" y="1278950"/>
            <a:chExt cx="3371400" cy="400200"/>
          </a:xfrm>
        </p:grpSpPr>
        <p:sp>
          <p:nvSpPr>
            <p:cNvPr id="190" name="Google Shape;190;p26"/>
            <p:cNvSpPr txBox="1"/>
            <p:nvPr/>
          </p:nvSpPr>
          <p:spPr>
            <a:xfrm>
              <a:off x="242025" y="1278950"/>
              <a:ext cx="285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89" dirty="0">
                  <a:solidFill>
                    <a:schemeClr val="accent2">
                      <a:lumMod val="75000"/>
                    </a:schemeClr>
                  </a:solidFill>
                  <a:latin typeface="Sarabun Medium"/>
                  <a:ea typeface="Sarabun Medium"/>
                  <a:cs typeface="Sarabun Medium"/>
                  <a:sym typeface="Sarabun Medium"/>
                </a:rPr>
                <a:t>2</a:t>
              </a:r>
              <a:endParaRPr sz="2489" dirty="0">
                <a:solidFill>
                  <a:schemeClr val="accent2">
                    <a:lumMod val="75000"/>
                  </a:schemeClr>
                </a:solidFill>
                <a:latin typeface="Sarabun Medium"/>
                <a:ea typeface="Sarabun Medium"/>
                <a:cs typeface="Sarabun Medium"/>
                <a:sym typeface="Sarabun Medium"/>
              </a:endParaRPr>
            </a:p>
          </p:txBody>
        </p:sp>
        <p:sp>
          <p:nvSpPr>
            <p:cNvPr id="191" name="Google Shape;191;p26"/>
            <p:cNvSpPr/>
            <p:nvPr/>
          </p:nvSpPr>
          <p:spPr>
            <a:xfrm>
              <a:off x="527325" y="1348550"/>
              <a:ext cx="3086100" cy="261000"/>
            </a:xfrm>
            <a:prstGeom prst="rect">
              <a:avLst/>
            </a:prstGeom>
            <a:noFill/>
            <a:ln w="28575" cap="flat" cmpd="sng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192" name="Google Shape;192;p26"/>
          <p:cNvGrpSpPr/>
          <p:nvPr/>
        </p:nvGrpSpPr>
        <p:grpSpPr>
          <a:xfrm>
            <a:off x="7240555" y="143484"/>
            <a:ext cx="2978712" cy="1505733"/>
            <a:chOff x="3747125" y="492275"/>
            <a:chExt cx="1823700" cy="1129300"/>
          </a:xfrm>
        </p:grpSpPr>
        <p:sp>
          <p:nvSpPr>
            <p:cNvPr id="193" name="Google Shape;193;p26"/>
            <p:cNvSpPr txBox="1"/>
            <p:nvPr/>
          </p:nvSpPr>
          <p:spPr>
            <a:xfrm>
              <a:off x="5285525" y="492275"/>
              <a:ext cx="285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89" dirty="0">
                  <a:solidFill>
                    <a:schemeClr val="accent2">
                      <a:lumMod val="75000"/>
                    </a:schemeClr>
                  </a:solidFill>
                  <a:latin typeface="Sarabun Medium"/>
                  <a:ea typeface="Sarabun Medium"/>
                  <a:cs typeface="Sarabun Medium"/>
                  <a:sym typeface="Sarabun Medium"/>
                </a:rPr>
                <a:t>3</a:t>
              </a:r>
              <a:endParaRPr sz="2489" dirty="0">
                <a:solidFill>
                  <a:schemeClr val="accent2">
                    <a:lumMod val="75000"/>
                  </a:schemeClr>
                </a:solidFill>
                <a:latin typeface="Sarabun Medium"/>
                <a:ea typeface="Sarabun Medium"/>
                <a:cs typeface="Sarabun Medium"/>
                <a:sym typeface="Sarabun Medium"/>
              </a:endParaRPr>
            </a:p>
          </p:txBody>
        </p:sp>
        <p:sp>
          <p:nvSpPr>
            <p:cNvPr id="194" name="Google Shape;194;p26"/>
            <p:cNvSpPr/>
            <p:nvPr/>
          </p:nvSpPr>
          <p:spPr>
            <a:xfrm>
              <a:off x="3747125" y="815175"/>
              <a:ext cx="1823700" cy="806400"/>
            </a:xfrm>
            <a:prstGeom prst="rect">
              <a:avLst/>
            </a:prstGeom>
            <a:noFill/>
            <a:ln w="28575" cap="flat" cmpd="sng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195" name="Google Shape;195;p26"/>
          <p:cNvGrpSpPr/>
          <p:nvPr/>
        </p:nvGrpSpPr>
        <p:grpSpPr>
          <a:xfrm>
            <a:off x="2035768" y="2069000"/>
            <a:ext cx="8183499" cy="3565867"/>
            <a:chOff x="527451" y="1860100"/>
            <a:chExt cx="5043300" cy="2587800"/>
          </a:xfrm>
        </p:grpSpPr>
        <p:sp>
          <p:nvSpPr>
            <p:cNvPr id="196" name="Google Shape;196;p26"/>
            <p:cNvSpPr/>
            <p:nvPr/>
          </p:nvSpPr>
          <p:spPr>
            <a:xfrm>
              <a:off x="527451" y="1860100"/>
              <a:ext cx="5043300" cy="2587800"/>
            </a:xfrm>
            <a:prstGeom prst="rect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97" name="Google Shape;197;p26"/>
            <p:cNvSpPr txBox="1"/>
            <p:nvPr/>
          </p:nvSpPr>
          <p:spPr>
            <a:xfrm>
              <a:off x="2981675" y="2432575"/>
              <a:ext cx="285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89">
                  <a:solidFill>
                    <a:srgbClr val="FF0000"/>
                  </a:solidFill>
                  <a:latin typeface="Sarabun Medium"/>
                  <a:ea typeface="Sarabun Medium"/>
                  <a:cs typeface="Sarabun Medium"/>
                  <a:sym typeface="Sarabun Medium"/>
                </a:rPr>
                <a:t>4</a:t>
              </a:r>
              <a:endParaRPr sz="2489">
                <a:solidFill>
                  <a:srgbClr val="FF0000"/>
                </a:solidFill>
                <a:latin typeface="Sarabun Medium"/>
                <a:ea typeface="Sarabun Medium"/>
                <a:cs typeface="Sarabun Medium"/>
                <a:sym typeface="Sarabun Medium"/>
              </a:endParaRPr>
            </a:p>
          </p:txBody>
        </p:sp>
        <p:sp>
          <p:nvSpPr>
            <p:cNvPr id="198" name="Google Shape;198;p26"/>
            <p:cNvSpPr txBox="1"/>
            <p:nvPr/>
          </p:nvSpPr>
          <p:spPr>
            <a:xfrm>
              <a:off x="1927725" y="2953900"/>
              <a:ext cx="285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89">
                  <a:solidFill>
                    <a:srgbClr val="FF0000"/>
                  </a:solidFill>
                  <a:latin typeface="Sarabun Medium"/>
                  <a:ea typeface="Sarabun Medium"/>
                  <a:cs typeface="Sarabun Medium"/>
                  <a:sym typeface="Sarabun Medium"/>
                </a:rPr>
                <a:t>5</a:t>
              </a:r>
              <a:endParaRPr sz="2489">
                <a:solidFill>
                  <a:srgbClr val="FF0000"/>
                </a:solidFill>
                <a:latin typeface="Sarabun Medium"/>
                <a:ea typeface="Sarabun Medium"/>
                <a:cs typeface="Sarabun Medium"/>
                <a:sym typeface="Sarabun Medium"/>
              </a:endParaRPr>
            </a:p>
          </p:txBody>
        </p:sp>
        <p:sp>
          <p:nvSpPr>
            <p:cNvPr id="199" name="Google Shape;199;p26"/>
            <p:cNvSpPr txBox="1"/>
            <p:nvPr/>
          </p:nvSpPr>
          <p:spPr>
            <a:xfrm>
              <a:off x="1008000" y="2953900"/>
              <a:ext cx="285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89">
                  <a:solidFill>
                    <a:srgbClr val="FF0000"/>
                  </a:solidFill>
                  <a:latin typeface="Sarabun Medium"/>
                  <a:ea typeface="Sarabun Medium"/>
                  <a:cs typeface="Sarabun Medium"/>
                  <a:sym typeface="Sarabun Medium"/>
                </a:rPr>
                <a:t>6</a:t>
              </a:r>
              <a:endParaRPr sz="2489">
                <a:solidFill>
                  <a:srgbClr val="FF0000"/>
                </a:solidFill>
                <a:latin typeface="Sarabun Medium"/>
                <a:ea typeface="Sarabun Medium"/>
                <a:cs typeface="Sarabun Medium"/>
                <a:sym typeface="Sarabun Medium"/>
              </a:endParaRPr>
            </a:p>
          </p:txBody>
        </p:sp>
        <p:sp>
          <p:nvSpPr>
            <p:cNvPr id="200" name="Google Shape;200;p26"/>
            <p:cNvSpPr txBox="1"/>
            <p:nvPr/>
          </p:nvSpPr>
          <p:spPr>
            <a:xfrm>
              <a:off x="4217250" y="2953900"/>
              <a:ext cx="285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89">
                  <a:solidFill>
                    <a:srgbClr val="FF0000"/>
                  </a:solidFill>
                  <a:latin typeface="Sarabun Medium"/>
                  <a:ea typeface="Sarabun Medium"/>
                  <a:cs typeface="Sarabun Medium"/>
                  <a:sym typeface="Sarabun Medium"/>
                </a:rPr>
                <a:t>7</a:t>
              </a:r>
              <a:endParaRPr sz="2489">
                <a:solidFill>
                  <a:srgbClr val="FF0000"/>
                </a:solidFill>
                <a:latin typeface="Sarabun Medium"/>
                <a:ea typeface="Sarabun Medium"/>
                <a:cs typeface="Sarabun Medium"/>
                <a:sym typeface="Sarabun Medium"/>
              </a:endParaRPr>
            </a:p>
          </p:txBody>
        </p:sp>
        <p:sp>
          <p:nvSpPr>
            <p:cNvPr id="201" name="Google Shape;201;p26"/>
            <p:cNvSpPr txBox="1"/>
            <p:nvPr/>
          </p:nvSpPr>
          <p:spPr>
            <a:xfrm>
              <a:off x="5025325" y="2953900"/>
              <a:ext cx="285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89">
                  <a:solidFill>
                    <a:srgbClr val="FF0000"/>
                  </a:solidFill>
                  <a:latin typeface="Sarabun Medium"/>
                  <a:ea typeface="Sarabun Medium"/>
                  <a:cs typeface="Sarabun Medium"/>
                  <a:sym typeface="Sarabun Medium"/>
                </a:rPr>
                <a:t>8</a:t>
              </a:r>
              <a:endParaRPr sz="2489">
                <a:solidFill>
                  <a:srgbClr val="FF0000"/>
                </a:solidFill>
                <a:latin typeface="Sarabun Medium"/>
                <a:ea typeface="Sarabun Medium"/>
                <a:cs typeface="Sarabun Medium"/>
                <a:sym typeface="Sarabun Medium"/>
              </a:endParaRPr>
            </a:p>
          </p:txBody>
        </p:sp>
      </p:grpSp>
      <p:grpSp>
        <p:nvGrpSpPr>
          <p:cNvPr id="202" name="Google Shape;202;p26"/>
          <p:cNvGrpSpPr/>
          <p:nvPr/>
        </p:nvGrpSpPr>
        <p:grpSpPr>
          <a:xfrm>
            <a:off x="2035768" y="5647133"/>
            <a:ext cx="8183499" cy="686267"/>
            <a:chOff x="527325" y="4483400"/>
            <a:chExt cx="5043300" cy="480900"/>
          </a:xfrm>
        </p:grpSpPr>
        <p:sp>
          <p:nvSpPr>
            <p:cNvPr id="203" name="Google Shape;203;p26"/>
            <p:cNvSpPr/>
            <p:nvPr/>
          </p:nvSpPr>
          <p:spPr>
            <a:xfrm>
              <a:off x="527325" y="4483400"/>
              <a:ext cx="5043300" cy="480900"/>
            </a:xfrm>
            <a:prstGeom prst="rect">
              <a:avLst/>
            </a:prstGeom>
            <a:noFill/>
            <a:ln w="28575" cap="flat" cmpd="sng">
              <a:solidFill>
                <a:srgbClr val="99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04" name="Google Shape;204;p26"/>
            <p:cNvSpPr txBox="1"/>
            <p:nvPr/>
          </p:nvSpPr>
          <p:spPr>
            <a:xfrm>
              <a:off x="1687625" y="4523750"/>
              <a:ext cx="285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89">
                  <a:solidFill>
                    <a:srgbClr val="9900FF"/>
                  </a:solidFill>
                  <a:latin typeface="Sarabun Medium"/>
                  <a:ea typeface="Sarabun Medium"/>
                  <a:cs typeface="Sarabun Medium"/>
                  <a:sym typeface="Sarabun Medium"/>
                </a:rPr>
                <a:t>9</a:t>
              </a:r>
              <a:endParaRPr sz="2489">
                <a:solidFill>
                  <a:srgbClr val="9900FF"/>
                </a:solidFill>
                <a:latin typeface="Sarabun Medium"/>
                <a:ea typeface="Sarabun Medium"/>
                <a:cs typeface="Sarabun Medium"/>
                <a:sym typeface="Sarabun Medium"/>
              </a:endParaRPr>
            </a:p>
          </p:txBody>
        </p:sp>
        <p:sp>
          <p:nvSpPr>
            <p:cNvPr id="205" name="Google Shape;205;p26"/>
            <p:cNvSpPr txBox="1"/>
            <p:nvPr/>
          </p:nvSpPr>
          <p:spPr>
            <a:xfrm>
              <a:off x="4332775" y="4523750"/>
              <a:ext cx="3819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89">
                  <a:solidFill>
                    <a:srgbClr val="9900FF"/>
                  </a:solidFill>
                  <a:latin typeface="Sarabun Medium"/>
                  <a:ea typeface="Sarabun Medium"/>
                  <a:cs typeface="Sarabun Medium"/>
                  <a:sym typeface="Sarabun Medium"/>
                </a:rPr>
                <a:t>10</a:t>
              </a:r>
              <a:endParaRPr sz="2489">
                <a:solidFill>
                  <a:srgbClr val="9900FF"/>
                </a:solidFill>
                <a:latin typeface="Sarabun Medium"/>
                <a:ea typeface="Sarabun Medium"/>
                <a:cs typeface="Sarabun Medium"/>
                <a:sym typeface="Sarabun Medium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89679"/>
            <a:ext cx="12192000" cy="627864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th-TH" sz="4800" b="1" dirty="0">
                <a:solidFill>
                  <a:srgbClr val="0070C0"/>
                </a:solidFill>
                <a:latin typeface="TH Sarabun New" pitchFamily="34" charset="-34"/>
                <a:cs typeface="TH K2D July8"/>
              </a:rPr>
              <a:t>การวัดผลการดำเนินงาน (</a:t>
            </a:r>
            <a:r>
              <a:rPr lang="en-US" sz="4800" b="1" dirty="0">
                <a:solidFill>
                  <a:srgbClr val="0070C0"/>
                </a:solidFill>
                <a:latin typeface="TH Sarabun New" pitchFamily="34" charset="-34"/>
                <a:cs typeface="TH K2D July8"/>
              </a:rPr>
              <a:t>performance measurement)</a:t>
            </a:r>
          </a:p>
          <a:p>
            <a:endParaRPr lang="th-TH" sz="4800" b="1" dirty="0">
              <a:solidFill>
                <a:srgbClr val="FF0000"/>
              </a:solidFill>
              <a:latin typeface="TH Sarabun New" pitchFamily="34" charset="-34"/>
              <a:cs typeface="TH K2D July8"/>
            </a:endParaRP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th-TH" sz="4800" b="1" dirty="0">
                <a:solidFill>
                  <a:srgbClr val="0070C0"/>
                </a:solidFill>
                <a:latin typeface="TH Sarabun New" pitchFamily="34" charset="-34"/>
                <a:cs typeface="TH K2D July8"/>
              </a:rPr>
              <a:t>ตัวชี้วัดแบบ </a:t>
            </a:r>
            <a:r>
              <a:rPr lang="en-US" sz="4800" b="1" dirty="0">
                <a:solidFill>
                  <a:srgbClr val="0070C0"/>
                </a:solidFill>
                <a:latin typeface="TH Sarabun New" pitchFamily="34" charset="-34"/>
                <a:cs typeface="TH K2D July8"/>
              </a:rPr>
              <a:t>leading indicators</a:t>
            </a:r>
            <a:r>
              <a:rPr lang="en-US" sz="4800" b="1" dirty="0">
                <a:latin typeface="TH Sarabun New" pitchFamily="34" charset="-34"/>
                <a:cs typeface="TH K2D July8"/>
              </a:rPr>
              <a:t> </a:t>
            </a:r>
            <a:r>
              <a:rPr lang="th-TH" sz="4800" dirty="0">
                <a:latin typeface="TH Sarabun New" pitchFamily="34" charset="-34"/>
                <a:cs typeface="TH K2D July8"/>
              </a:rPr>
              <a:t>เป็นการวัดประสิทธิภาพ (</a:t>
            </a:r>
            <a:r>
              <a:rPr lang="en-US" sz="4800" dirty="0">
                <a:latin typeface="TH Sarabun New" pitchFamily="34" charset="-34"/>
                <a:cs typeface="TH K2D July8"/>
              </a:rPr>
              <a:t>efficiency) </a:t>
            </a:r>
            <a:r>
              <a:rPr lang="th-TH" sz="4800" dirty="0">
                <a:latin typeface="TH Sarabun New" pitchFamily="34" charset="-34"/>
                <a:cs typeface="TH K2D July8"/>
              </a:rPr>
              <a:t>ของวิธีการ เป็นตัววัดเงื่อนไขหรือปัจจัยที่เป็นตัวขับเคลื่อนให้เกิดผลการปฏิบัติงานที่ดี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endParaRPr lang="th-TH" dirty="0"/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th-TH" sz="4800" b="1" dirty="0">
                <a:solidFill>
                  <a:srgbClr val="0070C0"/>
                </a:solidFill>
                <a:latin typeface="TH Sarabun New" pitchFamily="34" charset="-34"/>
                <a:cs typeface="TH K2D July8"/>
              </a:rPr>
              <a:t>ตัวชี้วัดแบบ </a:t>
            </a:r>
            <a:r>
              <a:rPr lang="en-US" sz="4800" b="1" dirty="0">
                <a:solidFill>
                  <a:srgbClr val="0070C0"/>
                </a:solidFill>
                <a:latin typeface="TH Sarabun New" pitchFamily="34" charset="-34"/>
                <a:cs typeface="TH K2D July8"/>
              </a:rPr>
              <a:t>lagging indicators</a:t>
            </a:r>
            <a:r>
              <a:rPr lang="en-US" sz="4800" b="1" dirty="0">
                <a:solidFill>
                  <a:srgbClr val="FF0000"/>
                </a:solidFill>
                <a:latin typeface="TH Sarabun New" pitchFamily="34" charset="-34"/>
                <a:cs typeface="TH K2D July8"/>
              </a:rPr>
              <a:t> </a:t>
            </a:r>
            <a:r>
              <a:rPr lang="th-TH" sz="4800" dirty="0">
                <a:latin typeface="TH Sarabun New" pitchFamily="34" charset="-34"/>
                <a:cs typeface="TH K2D July8"/>
              </a:rPr>
              <a:t>เป็นการวัดประสิทธิผล (</a:t>
            </a:r>
            <a:r>
              <a:rPr lang="en-US" sz="4800" dirty="0">
                <a:latin typeface="TH Sarabun New" pitchFamily="34" charset="-34"/>
                <a:cs typeface="TH K2D July8"/>
              </a:rPr>
              <a:t>effectiveness) </a:t>
            </a:r>
            <a:r>
              <a:rPr lang="th-TH" sz="4800" dirty="0">
                <a:latin typeface="TH Sarabun New" pitchFamily="34" charset="-34"/>
                <a:cs typeface="TH K2D July8"/>
              </a:rPr>
              <a:t>ที่ตรงตามเป้าหมาย เป็นตัวชี้วัดผลลัพธ์ของการทำงานหรือ </a:t>
            </a:r>
            <a:r>
              <a:rPr lang="en-US" sz="4800" dirty="0">
                <a:latin typeface="TH Sarabun New" pitchFamily="34" charset="-34"/>
                <a:cs typeface="TH K2D July8"/>
              </a:rPr>
              <a:t>outcome</a:t>
            </a:r>
          </a:p>
        </p:txBody>
      </p:sp>
    </p:spTree>
    <p:extLst>
      <p:ext uri="{BB962C8B-B14F-4D97-AF65-F5344CB8AC3E}">
        <p14:creationId xmlns:p14="http://schemas.microsoft.com/office/powerpoint/2010/main" val="363306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>
            <a:extLst>
              <a:ext uri="{FF2B5EF4-FFF2-40B4-BE49-F238E27FC236}">
                <a16:creationId xmlns:a16="http://schemas.microsoft.com/office/drawing/2014/main" id="{25428266-C343-41F1-38AB-39C05C7EBD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175"/>
            <a:ext cx="11906250" cy="6573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673D786-3865-49AE-A685-A2563BBB4A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134" y="370907"/>
            <a:ext cx="11401778" cy="611618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577CC4C-903F-E888-C183-8CAAEC49D81A}"/>
              </a:ext>
            </a:extLst>
          </p:cNvPr>
          <p:cNvSpPr txBox="1"/>
          <p:nvPr/>
        </p:nvSpPr>
        <p:spPr>
          <a:xfrm>
            <a:off x="5334000" y="4864273"/>
            <a:ext cx="250520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ea typeface="Source Sans Pro Light"/>
              </a:rPr>
              <a:t>Leading Indicators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B11FF7-C772-FC8D-3F00-1604C2F5D964}"/>
              </a:ext>
            </a:extLst>
          </p:cNvPr>
          <p:cNvSpPr txBox="1"/>
          <p:nvPr/>
        </p:nvSpPr>
        <p:spPr>
          <a:xfrm>
            <a:off x="5333999" y="4384108"/>
            <a:ext cx="250520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ea typeface="Source Sans Pro Light"/>
              </a:rPr>
              <a:t>Leading Indicators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DBCC45-02F5-DAD1-8E36-138CECAB555D}"/>
              </a:ext>
            </a:extLst>
          </p:cNvPr>
          <p:cNvSpPr txBox="1"/>
          <p:nvPr/>
        </p:nvSpPr>
        <p:spPr>
          <a:xfrm>
            <a:off x="5333999" y="5438383"/>
            <a:ext cx="250520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ea typeface="Source Sans Pro Light"/>
              </a:rPr>
              <a:t>Leading Indicators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0225D2-C3A0-AB34-2A68-8FFA913189CA}"/>
              </a:ext>
            </a:extLst>
          </p:cNvPr>
          <p:cNvSpPr txBox="1"/>
          <p:nvPr/>
        </p:nvSpPr>
        <p:spPr>
          <a:xfrm>
            <a:off x="8058409" y="5991616"/>
            <a:ext cx="250520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ea typeface="Source Sans Pro Light"/>
              </a:rPr>
              <a:t>Lagging Indicators</a:t>
            </a:r>
          </a:p>
        </p:txBody>
      </p:sp>
    </p:spTree>
    <p:extLst>
      <p:ext uri="{BB962C8B-B14F-4D97-AF65-F5344CB8AC3E}">
        <p14:creationId xmlns:p14="http://schemas.microsoft.com/office/powerpoint/2010/main" val="26825148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079" y="127498"/>
            <a:ext cx="11131463" cy="1854436"/>
          </a:xfrm>
        </p:spPr>
        <p:txBody>
          <a:bodyPr>
            <a:normAutofit/>
          </a:bodyPr>
          <a:lstStyle/>
          <a:p>
            <a:r>
              <a:rPr lang="th-TH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/>
              </a:rPr>
              <a:t>3.2 ประสิทธิผลของการ</a:t>
            </a:r>
            <a:r>
              <a:rPr lang="th-TH" sz="3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/>
              </a:rPr>
              <a:t>ปฎิบั</a:t>
            </a:r>
            <a:r>
              <a:rPr lang="th-TH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/>
              </a:rPr>
              <a:t>ติการ (</a:t>
            </a:r>
            <a:r>
              <a:rPr lang="th-TH" sz="3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/>
              </a:rPr>
              <a:t>Operational</a:t>
            </a:r>
            <a:r>
              <a:rPr lang="th-TH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/>
              </a:rPr>
              <a:t> </a:t>
            </a:r>
            <a:r>
              <a:rPr lang="th-TH" sz="3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/>
              </a:rPr>
              <a:t>Effectiveness</a:t>
            </a:r>
            <a:r>
              <a:rPr lang="th-TH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/>
              </a:rPr>
              <a:t>)</a:t>
            </a:r>
            <a:br>
              <a:rPr lang="th-TH" sz="4000" b="1" dirty="0">
                <a:latin typeface="TH K2D July8" panose="02000506000000020004" pitchFamily="2" charset="-34"/>
                <a:cs typeface="TH K2D July8" panose="02000506000000020004" pitchFamily="2" charset="-34"/>
              </a:rPr>
            </a:br>
            <a:br>
              <a:rPr lang="th-TH" sz="1500" b="1" dirty="0"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th-TH" sz="3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/>
              </a:rPr>
              <a:t>ให้ตอบคำถามพื้นฐานว่า </a:t>
            </a:r>
            <a:r>
              <a:rPr lang="en-US" sz="3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/>
              </a:rPr>
              <a:t>: </a:t>
            </a:r>
            <a:r>
              <a:rPr lang="th-TH" sz="33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กอง/ฝ่ายมีมั่นใจได้อย่างไรว่าการ</a:t>
            </a:r>
            <a:r>
              <a:rPr lang="th-TH" sz="3300" b="1" dirty="0" err="1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ปฎิบั</a:t>
            </a:r>
            <a:r>
              <a:rPr lang="th-TH" sz="33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ติการของกอง/ฝ่าย</a:t>
            </a:r>
            <a:br>
              <a:rPr lang="th-TH" sz="33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</a:br>
            <a:r>
              <a:rPr lang="th-TH" sz="33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มีการจัดการอย่างมีประสิทธิผล </a:t>
            </a:r>
            <a:endParaRPr lang="th-TH" sz="3300" b="1" dirty="0">
              <a:solidFill>
                <a:srgbClr val="0070C0"/>
              </a:solidFill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DDDEF-20C4-4F65-BAC9-0A763DF7E0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0754" y="2328341"/>
            <a:ext cx="3749195" cy="1566588"/>
          </a:xfrm>
          <a:solidFill>
            <a:schemeClr val="tx2">
              <a:lumMod val="40000"/>
              <a:lumOff val="60000"/>
              <a:alpha val="5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Autofit/>
          </a:bodyPr>
          <a:lstStyle/>
          <a:p>
            <a:r>
              <a:rPr lang="th-TH" sz="2800" b="1" dirty="0">
                <a:latin typeface="TH K2D July8" panose="02000506000000020004" pitchFamily="2" charset="-34"/>
                <a:cs typeface="TH K2D July8"/>
              </a:rPr>
              <a:t>ก. ประสิทธิภาพและประสิทธิผลของการปฏิบัติการ (</a:t>
            </a:r>
            <a:r>
              <a:rPr lang="en-US" sz="2800" b="1" dirty="0">
                <a:latin typeface="TH K2D July8" panose="02000506000000020004" pitchFamily="2" charset="-34"/>
                <a:cs typeface="+mj-lt"/>
              </a:rPr>
              <a:t>Operational Efficiency and Effectiveness</a:t>
            </a:r>
            <a:endParaRPr lang="en-US" sz="2800" b="1" dirty="0">
              <a:cs typeface="TH K2D July8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DF55437-A2E9-41B0-8902-7FB8BCD863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9064" y="3885968"/>
            <a:ext cx="3749195" cy="2314356"/>
          </a:xfr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182880" rIns="182880" anchor="t" anchorCtr="0">
            <a:normAutofit fontScale="85000" lnSpcReduction="10000"/>
          </a:bodyPr>
          <a:lstStyle/>
          <a:p>
            <a:pPr marL="457200" indent="-457200" algn="l">
              <a:lnSpc>
                <a:spcPts val="2800"/>
              </a:lnSpc>
              <a:buFont typeface="+mj-lt"/>
              <a:buAutoNum type="arabicParenR"/>
            </a:pPr>
            <a:r>
              <a:rPr lang="th-TH" sz="2800" b="1" dirty="0">
                <a:latin typeface="TH K2D July8" panose="02000506000000020004" pitchFamily="2" charset="-34"/>
                <a:cs typeface="TH K2D July8"/>
              </a:rPr>
              <a:t>กอง/ฝ่ายมีวิธีการในการจัดการต้นทุน ประสิทธิภาพและประสิทธิผลของการ</a:t>
            </a:r>
            <a:r>
              <a:rPr lang="th-TH" sz="2800" b="1" dirty="0" err="1">
                <a:latin typeface="TH K2D July8" panose="02000506000000020004" pitchFamily="2" charset="-34"/>
                <a:cs typeface="TH K2D July8"/>
              </a:rPr>
              <a:t>ปฎิบั</a:t>
            </a:r>
            <a:r>
              <a:rPr lang="th-TH" sz="2800" b="1" dirty="0">
                <a:latin typeface="TH K2D July8" panose="02000506000000020004" pitchFamily="2" charset="-34"/>
                <a:cs typeface="TH K2D July8"/>
              </a:rPr>
              <a:t>ติการอย่างไร </a:t>
            </a:r>
            <a:r>
              <a:rPr lang="th-TH" sz="28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(เวลา ความผิดพลาด สูญเปล่า และต้นทุน)</a:t>
            </a:r>
            <a:endParaRPr lang="th-TH" sz="2800" b="1" dirty="0">
              <a:solidFill>
                <a:srgbClr val="0070C0"/>
              </a:solidFill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F96FB0A-2A02-4DFB-8C70-412D8DF11C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097974" y="2328341"/>
            <a:ext cx="3996052" cy="1556045"/>
          </a:xfrm>
          <a:solidFill>
            <a:schemeClr val="tx2">
              <a:lumMod val="40000"/>
              <a:lumOff val="60000"/>
              <a:alpha val="5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/>
          <a:p>
            <a:r>
              <a:rPr lang="th-TH" sz="2800" b="1" dirty="0">
                <a:latin typeface="TH K2D July8" panose="02000506000000020004" pitchFamily="2" charset="-34"/>
                <a:cs typeface="TH K2D July8"/>
              </a:rPr>
              <a:t>ข. การจัดการเครือข่ายอุปทาน </a:t>
            </a:r>
            <a:br>
              <a:rPr lang="th-TH" sz="2800" b="1" dirty="0"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th-TH" sz="2800" b="1" dirty="0">
                <a:latin typeface="TH K2D July8" panose="02000506000000020004" pitchFamily="2" charset="-34"/>
                <a:cs typeface="TH K2D July8"/>
              </a:rPr>
              <a:t>(</a:t>
            </a:r>
            <a:r>
              <a:rPr lang="th-TH" sz="2800" b="1" dirty="0" err="1">
                <a:latin typeface="TH K2D July8" panose="02000506000000020004" pitchFamily="2" charset="-34"/>
                <a:cs typeface="TH K2D July8"/>
              </a:rPr>
              <a:t>Supply</a:t>
            </a:r>
            <a:r>
              <a:rPr lang="th-TH" sz="2800" b="1" dirty="0">
                <a:latin typeface="TH K2D July8" panose="02000506000000020004" pitchFamily="2" charset="-34"/>
                <a:cs typeface="TH K2D July8"/>
              </a:rPr>
              <a:t>-Network </a:t>
            </a:r>
            <a:r>
              <a:rPr lang="th-TH" sz="2800" b="1" dirty="0" err="1">
                <a:latin typeface="TH K2D July8" panose="02000506000000020004" pitchFamily="2" charset="-34"/>
                <a:cs typeface="TH K2D July8"/>
              </a:rPr>
              <a:t>Managment</a:t>
            </a:r>
            <a:r>
              <a:rPr lang="en-US" sz="2800" b="1" dirty="0">
                <a:latin typeface="TH K2D July8" panose="02000506000000020004" pitchFamily="2" charset="-34"/>
                <a:cs typeface="TH K2D July8"/>
              </a:rPr>
              <a:t>)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B78CA3E-425A-49FC-8D99-4000609FEDB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097973" y="3884386"/>
            <a:ext cx="4004153" cy="2315937"/>
          </a:xfr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t" anchorCtr="1">
            <a:noAutofit/>
          </a:bodyPr>
          <a:lstStyle/>
          <a:p>
            <a:pPr marL="288925" indent="-288925" algn="l">
              <a:buFont typeface="+mj-lt"/>
              <a:buAutoNum type="arabicParenR"/>
            </a:pPr>
            <a:r>
              <a:rPr lang="th-TH" sz="2400" b="1" dirty="0">
                <a:latin typeface="TH K2D July8"/>
                <a:cs typeface="TH K2D July8"/>
              </a:rPr>
              <a:t>กอง/ฝ่ายมีวิธีในการจัดการเครือข่ายอุปทานอย่างไร </a:t>
            </a:r>
            <a:br>
              <a:rPr lang="th-TH" sz="2400" b="1" dirty="0">
                <a:latin typeface="TH K2D July8"/>
                <a:cs typeface="TH K2D July8"/>
              </a:rPr>
            </a:br>
            <a:r>
              <a:rPr lang="th-TH" sz="2400" b="1" dirty="0">
                <a:solidFill>
                  <a:srgbClr val="0070C0"/>
                </a:solidFill>
                <a:latin typeface="TH K2D July8"/>
                <a:cs typeface="TH K2D July8"/>
              </a:rPr>
              <a:t>(การคัดเลือกผู้ส่งมอบ/คู่ความร่วมมือ)</a:t>
            </a:r>
            <a:endParaRPr lang="en-US" dirty="0">
              <a:solidFill>
                <a:srgbClr val="0070C0"/>
              </a:solidFill>
              <a:ea typeface="Source Sans Pro Light"/>
              <a:cs typeface="TH K2D July8"/>
            </a:endParaRPr>
          </a:p>
        </p:txBody>
      </p:sp>
      <p:sp>
        <p:nvSpPr>
          <p:cNvPr id="100" name="Slide Number Placeholder 99">
            <a:extLst>
              <a:ext uri="{FF2B5EF4-FFF2-40B4-BE49-F238E27FC236}">
                <a16:creationId xmlns:a16="http://schemas.microsoft.com/office/drawing/2014/main" id="{D7EF088D-A6D8-4DA5-AD4D-5221E33569A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D33DF166-5E4F-954C-5A47-8C0BC73EE5BD}"/>
              </a:ext>
            </a:extLst>
          </p:cNvPr>
          <p:cNvSpPr txBox="1">
            <a:spLocks/>
          </p:cNvSpPr>
          <p:nvPr/>
        </p:nvSpPr>
        <p:spPr>
          <a:xfrm>
            <a:off x="8092053" y="2326760"/>
            <a:ext cx="3862029" cy="1557626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2800" b="1" dirty="0">
                <a:latin typeface="TH K2D July8" panose="02000506000000020004" pitchFamily="2" charset="-34"/>
                <a:cs typeface="TH K2D July8"/>
              </a:rPr>
              <a:t>ค. การบริหารความเสี่ยง</a:t>
            </a:r>
          </a:p>
          <a:p>
            <a:r>
              <a:rPr lang="th-TH" sz="2800" b="1" dirty="0">
                <a:latin typeface="TH K2D July8" panose="02000506000000020004" pitchFamily="2" charset="-34"/>
                <a:cs typeface="TH K2D July8"/>
              </a:rPr>
              <a:t>(</a:t>
            </a:r>
            <a:r>
              <a:rPr lang="th-TH" sz="2800" b="1" dirty="0" err="1">
                <a:latin typeface="TH K2D July8" panose="02000506000000020004" pitchFamily="2" charset="-34"/>
                <a:cs typeface="TH K2D July8"/>
              </a:rPr>
              <a:t>Risk</a:t>
            </a:r>
            <a:r>
              <a:rPr lang="th-TH" sz="2800" b="1" dirty="0">
                <a:latin typeface="TH K2D July8" panose="02000506000000020004" pitchFamily="2" charset="-34"/>
                <a:cs typeface="TH K2D July8"/>
              </a:rPr>
              <a:t> </a:t>
            </a:r>
            <a:r>
              <a:rPr lang="th-TH" sz="2800" b="1" dirty="0" err="1">
                <a:latin typeface="TH K2D July8" panose="02000506000000020004" pitchFamily="2" charset="-34"/>
                <a:cs typeface="TH K2D July8"/>
              </a:rPr>
              <a:t>Managment</a:t>
            </a:r>
            <a:r>
              <a:rPr lang="th-TH" sz="2800" b="1" dirty="0">
                <a:latin typeface="TH K2D July8" panose="02000506000000020004" pitchFamily="2" charset="-34"/>
                <a:cs typeface="TH K2D July8"/>
              </a:rPr>
              <a:t>)</a:t>
            </a:r>
          </a:p>
        </p:txBody>
      </p:sp>
      <p:sp>
        <p:nvSpPr>
          <p:cNvPr id="7" name="Text Placeholder 21">
            <a:extLst>
              <a:ext uri="{FF2B5EF4-FFF2-40B4-BE49-F238E27FC236}">
                <a16:creationId xmlns:a16="http://schemas.microsoft.com/office/drawing/2014/main" id="{7EABCE1A-2887-9B2A-99D4-110D1DCE009C}"/>
              </a:ext>
            </a:extLst>
          </p:cNvPr>
          <p:cNvSpPr txBox="1">
            <a:spLocks/>
          </p:cNvSpPr>
          <p:nvPr/>
        </p:nvSpPr>
        <p:spPr>
          <a:xfrm>
            <a:off x="8092053" y="3884385"/>
            <a:ext cx="3862029" cy="2314356"/>
          </a:xfrm>
          <a:prstGeom prst="rect">
            <a:avLst/>
          </a:prstGeom>
          <a:ln w="127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182880" tIns="182880" rIns="182880" bIns="45720" rtlCol="0" anchor="t" anchorCtr="1">
            <a:noAutofit/>
          </a:bodyPr>
          <a:lstStyle>
            <a:lvl1pPr marL="0" indent="0" algn="ctr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AutoNum type="arabicParenR"/>
            </a:pPr>
            <a:r>
              <a:rPr lang="th-TH" sz="2400" b="1" dirty="0">
                <a:latin typeface="TH K2D July8" panose="02000506000000020004" pitchFamily="2" charset="-34"/>
                <a:cs typeface="TH K2D July8"/>
              </a:rPr>
              <a:t>แนวทางโดยรวมของกอง/ฝ่ายในการบริหารความเสี่ยงคืออะไร </a:t>
            </a:r>
            <a:r>
              <a:rPr lang="th-TH" sz="24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(การบริหารความเสี่ยง)</a:t>
            </a:r>
          </a:p>
        </p:txBody>
      </p:sp>
    </p:spTree>
    <p:extLst>
      <p:ext uri="{BB962C8B-B14F-4D97-AF65-F5344CB8AC3E}">
        <p14:creationId xmlns:p14="http://schemas.microsoft.com/office/powerpoint/2010/main" val="250033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12" grpId="0" uiExpand="1" build="p" animBg="1"/>
      <p:bldP spid="21" grpId="0" uiExpand="1" build="p" animBg="1"/>
      <p:bldP spid="22" grpId="0" build="p" animBg="1"/>
      <p:bldP spid="5" grpId="0" uiExpand="1" build="p" animBg="1"/>
      <p:bldP spid="7" grpId="0" build="p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8707BFD-0A79-D6E6-7A29-0EDBFFADB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 fontScale="90000"/>
          </a:bodyPr>
          <a:lstStyle/>
          <a:p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TH K2D July8"/>
              </a:rPr>
              <a:t>ประสิทธิภาพ</a:t>
            </a:r>
            <a:r>
              <a:rPr lang="en-US" b="1" dirty="0">
                <a:cs typeface="TH K2D July8"/>
              </a:rPr>
              <a:t> </a:t>
            </a:r>
            <a:r>
              <a:rPr lang="en-US" dirty="0" err="1">
                <a:cs typeface="TH K2D July8"/>
              </a:rPr>
              <a:t>คือ</a:t>
            </a:r>
            <a:r>
              <a:rPr lang="en-US" dirty="0">
                <a:cs typeface="TH K2D July8"/>
              </a:rPr>
              <a:t> </a:t>
            </a: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TH K2D July8"/>
              </a:rPr>
              <a:t>การทำอย่างถูกวิธี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TH K2D July8"/>
              </a:rPr>
              <a:t>  </a:t>
            </a:r>
            <a:r>
              <a:rPr lang="en-US" dirty="0" err="1">
                <a:cs typeface="TH K2D July8"/>
              </a:rPr>
              <a:t>ดูได้จากกระบวนการที่คาดหวังจะทำให้เกิดผล</a:t>
            </a:r>
            <a:r>
              <a:rPr lang="en-US" dirty="0">
                <a:cs typeface="TH K2D July8"/>
              </a:rPr>
              <a:t> </a:t>
            </a:r>
            <a:r>
              <a:rPr lang="en-US" dirty="0" err="1">
                <a:cs typeface="TH K2D July8"/>
              </a:rPr>
              <a:t>ส่วน</a:t>
            </a:r>
            <a:r>
              <a:rPr lang="en-US" dirty="0">
                <a:cs typeface="TH K2D July8"/>
              </a:rPr>
              <a:t> </a:t>
            </a: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TH K2D July8"/>
              </a:rPr>
              <a:t>ประสิทธิผล</a:t>
            </a:r>
            <a:r>
              <a:rPr lang="en-US" b="1" dirty="0">
                <a:cs typeface="TH K2D July8"/>
              </a:rPr>
              <a:t> </a:t>
            </a:r>
            <a:r>
              <a:rPr lang="en-US" dirty="0" err="1">
                <a:cs typeface="TH K2D July8"/>
              </a:rPr>
              <a:t>คือ</a:t>
            </a:r>
            <a:r>
              <a:rPr lang="en-US" dirty="0">
                <a:cs typeface="TH K2D July8"/>
              </a:rPr>
              <a:t> </a:t>
            </a: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TH K2D July8"/>
              </a:rPr>
              <a:t>การทำให้ผลงานอออกมาดี</a:t>
            </a:r>
            <a:endParaRPr lang="en-US" dirty="0" err="1">
              <a:solidFill>
                <a:schemeClr val="tx1">
                  <a:lumMod val="75000"/>
                  <a:lumOff val="25000"/>
                </a:schemeClr>
              </a:solidFill>
              <a:cs typeface="TH K2D July8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635D8F-1DC1-B51A-4AFF-6E114A73B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Pitch deck title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E60FB7-8501-38CE-5277-4F556D55A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B5CEABB6-07DC-46E8-9B57-56EC44A396E5}" type="slidenum">
              <a:rPr lang="en-US" smtClean="0"/>
              <a:pPr>
                <a:spcAft>
                  <a:spcPts val="600"/>
                </a:spcAft>
              </a:pPr>
              <a:t>46</a:t>
            </a:fld>
            <a:endParaRPr lang="en-US"/>
          </a:p>
        </p:txBody>
      </p:sp>
      <p:pic>
        <p:nvPicPr>
          <p:cNvPr id="13" name="Content Placeholder 12" descr="A diagram of a process&#10;&#10;Description automatically generated">
            <a:extLst>
              <a:ext uri="{FF2B5EF4-FFF2-40B4-BE49-F238E27FC236}">
                <a16:creationId xmlns:a16="http://schemas.microsoft.com/office/drawing/2014/main" id="{0F525000-FF1A-A60B-4685-F4E1DE7578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2281" y="1811185"/>
            <a:ext cx="8424014" cy="4817584"/>
          </a:xfrm>
        </p:spPr>
      </p:pic>
    </p:spTree>
    <p:extLst>
      <p:ext uri="{BB962C8B-B14F-4D97-AF65-F5344CB8AC3E}">
        <p14:creationId xmlns:p14="http://schemas.microsoft.com/office/powerpoint/2010/main" val="68862673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1488"/>
            <a:ext cx="10515600" cy="1088102"/>
          </a:xfrm>
        </p:spPr>
        <p:txBody>
          <a:bodyPr anchor="t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th-TH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/>
              </a:rPr>
              <a:t>ผลลัพธ์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/>
              </a:rPr>
              <a:t>2</a:t>
            </a:r>
            <a:r>
              <a:rPr lang="th-TH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/>
              </a:rPr>
              <a:t> : ผลลัพธ์ด้านประสิทธิผลของกระบวนการทำงาน </a:t>
            </a:r>
            <a:br>
              <a:rPr lang="th-TH" b="1" dirty="0"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th-TH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/>
              </a:rPr>
              <a:t>(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/>
              </a:rPr>
              <a:t>Work Process Effectiveness Result)</a:t>
            </a:r>
            <a:br>
              <a:rPr lang="th-TH" b="1" dirty="0">
                <a:latin typeface="TH K2D July8" panose="02000506000000020004" pitchFamily="2" charset="-34"/>
                <a:cs typeface="TH K2D July8" panose="02000506000000020004" pitchFamily="2" charset="-34"/>
              </a:rPr>
            </a:br>
            <a:br>
              <a:rPr lang="th-TH" sz="4000" b="1" dirty="0">
                <a:latin typeface="TH K2D July8" panose="02000506000000020004" pitchFamily="2" charset="-34"/>
                <a:cs typeface="TH K2D July8" panose="02000506000000020004" pitchFamily="2" charset="-34"/>
              </a:rPr>
            </a:br>
            <a:endParaRPr 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sp>
        <p:nvSpPr>
          <p:cNvPr id="100" name="Slide Number Placeholder 99">
            <a:extLst>
              <a:ext uri="{FF2B5EF4-FFF2-40B4-BE49-F238E27FC236}">
                <a16:creationId xmlns:a16="http://schemas.microsoft.com/office/drawing/2014/main" id="{D7EF088D-A6D8-4DA5-AD4D-5221E33569A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ABBA8C-04B3-4D5A-81A0-3A990A7358C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70934" y="2228207"/>
            <a:ext cx="11569076" cy="829163"/>
          </a:xfrm>
          <a:ln w="12700">
            <a:solidFill>
              <a:srgbClr val="0070C0"/>
            </a:solidFill>
          </a:ln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th-TH" sz="3000" b="1" dirty="0">
                <a:latin typeface="TH K2D July8" panose="02000506000000020004" pitchFamily="2" charset="-34"/>
                <a:cs typeface="TH K2D July8"/>
              </a:rPr>
              <a:t>1. ผลลัพธ์ของตัวชี้วัดที่สำคัญของผลการดำเนินการด้านกระบวนการทำงานที่สำคัญคืออะไร</a:t>
            </a:r>
            <a:endParaRPr lang="en-US" dirty="0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78A96876-5A31-6B46-96A4-ED9781628F75}"/>
              </a:ext>
            </a:extLst>
          </p:cNvPr>
          <p:cNvSpPr txBox="1">
            <a:spLocks/>
          </p:cNvSpPr>
          <p:nvPr/>
        </p:nvSpPr>
        <p:spPr>
          <a:xfrm>
            <a:off x="270934" y="3239933"/>
            <a:ext cx="11569076" cy="3298979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vert="horz" lIns="182880" tIns="91440" rIns="182880" bIns="45720" rtlCol="0" anchor="ctr" anchorCtr="1">
            <a:normAutofit/>
          </a:bodyPr>
          <a:lstStyle>
            <a:lvl1pPr marL="0" indent="0" algn="ctr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th-TH" sz="3000" b="1" dirty="0">
                <a:latin typeface="TH K2D July8" panose="02000506000000020004" pitchFamily="2" charset="-34"/>
                <a:cs typeface="TH K2D July8"/>
              </a:rPr>
              <a:t>โดยรายงานผล ดังนี้</a:t>
            </a:r>
            <a:endParaRPr lang="en-US" sz="3000" b="1" dirty="0">
              <a:latin typeface="TH K2D July8" panose="02000506000000020004" pitchFamily="2" charset="-34"/>
              <a:cs typeface="TH K2D July8"/>
            </a:endParaRPr>
          </a:p>
          <a:p>
            <a:pPr>
              <a:lnSpc>
                <a:spcPct val="100000"/>
              </a:lnSpc>
            </a:pPr>
            <a:endParaRPr lang="th-TH" sz="1600" b="1" dirty="0">
              <a:latin typeface="TH K2D July8" panose="02000506000000020004" pitchFamily="2" charset="-34"/>
              <a:cs typeface="TH K2D July8" panose="02000506000000020004" pitchFamily="2" charset="-34"/>
            </a:endParaRPr>
          </a:p>
          <a:p>
            <a:pPr marL="571500" indent="-571500" algn="l">
              <a:lnSpc>
                <a:spcPct val="100000"/>
              </a:lnSpc>
              <a:buFont typeface="TH K2D July8" panose="02000506000000020004" pitchFamily="2" charset="-34"/>
              <a:buChar char="–"/>
            </a:pPr>
            <a:r>
              <a:rPr lang="th-TH" sz="30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ระดับ </a:t>
            </a:r>
            <a:r>
              <a:rPr lang="en-US" sz="30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(Level)</a:t>
            </a:r>
            <a:r>
              <a:rPr lang="th-TH" sz="3000" b="1" dirty="0">
                <a:latin typeface="TH K2D July8" panose="02000506000000020004" pitchFamily="2" charset="-34"/>
                <a:cs typeface="TH K2D July8"/>
              </a:rPr>
              <a:t> </a:t>
            </a:r>
            <a:r>
              <a:rPr lang="en-US" sz="3000" b="1" dirty="0">
                <a:latin typeface="TH K2D July8" panose="02000506000000020004" pitchFamily="2" charset="-34"/>
                <a:cs typeface="TH K2D July8"/>
              </a:rPr>
              <a:t>: </a:t>
            </a:r>
            <a:r>
              <a:rPr lang="th-TH" sz="3000" dirty="0">
                <a:latin typeface="TH K2D July8" panose="02000506000000020004" pitchFamily="2" charset="-34"/>
                <a:cs typeface="TH K2D July8"/>
              </a:rPr>
              <a:t>ผลลัพธ์ของตัวชี้วัดด้านกระบวนการทำงานที่สำคัญเป็นไปตามเป้าหมายหรือไม่</a:t>
            </a:r>
          </a:p>
          <a:p>
            <a:pPr marL="571500" indent="-571500" algn="l">
              <a:lnSpc>
                <a:spcPct val="100000"/>
              </a:lnSpc>
              <a:buFont typeface="TH K2D July8" panose="02000506000000020004" pitchFamily="2" charset="-34"/>
              <a:buChar char="–"/>
            </a:pPr>
            <a:r>
              <a:rPr lang="th-TH" sz="30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แนวโน้ม (</a:t>
            </a:r>
            <a:r>
              <a:rPr lang="en-US" sz="30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Trend) </a:t>
            </a:r>
            <a:r>
              <a:rPr lang="en-US" sz="3000" b="1" dirty="0">
                <a:latin typeface="TH K2D July8" panose="02000506000000020004" pitchFamily="2" charset="-34"/>
                <a:cs typeface="TH K2D July8"/>
              </a:rPr>
              <a:t>: </a:t>
            </a:r>
            <a:r>
              <a:rPr lang="th-TH" sz="3000" dirty="0">
                <a:latin typeface="TH K2D July8" panose="02000506000000020004" pitchFamily="2" charset="-34"/>
                <a:cs typeface="TH K2D July8"/>
              </a:rPr>
              <a:t>มีแนวโน้มเป็นอย่างไรเมื่อเปรียบเทียบกับผลลัพธ์ในอดีต</a:t>
            </a:r>
          </a:p>
          <a:p>
            <a:pPr marL="571500" indent="-571500" algn="l">
              <a:lnSpc>
                <a:spcPct val="100000"/>
              </a:lnSpc>
              <a:buFont typeface="TH K2D July8" panose="02000506000000020004" pitchFamily="2" charset="-34"/>
              <a:buChar char="–"/>
            </a:pPr>
            <a:r>
              <a:rPr lang="th-TH" sz="30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เทียบเคียง (</a:t>
            </a:r>
            <a:r>
              <a:rPr lang="en-US" sz="30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Comparisons)</a:t>
            </a:r>
            <a:r>
              <a:rPr lang="en-US" sz="3000" b="1" dirty="0">
                <a:latin typeface="TH K2D July8" panose="02000506000000020004" pitchFamily="2" charset="-34"/>
                <a:cs typeface="TH K2D July8"/>
              </a:rPr>
              <a:t> : </a:t>
            </a:r>
            <a:r>
              <a:rPr lang="th-TH" sz="3000" dirty="0">
                <a:latin typeface="TH K2D July8" panose="02000506000000020004" pitchFamily="2" charset="-34"/>
                <a:cs typeface="TH K2D July8"/>
              </a:rPr>
              <a:t>มีการเทียบเคียงผลลัพธ์กับคู่เทียบที่เหมาะสม </a:t>
            </a:r>
            <a:endParaRPr lang="th-TH" sz="3000" dirty="0">
              <a:latin typeface="TH K2D July8" panose="02000506000000020004" pitchFamily="2" charset="-34"/>
              <a:cs typeface="TH K2D July8" panose="02000506000000020004" pitchFamily="2" charset="-34"/>
            </a:endParaRPr>
          </a:p>
          <a:p>
            <a:pPr marL="571500" indent="-571500" algn="l">
              <a:lnSpc>
                <a:spcPct val="100000"/>
              </a:lnSpc>
              <a:buFont typeface="TH K2D July8" panose="02000506000000020004" pitchFamily="2" charset="-34"/>
              <a:buChar char="–"/>
            </a:pPr>
            <a:r>
              <a:rPr lang="th-TH" sz="30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บูรณาการ </a:t>
            </a:r>
            <a:r>
              <a:rPr lang="en-US" sz="30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/>
              </a:rPr>
              <a:t>(Integration)</a:t>
            </a:r>
            <a:r>
              <a:rPr lang="en-US" sz="3000" b="1" dirty="0">
                <a:latin typeface="TH K2D July8" panose="02000506000000020004" pitchFamily="2" charset="-34"/>
                <a:cs typeface="TH K2D July8"/>
              </a:rPr>
              <a:t> : </a:t>
            </a:r>
            <a:r>
              <a:rPr lang="th-TH" sz="3000" dirty="0">
                <a:latin typeface="TH K2D July8" panose="02000506000000020004" pitchFamily="2" charset="-34"/>
                <a:cs typeface="TH K2D July8"/>
              </a:rPr>
              <a:t>การติดตามผลลัพธ์และใช้ผลลัพธ์เพื่อการปรับปรุงส่วนงาน</a:t>
            </a:r>
            <a:endParaRPr lang="th-TH" sz="3500" dirty="0">
              <a:latin typeface="TH K2D July8" panose="02000506000000020004" pitchFamily="2" charset="-34"/>
              <a:cs typeface="TH K2D July8"/>
            </a:endParaRPr>
          </a:p>
        </p:txBody>
      </p:sp>
    </p:spTree>
    <p:extLst>
      <p:ext uri="{BB962C8B-B14F-4D97-AF65-F5344CB8AC3E}">
        <p14:creationId xmlns:p14="http://schemas.microsoft.com/office/powerpoint/2010/main" val="836654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Placeholder 23" descr="photo of various succulents">
            <a:extLst>
              <a:ext uri="{FF2B5EF4-FFF2-40B4-BE49-F238E27FC236}">
                <a16:creationId xmlns:a16="http://schemas.microsoft.com/office/drawing/2014/main" id="{147E9A8B-CB18-4B11-85BF-ECE4A7B2F04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" y="5943600"/>
            <a:ext cx="12188952" cy="914400"/>
          </a:xfrm>
        </p:spPr>
      </p:pic>
      <p:sp>
        <p:nvSpPr>
          <p:cNvPr id="50" name="Slide Number Placeholder 49">
            <a:extLst>
              <a:ext uri="{FF2B5EF4-FFF2-40B4-BE49-F238E27FC236}">
                <a16:creationId xmlns:a16="http://schemas.microsoft.com/office/drawing/2014/main" id="{E7A3E10B-48DC-43B8-A29D-5258A6BC2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EB6B318-8CB6-4A80-ACDC-544B13319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2764"/>
            <a:ext cx="10515600" cy="722458"/>
          </a:xfrm>
        </p:spPr>
        <p:txBody>
          <a:bodyPr>
            <a:normAutofit/>
          </a:bodyPr>
          <a:lstStyle/>
          <a:p>
            <a:pPr algn="ctr"/>
            <a:r>
              <a:rPr lang="th-TH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ข้อเสนอแนะหมวด </a:t>
            </a:r>
            <a:r>
              <a:rPr lang="th-TH" sz="4000" b="1" dirty="0">
                <a:solidFill>
                  <a:srgbClr val="0070C0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ระบบปฏิบัติการ</a:t>
            </a: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 </a:t>
            </a:r>
            <a:r>
              <a:rPr lang="th-TH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ในปีก่อน</a:t>
            </a:r>
            <a:endParaRPr 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pic>
        <p:nvPicPr>
          <p:cNvPr id="3" name="Picture 2" descr="A table with text and words&#10;&#10;Description automatically generated with medium confidence">
            <a:extLst>
              <a:ext uri="{FF2B5EF4-FFF2-40B4-BE49-F238E27FC236}">
                <a16:creationId xmlns:a16="http://schemas.microsoft.com/office/drawing/2014/main" id="{D3C70003-5AC1-4968-BBBB-45D35C097A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623" y="1262712"/>
            <a:ext cx="11488753" cy="4332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8237123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72;p14">
            <a:extLst>
              <a:ext uri="{FF2B5EF4-FFF2-40B4-BE49-F238E27FC236}">
                <a16:creationId xmlns:a16="http://schemas.microsoft.com/office/drawing/2014/main" id="{309DF575-D220-4C75-8F71-2B9586E5C5A7}"/>
              </a:ext>
            </a:extLst>
          </p:cNvPr>
          <p:cNvSpPr txBox="1">
            <a:spLocks/>
          </p:cNvSpPr>
          <p:nvPr/>
        </p:nvSpPr>
        <p:spPr>
          <a:xfrm>
            <a:off x="881797" y="2401887"/>
            <a:ext cx="10428405" cy="205422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pPr algn="ctr"/>
            <a:r>
              <a:rPr lang="en-US" sz="9600" b="1" dirty="0">
                <a:solidFill>
                  <a:schemeClr val="accent2">
                    <a:lumMod val="50000"/>
                  </a:schemeClr>
                </a:solidFill>
                <a:latin typeface="TH K2D July8" panose="02000506000000020004" pitchFamily="2" charset="-34"/>
                <a:ea typeface="Sarabun"/>
                <a:cs typeface="TH K2D July8"/>
                <a:sym typeface="Sarabun"/>
              </a:rPr>
              <a:t>6.</a:t>
            </a:r>
            <a:r>
              <a:rPr lang="th-TH" sz="9600" b="1" dirty="0">
                <a:solidFill>
                  <a:schemeClr val="accent2">
                    <a:lumMod val="50000"/>
                  </a:schemeClr>
                </a:solidFill>
                <a:latin typeface="TH K2D July8" panose="02000506000000020004" pitchFamily="2" charset="-34"/>
                <a:ea typeface="Sarabun"/>
                <a:cs typeface="TH K2D July8"/>
                <a:sym typeface="Sarabun"/>
              </a:rPr>
              <a:t> ระบบการให้คะแนน</a:t>
            </a:r>
            <a:endParaRPr lang="th-TH" sz="9600" b="1" dirty="0">
              <a:solidFill>
                <a:schemeClr val="accent2">
                  <a:lumMod val="50000"/>
                </a:schemeClr>
              </a:solidFill>
              <a:latin typeface="TH K2D July8" panose="02000506000000020004" pitchFamily="2" charset="-34"/>
              <a:ea typeface="Sarabun"/>
              <a:cs typeface="TH K2D July8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94567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365D113-17E9-4F47-9C9A-30FBC9F37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5</a:t>
            </a:fld>
            <a:endParaRPr lang="e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28B05A-2886-45C2-ABD1-D6D9767A5291}"/>
              </a:ext>
            </a:extLst>
          </p:cNvPr>
          <p:cNvSpPr txBox="1"/>
          <p:nvPr/>
        </p:nvSpPr>
        <p:spPr>
          <a:xfrm>
            <a:off x="456892" y="1136064"/>
            <a:ext cx="11278216" cy="489364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28600"/>
            <a:r>
              <a:rPr lang="th-TH" sz="7200" b="1" dirty="0">
                <a:solidFill>
                  <a:schemeClr val="accent3">
                    <a:lumMod val="50000"/>
                  </a:schemeClr>
                </a:solidFill>
                <a:latin typeface="Calibri"/>
                <a:cs typeface="TH K2D July8"/>
              </a:rPr>
              <a:t>นำเสนอผลการประเมินผ่านที่ประชุม </a:t>
            </a:r>
            <a:r>
              <a:rPr lang="en-US" sz="7200" b="1" dirty="0">
                <a:solidFill>
                  <a:schemeClr val="accent3">
                    <a:lumMod val="50000"/>
                  </a:schemeClr>
                </a:solidFill>
                <a:latin typeface="Calibri"/>
                <a:cs typeface="TH K2D July8"/>
              </a:rPr>
              <a:t>: </a:t>
            </a:r>
            <a:endParaRPr lang="en-US" sz="7200" b="1" dirty="0">
              <a:solidFill>
                <a:schemeClr val="accent3">
                  <a:lumMod val="50000"/>
                </a:schemeClr>
              </a:solidFill>
              <a:latin typeface="Calibri"/>
              <a:ea typeface="Calibri"/>
              <a:cs typeface="TH K2D July8"/>
            </a:endParaRPr>
          </a:p>
          <a:p>
            <a:pPr marL="571500" indent="-342900">
              <a:buFont typeface="Arial" panose="020B0604020202020204" pitchFamily="34" charset="0"/>
              <a:buChar char="•"/>
            </a:pPr>
            <a:endParaRPr lang="th-TH" sz="2000" b="1" dirty="0">
              <a:latin typeface="Calibri"/>
              <a:cs typeface="TH K2D July8"/>
            </a:endParaRP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th-TH" sz="4400" b="1" dirty="0">
                <a:latin typeface="Calibri"/>
                <a:cs typeface="TH K2D July8"/>
              </a:rPr>
              <a:t>ที่ประชุมคณะกรรมการประกันคุณภาพส่วนงานสนับสนุน</a:t>
            </a:r>
            <a:endParaRPr lang="th-TH" sz="4400" b="1" dirty="0">
              <a:latin typeface="Calibri"/>
              <a:ea typeface="Calibri"/>
              <a:cs typeface="TH K2D July8"/>
            </a:endParaRP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th-TH" sz="4400" b="1" dirty="0">
                <a:latin typeface="Calibri"/>
                <a:cs typeface="TH K2D July8"/>
              </a:rPr>
              <a:t>ที่ประชุมคณะกรรมการประกันคุณภาพการศึกษามหาวิทยาลัย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th-TH" sz="4400" b="1" dirty="0">
                <a:latin typeface="Calibri"/>
                <a:cs typeface="TH K2D July8"/>
              </a:rPr>
              <a:t>ที่ประชุมคณะกรรมการบริหารมหาวิทยาลัย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th-TH" sz="4400" b="1" dirty="0">
                <a:latin typeface="Calibri"/>
                <a:cs typeface="TH K2D July8"/>
              </a:rPr>
              <a:t>ที่ประชุมคณะกรรมการสภาวิชาการ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th-TH" sz="4400" b="1" dirty="0">
                <a:latin typeface="Calibri"/>
                <a:cs typeface="TH K2D July8"/>
              </a:rPr>
              <a:t>ที่ประชุมสภามหาวิทยาลัย</a:t>
            </a:r>
          </a:p>
        </p:txBody>
      </p:sp>
    </p:spTree>
    <p:extLst>
      <p:ext uri="{BB962C8B-B14F-4D97-AF65-F5344CB8AC3E}">
        <p14:creationId xmlns:p14="http://schemas.microsoft.com/office/powerpoint/2010/main" val="380053429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81ACB16-ECA4-5AAD-F4DB-ED04BF400F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133" y="1685925"/>
            <a:ext cx="11015134" cy="460480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4000" b="1" dirty="0" err="1">
                <a:latin typeface="TH K2D July8" panose="02000506000000020004" pitchFamily="2" charset="-34"/>
                <a:ea typeface="Source Sans Pro Light"/>
                <a:cs typeface="TH K2D July8" panose="02000506000000020004" pitchFamily="2" charset="-34"/>
              </a:rPr>
              <a:t>การให้คะแนน</a:t>
            </a:r>
            <a:r>
              <a:rPr lang="en-US" sz="4000" b="1" dirty="0">
                <a:latin typeface="TH K2D July8" panose="02000506000000020004" pitchFamily="2" charset="-34"/>
                <a:ea typeface="Source Sans Pro Light"/>
                <a:cs typeface="TH K2D July8" panose="02000506000000020004" pitchFamily="2" charset="-34"/>
              </a:rPr>
              <a:t> 2 </a:t>
            </a:r>
            <a:r>
              <a:rPr lang="en-US" sz="4000" b="1" dirty="0" err="1">
                <a:latin typeface="TH K2D July8" panose="02000506000000020004" pitchFamily="2" charset="-34"/>
                <a:ea typeface="Source Sans Pro Light"/>
                <a:cs typeface="TH K2D July8" panose="02000506000000020004" pitchFamily="2" charset="-34"/>
              </a:rPr>
              <a:t>มิติ</a:t>
            </a:r>
            <a:r>
              <a:rPr lang="en-US" sz="4000" b="1" dirty="0">
                <a:latin typeface="TH K2D July8" panose="02000506000000020004" pitchFamily="2" charset="-34"/>
                <a:ea typeface="Source Sans Pro Light"/>
                <a:cs typeface="TH K2D July8" panose="02000506000000020004" pitchFamily="2" charset="-34"/>
              </a:rPr>
              <a:t> </a:t>
            </a:r>
            <a:r>
              <a:rPr lang="en-US" sz="4000" b="1" dirty="0" err="1">
                <a:latin typeface="TH K2D July8" panose="02000506000000020004" pitchFamily="2" charset="-34"/>
                <a:ea typeface="Source Sans Pro Light"/>
                <a:cs typeface="TH K2D July8" panose="02000506000000020004" pitchFamily="2" charset="-34"/>
              </a:rPr>
              <a:t>คือ</a:t>
            </a:r>
            <a:r>
              <a:rPr lang="en-US" sz="4000" b="1" dirty="0">
                <a:latin typeface="TH K2D July8" panose="02000506000000020004" pitchFamily="2" charset="-34"/>
                <a:ea typeface="Source Sans Pro Light"/>
                <a:cs typeface="TH K2D July8" panose="02000506000000020004" pitchFamily="2" charset="-34"/>
              </a:rPr>
              <a:t> 1)</a:t>
            </a:r>
            <a:r>
              <a:rPr lang="en-US" sz="4000" b="1" dirty="0" err="1">
                <a:latin typeface="TH K2D July8" panose="02000506000000020004" pitchFamily="2" charset="-34"/>
                <a:ea typeface="Source Sans Pro Light"/>
                <a:cs typeface="TH K2D July8" panose="02000506000000020004" pitchFamily="2" charset="-34"/>
              </a:rPr>
              <a:t>กระบวนการ</a:t>
            </a:r>
            <a:r>
              <a:rPr lang="en-US" sz="4000" b="1" dirty="0">
                <a:latin typeface="TH K2D July8" panose="02000506000000020004" pitchFamily="2" charset="-34"/>
                <a:ea typeface="Source Sans Pro Light"/>
                <a:cs typeface="TH K2D July8" panose="02000506000000020004" pitchFamily="2" charset="-34"/>
              </a:rPr>
              <a:t>  2)</a:t>
            </a:r>
            <a:r>
              <a:rPr lang="en-US" sz="4000" b="1" dirty="0" err="1">
                <a:latin typeface="TH K2D July8" panose="02000506000000020004" pitchFamily="2" charset="-34"/>
                <a:ea typeface="Source Sans Pro Light"/>
                <a:cs typeface="TH K2D July8" panose="02000506000000020004" pitchFamily="2" charset="-34"/>
              </a:rPr>
              <a:t>ผลลัพธ์</a:t>
            </a:r>
            <a:endParaRPr lang="en-US" sz="4000" b="1" dirty="0">
              <a:latin typeface="TH K2D July8" panose="02000506000000020004" pitchFamily="2" charset="-34"/>
              <a:ea typeface="Source Sans Pro Light"/>
              <a:cs typeface="TH K2D July8" panose="02000506000000020004" pitchFamily="2" charset="-34"/>
            </a:endParaRPr>
          </a:p>
          <a:p>
            <a:pPr marL="0" indent="0">
              <a:buNone/>
            </a:pPr>
            <a:r>
              <a:rPr lang="en-US" sz="4000" b="1" dirty="0" err="1">
                <a:latin typeface="TH K2D July8" panose="02000506000000020004" pitchFamily="2" charset="-34"/>
                <a:ea typeface="Source Sans Pro Light"/>
                <a:cs typeface="TH K2D July8" panose="02000506000000020004" pitchFamily="2" charset="-34"/>
              </a:rPr>
              <a:t>การให้คะแนนพิจารณาสารสนเทศที่เชื่อมโยงกับคำถามของหัวข้อ</a:t>
            </a:r>
            <a:br>
              <a:rPr lang="en-US" sz="4000" b="1" dirty="0">
                <a:latin typeface="TH K2D July8" panose="02000506000000020004" pitchFamily="2" charset="-34"/>
                <a:ea typeface="Source Sans Pro Light"/>
                <a:cs typeface="TH K2D July8" panose="02000506000000020004" pitchFamily="2" charset="-34"/>
              </a:rPr>
            </a:br>
            <a:r>
              <a:rPr lang="en-US" sz="4000" b="1" dirty="0" err="1">
                <a:latin typeface="TH K2D July8" panose="02000506000000020004" pitchFamily="2" charset="-34"/>
                <a:ea typeface="Source Sans Pro Light"/>
                <a:cs typeface="TH K2D July8" panose="02000506000000020004" pitchFamily="2" charset="-34"/>
              </a:rPr>
              <a:t>โดยมีแนวทางดังนี้</a:t>
            </a:r>
            <a:endParaRPr lang="en-US" sz="4000" b="1" dirty="0">
              <a:latin typeface="TH K2D July8" panose="02000506000000020004" pitchFamily="2" charset="-34"/>
              <a:ea typeface="Source Sans Pro Light"/>
              <a:cs typeface="TH K2D July8" panose="02000506000000020004" pitchFamily="2" charset="-34"/>
            </a:endParaRPr>
          </a:p>
          <a:p>
            <a:pPr lvl="1"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3600" b="1" dirty="0" err="1">
                <a:latin typeface="TH K2D July8" panose="02000506000000020004" pitchFamily="2" charset="-34"/>
                <a:ea typeface="Source Sans Pro Light"/>
                <a:cs typeface="TH K2D July8" panose="02000506000000020004" pitchFamily="2" charset="-34"/>
              </a:rPr>
              <a:t>ปัจจัยของหน่วยงานที่นำเสนอไว้ในโครงร่างองค์กร</a:t>
            </a:r>
            <a:endParaRPr lang="en-US" sz="3600" b="1" dirty="0">
              <a:latin typeface="TH K2D July8" panose="02000506000000020004" pitchFamily="2" charset="-34"/>
              <a:ea typeface="Source Sans Pro Light"/>
              <a:cs typeface="TH K2D July8" panose="02000506000000020004" pitchFamily="2" charset="-34"/>
            </a:endParaRPr>
          </a:p>
          <a:p>
            <a:pPr lvl="1"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3600" b="1" dirty="0" err="1">
                <a:latin typeface="TH K2D July8" panose="02000506000000020004" pitchFamily="2" charset="-34"/>
                <a:ea typeface="Source Sans Pro Light"/>
                <a:cs typeface="TH K2D July8" panose="02000506000000020004" pitchFamily="2" charset="-34"/>
              </a:rPr>
              <a:t>ระดับ</a:t>
            </a:r>
            <a:r>
              <a:rPr lang="en-US" sz="3600" b="1" dirty="0" err="1">
                <a:solidFill>
                  <a:srgbClr val="0070C0"/>
                </a:solidFill>
                <a:latin typeface="TH K2D July8" panose="02000506000000020004" pitchFamily="2" charset="-34"/>
                <a:ea typeface="Source Sans Pro Light"/>
                <a:cs typeface="TH K2D July8" panose="02000506000000020004" pitchFamily="2" charset="-34"/>
              </a:rPr>
              <a:t>พัฒนาการและความเหมาะสม</a:t>
            </a:r>
            <a:r>
              <a:rPr lang="en-US" sz="3600" b="1" dirty="0" err="1">
                <a:latin typeface="TH K2D July8" panose="02000506000000020004" pitchFamily="2" charset="-34"/>
                <a:ea typeface="Source Sans Pro Light"/>
                <a:cs typeface="TH K2D July8" panose="02000506000000020004" pitchFamily="2" charset="-34"/>
              </a:rPr>
              <a:t>ของแนวทาง</a:t>
            </a:r>
            <a:r>
              <a:rPr lang="en-US" sz="3600" b="1" dirty="0">
                <a:latin typeface="TH K2D July8" panose="02000506000000020004" pitchFamily="2" charset="-34"/>
                <a:ea typeface="Source Sans Pro Light"/>
                <a:cs typeface="TH K2D July8" panose="02000506000000020004" pitchFamily="2" charset="-34"/>
              </a:rPr>
              <a:t> </a:t>
            </a:r>
            <a:r>
              <a:rPr lang="en-US" sz="3600" b="1" dirty="0" err="1">
                <a:solidFill>
                  <a:srgbClr val="0070C0"/>
                </a:solidFill>
                <a:latin typeface="TH K2D July8" panose="02000506000000020004" pitchFamily="2" charset="-34"/>
                <a:ea typeface="Source Sans Pro Light"/>
                <a:cs typeface="TH K2D July8" panose="02000506000000020004" pitchFamily="2" charset="-34"/>
              </a:rPr>
              <a:t>ความครอบคลุม</a:t>
            </a:r>
            <a:br>
              <a:rPr lang="en-US" sz="3600" b="1" dirty="0">
                <a:solidFill>
                  <a:srgbClr val="0070C0"/>
                </a:solidFill>
                <a:latin typeface="TH K2D July8" panose="02000506000000020004" pitchFamily="2" charset="-34"/>
                <a:ea typeface="Source Sans Pro Light"/>
                <a:cs typeface="TH K2D July8" panose="02000506000000020004" pitchFamily="2" charset="-34"/>
              </a:rPr>
            </a:br>
            <a:r>
              <a:rPr lang="en-US" sz="3600" b="1" dirty="0" err="1">
                <a:latin typeface="TH K2D July8" panose="02000506000000020004" pitchFamily="2" charset="-34"/>
                <a:ea typeface="Source Sans Pro Light"/>
                <a:cs typeface="TH K2D July8" panose="02000506000000020004" pitchFamily="2" charset="-34"/>
              </a:rPr>
              <a:t>การถ่ายทอดสู่การปฎิบัติ</a:t>
            </a:r>
            <a:r>
              <a:rPr lang="en-US" sz="3600" b="1" dirty="0">
                <a:latin typeface="TH K2D July8" panose="02000506000000020004" pitchFamily="2" charset="-34"/>
                <a:ea typeface="Source Sans Pro Light"/>
                <a:cs typeface="TH K2D July8" panose="02000506000000020004" pitchFamily="2" charset="-34"/>
              </a:rPr>
              <a:t> </a:t>
            </a:r>
            <a:r>
              <a:rPr lang="en-US" sz="3600" b="1" dirty="0" err="1">
                <a:solidFill>
                  <a:srgbClr val="0070C0"/>
                </a:solidFill>
                <a:latin typeface="TH K2D July8" panose="02000506000000020004" pitchFamily="2" charset="-34"/>
                <a:ea typeface="Source Sans Pro Light"/>
                <a:cs typeface="TH K2D July8" panose="02000506000000020004" pitchFamily="2" charset="-34"/>
              </a:rPr>
              <a:t>ความเข้มแข็ง</a:t>
            </a:r>
            <a:r>
              <a:rPr lang="en-US" sz="3600" b="1" dirty="0" err="1">
                <a:latin typeface="TH K2D July8" panose="02000506000000020004" pitchFamily="2" charset="-34"/>
                <a:ea typeface="Source Sans Pro Light"/>
                <a:cs typeface="TH K2D July8" panose="02000506000000020004" pitchFamily="2" charset="-34"/>
              </a:rPr>
              <a:t>ของกระบวนการเรียนรู้และกระบวนการปรับปรุง</a:t>
            </a:r>
            <a:endParaRPr lang="en-US" sz="3600" b="1" dirty="0">
              <a:latin typeface="TH K2D July8" panose="02000506000000020004" pitchFamily="2" charset="-34"/>
              <a:ea typeface="Source Sans Pro Light"/>
              <a:cs typeface="TH K2D July8" panose="02000506000000020004" pitchFamily="2" charset="-34"/>
            </a:endParaRPr>
          </a:p>
          <a:p>
            <a:pPr lvl="1"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3600" b="1" dirty="0" err="1">
                <a:solidFill>
                  <a:srgbClr val="0070C0"/>
                </a:solidFill>
                <a:latin typeface="TH K2D July8" panose="02000506000000020004" pitchFamily="2" charset="-34"/>
                <a:ea typeface="Source Sans Pro Light"/>
                <a:cs typeface="TH K2D July8" panose="02000506000000020004" pitchFamily="2" charset="-34"/>
              </a:rPr>
              <a:t>ระดับ</a:t>
            </a:r>
            <a:r>
              <a:rPr lang="en-US" sz="3600" b="1" dirty="0" err="1">
                <a:latin typeface="TH K2D July8" panose="02000506000000020004" pitchFamily="2" charset="-34"/>
                <a:ea typeface="Source Sans Pro Light"/>
                <a:cs typeface="TH K2D July8" panose="02000506000000020004" pitchFamily="2" charset="-34"/>
              </a:rPr>
              <a:t>ผลการดำเนินการและผลลัพธ์เมื่อ</a:t>
            </a:r>
            <a:r>
              <a:rPr lang="en-US" sz="3600" b="1" dirty="0" err="1">
                <a:solidFill>
                  <a:srgbClr val="0070C0"/>
                </a:solidFill>
                <a:latin typeface="TH K2D July8" panose="02000506000000020004" pitchFamily="2" charset="-34"/>
                <a:ea typeface="Source Sans Pro Light"/>
                <a:cs typeface="TH K2D July8" panose="02000506000000020004" pitchFamily="2" charset="-34"/>
              </a:rPr>
              <a:t>เทียบเคียง</a:t>
            </a:r>
            <a:r>
              <a:rPr lang="en-US" sz="3600" b="1" dirty="0" err="1">
                <a:latin typeface="TH K2D July8" panose="02000506000000020004" pitchFamily="2" charset="-34"/>
                <a:ea typeface="Source Sans Pro Light"/>
                <a:cs typeface="TH K2D July8" panose="02000506000000020004" pitchFamily="2" charset="-34"/>
              </a:rPr>
              <a:t>กับหน่วยงานอื่น</a:t>
            </a:r>
            <a:endParaRPr lang="en-US" sz="3600" b="1" dirty="0">
              <a:latin typeface="TH K2D July8" panose="02000506000000020004" pitchFamily="2" charset="-34"/>
              <a:ea typeface="Source Sans Pro Light"/>
              <a:cs typeface="TH K2D July8" panose="02000506000000020004" pitchFamily="2" charset="-34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3E7186C-A805-01DA-5773-EA3D72D57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2234"/>
            <a:ext cx="10515600" cy="1325563"/>
          </a:xfrm>
        </p:spPr>
        <p:txBody>
          <a:bodyPr>
            <a:normAutofit/>
          </a:bodyPr>
          <a:lstStyle/>
          <a:p>
            <a:r>
              <a:rPr lang="en-US" sz="6600" b="1" dirty="0" err="1">
                <a:solidFill>
                  <a:srgbClr val="E24000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ระบบการให้คะแนน</a:t>
            </a:r>
            <a:endParaRPr lang="en-US" sz="6600" b="1" dirty="0">
              <a:solidFill>
                <a:srgbClr val="E24000"/>
              </a:solidFill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8B0F23-1AAE-C87E-A3FF-2E1427934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507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Title 113">
            <a:extLst>
              <a:ext uri="{FF2B5EF4-FFF2-40B4-BE49-F238E27FC236}">
                <a16:creationId xmlns:a16="http://schemas.microsoft.com/office/drawing/2014/main" id="{6995B2A1-4F72-48EE-BA20-8B2BA762B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829"/>
            <a:ext cx="10515600" cy="900538"/>
          </a:xfrm>
        </p:spPr>
        <p:txBody>
          <a:bodyPr/>
          <a:lstStyle/>
          <a:p>
            <a:r>
              <a:rPr lang="th-TH" b="1" dirty="0">
                <a:solidFill>
                  <a:schemeClr val="accent1">
                    <a:lumMod val="50000"/>
                  </a:schemeClr>
                </a:solidFill>
                <a:latin typeface="TH K2D July8"/>
                <a:cs typeface="TH K2D July8"/>
              </a:rPr>
              <a:t>มิติการให้คะแนน : กระบวนการ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TH K2D July8" panose="02000506000000020004" pitchFamily="2" charset="-34"/>
              <a:cs typeface="TH K2D July8"/>
            </a:endParaRP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DE5575D4-5623-4536-A1FD-88DC9E69B70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466593" y="2556197"/>
            <a:ext cx="1351811" cy="109728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D</a:t>
            </a:r>
          </a:p>
        </p:txBody>
      </p:sp>
      <p:pic>
        <p:nvPicPr>
          <p:cNvPr id="18" name="Picture Placeholder 17" descr="photo of succulents in white pots&#10;">
            <a:extLst>
              <a:ext uri="{FF2B5EF4-FFF2-40B4-BE49-F238E27FC236}">
                <a16:creationId xmlns:a16="http://schemas.microsoft.com/office/drawing/2014/main" id="{02723B88-7DAA-44B0-BC66-1F112DBA6E5D}"/>
              </a:ext>
            </a:extLst>
          </p:cNvPr>
          <p:cNvPicPr>
            <a:picLocks noGrp="1" noChangeAspect="1"/>
          </p:cNvPicPr>
          <p:nvPr>
            <p:ph type="pic" sz="quarter" idx="36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1600" y="2551625"/>
            <a:ext cx="1106424" cy="1106424"/>
          </a:xfr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77BB92B-9C2F-4032-B64E-458859DF6B4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813048" y="2556197"/>
            <a:ext cx="3657600" cy="1097280"/>
          </a:xfrm>
          <a:ln>
            <a:noFill/>
          </a:ln>
        </p:spPr>
        <p:txBody>
          <a:bodyPr/>
          <a:lstStyle/>
          <a:p>
            <a:r>
              <a:rPr lang="en-ZA" sz="4000" dirty="0">
                <a:latin typeface="TH K2D July8" panose="02000506000000020004" pitchFamily="2" charset="-34"/>
                <a:cs typeface="TH K2D July8" panose="02000506000000020004" pitchFamily="2" charset="-34"/>
              </a:rPr>
              <a:t>Deployment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C713243-B120-4978-9267-A70B93886A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70648" y="2556197"/>
            <a:ext cx="3657600" cy="1097280"/>
          </a:xfrm>
        </p:spPr>
        <p:txBody>
          <a:bodyPr>
            <a:normAutofit/>
          </a:bodyPr>
          <a:lstStyle/>
          <a:p>
            <a:r>
              <a:rPr lang="th-TH" sz="3000" noProof="1">
                <a:latin typeface="TH K2D July8" panose="02000506000000020004" pitchFamily="2" charset="-34"/>
                <a:cs typeface="TH K2D July8" panose="02000506000000020004" pitchFamily="2" charset="-34"/>
              </a:rPr>
              <a:t>การถ่ายทอดเพื่อนำไปปฏิบัติ</a:t>
            </a:r>
            <a:endParaRPr lang="en-ZA" sz="3000" noProof="1"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9AB7232E-DE0F-4109-BB7B-0865DD7888E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2466592" y="3908347"/>
            <a:ext cx="1353313" cy="109728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L</a:t>
            </a:r>
          </a:p>
        </p:txBody>
      </p:sp>
      <p:pic>
        <p:nvPicPr>
          <p:cNvPr id="20" name="Picture Placeholder 19" descr="photo top view of  various succulents">
            <a:extLst>
              <a:ext uri="{FF2B5EF4-FFF2-40B4-BE49-F238E27FC236}">
                <a16:creationId xmlns:a16="http://schemas.microsoft.com/office/drawing/2014/main" id="{117F462D-33B3-4F83-A197-62750015DDDF}"/>
              </a:ext>
            </a:extLst>
          </p:cNvPr>
          <p:cNvPicPr>
            <a:picLocks noGrp="1" noChangeAspect="1"/>
          </p:cNvPicPr>
          <p:nvPr>
            <p:ph type="pic" sz="quarter" idx="39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1600" y="3903775"/>
            <a:ext cx="1106424" cy="1106424"/>
          </a:xfr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F193562-19B1-4623-A459-077D94AB0310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3813048" y="3908347"/>
            <a:ext cx="3657600" cy="1097280"/>
          </a:xfrm>
        </p:spPr>
        <p:txBody>
          <a:bodyPr/>
          <a:lstStyle/>
          <a:p>
            <a:r>
              <a:rPr lang="en-ZA" sz="4000" dirty="0">
                <a:latin typeface="TH K2D July8" panose="02000506000000020004" pitchFamily="2" charset="-34"/>
                <a:cs typeface="TH K2D July8" panose="02000506000000020004" pitchFamily="2" charset="-34"/>
              </a:rPr>
              <a:t>Learning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B04251DE-984F-4F96-B658-96234EEBAA6C}"/>
              </a:ext>
            </a:extLst>
          </p:cNvPr>
          <p:cNvSpPr>
            <a:spLocks noGrp="1"/>
          </p:cNvSpPr>
          <p:nvPr>
            <p:ph sz="half" idx="38"/>
          </p:nvPr>
        </p:nvSpPr>
        <p:spPr>
          <a:xfrm>
            <a:off x="7470648" y="3908347"/>
            <a:ext cx="3657600" cy="1097280"/>
          </a:xfrm>
        </p:spPr>
        <p:txBody>
          <a:bodyPr>
            <a:normAutofit/>
          </a:bodyPr>
          <a:lstStyle/>
          <a:p>
            <a:r>
              <a:rPr lang="th-TH" sz="3000" dirty="0">
                <a:latin typeface="TH K2D July8" panose="02000506000000020004" pitchFamily="2" charset="-34"/>
                <a:cs typeface="TH K2D July8" panose="02000506000000020004" pitchFamily="2" charset="-34"/>
              </a:rPr>
              <a:t>การเรียนรู้</a:t>
            </a:r>
            <a:endParaRPr lang="en-US" sz="3000" dirty="0"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971325E6-8BA7-4684-9CAF-F9CC24E884DA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2466592" y="5254498"/>
            <a:ext cx="1353314" cy="109728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I</a:t>
            </a:r>
          </a:p>
        </p:txBody>
      </p:sp>
      <p:pic>
        <p:nvPicPr>
          <p:cNvPr id="22" name="Picture Placeholder 21" descr="photo of stacked &#10;ceramic plant pots">
            <a:extLst>
              <a:ext uri="{FF2B5EF4-FFF2-40B4-BE49-F238E27FC236}">
                <a16:creationId xmlns:a16="http://schemas.microsoft.com/office/drawing/2014/main" id="{9741A0BC-A474-40EB-8401-F1E47E57D13E}"/>
              </a:ext>
            </a:extLst>
          </p:cNvPr>
          <p:cNvPicPr>
            <a:picLocks noGrp="1" noChangeAspect="1"/>
          </p:cNvPicPr>
          <p:nvPr>
            <p:ph type="pic" sz="quarter" idx="42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1600" y="5249926"/>
            <a:ext cx="1106424" cy="1106424"/>
          </a:xfr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80CE0EB-9AF8-4582-8833-ADF066F1F69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813048" y="5254498"/>
            <a:ext cx="3657600" cy="1097280"/>
          </a:xfrm>
        </p:spPr>
        <p:txBody>
          <a:bodyPr/>
          <a:lstStyle/>
          <a:p>
            <a:r>
              <a:rPr lang="en-ZA" sz="4000" dirty="0">
                <a:latin typeface="TH K2D July8" panose="02000506000000020004" pitchFamily="2" charset="-34"/>
                <a:cs typeface="TH K2D July8" panose="02000506000000020004" pitchFamily="2" charset="-34"/>
              </a:rPr>
              <a:t>Integration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E7443081-2C62-412D-A062-499CDB206E47}"/>
              </a:ext>
            </a:extLst>
          </p:cNvPr>
          <p:cNvSpPr>
            <a:spLocks noGrp="1"/>
          </p:cNvSpPr>
          <p:nvPr>
            <p:ph sz="half" idx="41"/>
          </p:nvPr>
        </p:nvSpPr>
        <p:spPr>
          <a:xfrm>
            <a:off x="7470648" y="5254498"/>
            <a:ext cx="3657600" cy="1097280"/>
          </a:xfrm>
        </p:spPr>
        <p:txBody>
          <a:bodyPr>
            <a:normAutofit/>
          </a:bodyPr>
          <a:lstStyle/>
          <a:p>
            <a:r>
              <a:rPr lang="th-TH" sz="3000" noProof="1">
                <a:latin typeface="TH K2D July8" panose="02000506000000020004" pitchFamily="2" charset="-34"/>
                <a:cs typeface="TH K2D July8" panose="02000506000000020004" pitchFamily="2" charset="-34"/>
              </a:rPr>
              <a:t>การบูรณาการ</a:t>
            </a:r>
            <a:endParaRPr lang="en-US" sz="3000" dirty="0"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AE2ADF-7F82-4651-9A28-7A902C9BD1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9B51A1E-902D-48AF-9020-955120F399B6}" type="slidenum">
              <a:rPr lang="en-ZA" smtClean="0"/>
              <a:pPr/>
              <a:t>51</a:t>
            </a:fld>
            <a:endParaRPr lang="en-ZA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09CBBB3-A12C-4AE7-90AA-1F0EB580A730}"/>
              </a:ext>
            </a:extLst>
          </p:cNvPr>
          <p:cNvGrpSpPr/>
          <p:nvPr/>
        </p:nvGrpSpPr>
        <p:grpSpPr>
          <a:xfrm>
            <a:off x="1378457" y="1194903"/>
            <a:ext cx="9756648" cy="1101852"/>
            <a:chOff x="1378457" y="1194903"/>
            <a:chExt cx="9756648" cy="1101852"/>
          </a:xfrm>
        </p:grpSpPr>
        <p:sp>
          <p:nvSpPr>
            <p:cNvPr id="19" name="Text Placeholder 36">
              <a:extLst>
                <a:ext uri="{FF2B5EF4-FFF2-40B4-BE49-F238E27FC236}">
                  <a16:creationId xmlns:a16="http://schemas.microsoft.com/office/drawing/2014/main" id="{EBE955C8-3677-4C70-BF89-B712A3FCF38A}"/>
                </a:ext>
              </a:extLst>
            </p:cNvPr>
            <p:cNvSpPr txBox="1">
              <a:spLocks/>
            </p:cNvSpPr>
            <p:nvPr/>
          </p:nvSpPr>
          <p:spPr>
            <a:xfrm>
              <a:off x="2473450" y="1199475"/>
              <a:ext cx="1351811" cy="1097280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vert="horz" lIns="91440" tIns="45720" rIns="91440" bIns="45720" rtlCol="0" anchor="ctr" anchorCtr="1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4000" kern="1200">
                  <a:solidFill>
                    <a:schemeClr val="accent1"/>
                  </a:solidFill>
                  <a:latin typeface="+mj-lt"/>
                  <a:ea typeface="+mn-ea"/>
                  <a:cs typeface="+mn-cs"/>
                </a:defRPr>
              </a:lvl1pPr>
              <a:lvl2pPr marL="2667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542925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809625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076325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b="1" dirty="0">
                  <a:solidFill>
                    <a:schemeClr val="accent2">
                      <a:lumMod val="50000"/>
                    </a:schemeClr>
                  </a:solidFill>
                  <a:latin typeface="TH K2D July8" panose="02000506000000020004" pitchFamily="2" charset="-34"/>
                  <a:cs typeface="TH K2D July8" panose="02000506000000020004" pitchFamily="2" charset="-34"/>
                </a:rPr>
                <a:t>A</a:t>
              </a:r>
            </a:p>
          </p:txBody>
        </p:sp>
        <p:pic>
          <p:nvPicPr>
            <p:cNvPr id="21" name="Picture Placeholder 17" descr="People doing teamwork illustration">
              <a:extLst>
                <a:ext uri="{FF2B5EF4-FFF2-40B4-BE49-F238E27FC236}">
                  <a16:creationId xmlns:a16="http://schemas.microsoft.com/office/drawing/2014/main" id="{AEC367F8-E630-4113-8596-5FBB7E7AD3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8457" y="1194903"/>
              <a:ext cx="1106424" cy="1097279"/>
            </a:xfrm>
            <a:prstGeom prst="rect">
              <a:avLst/>
            </a:prstGeom>
            <a:solidFill>
              <a:schemeClr val="accent6"/>
            </a:solidFill>
          </p:spPr>
        </p:pic>
        <p:sp>
          <p:nvSpPr>
            <p:cNvPr id="23" name="Text Placeholder 1">
              <a:extLst>
                <a:ext uri="{FF2B5EF4-FFF2-40B4-BE49-F238E27FC236}">
                  <a16:creationId xmlns:a16="http://schemas.microsoft.com/office/drawing/2014/main" id="{B0600C8A-6B89-418B-85E6-92916D125B0E}"/>
                </a:ext>
              </a:extLst>
            </p:cNvPr>
            <p:cNvSpPr txBox="1">
              <a:spLocks/>
            </p:cNvSpPr>
            <p:nvPr/>
          </p:nvSpPr>
          <p:spPr>
            <a:xfrm>
              <a:off x="3819905" y="1199475"/>
              <a:ext cx="3657600" cy="109728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vert="horz" lIns="0" tIns="0" rIns="0" bIns="0" rtlCol="0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ZA" sz="1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4000" dirty="0">
                  <a:latin typeface="TH K2D July8" panose="02000506000000020004" pitchFamily="2" charset="-34"/>
                  <a:cs typeface="TH K2D July8" panose="02000506000000020004" pitchFamily="2" charset="-34"/>
                </a:rPr>
                <a:t>Approach</a:t>
              </a:r>
            </a:p>
          </p:txBody>
        </p:sp>
        <p:sp>
          <p:nvSpPr>
            <p:cNvPr id="24" name="Content Placeholder 6">
              <a:extLst>
                <a:ext uri="{FF2B5EF4-FFF2-40B4-BE49-F238E27FC236}">
                  <a16:creationId xmlns:a16="http://schemas.microsoft.com/office/drawing/2014/main" id="{C0659474-D56B-4F74-8304-5DA899092924}"/>
                </a:ext>
              </a:extLst>
            </p:cNvPr>
            <p:cNvSpPr txBox="1">
              <a:spLocks/>
            </p:cNvSpPr>
            <p:nvPr/>
          </p:nvSpPr>
          <p:spPr>
            <a:xfrm>
              <a:off x="7477505" y="1199475"/>
              <a:ext cx="3657600" cy="1097280"/>
            </a:xfrm>
            <a:prstGeom prst="rect">
              <a:avLst/>
            </a:prstGeom>
            <a:solidFill>
              <a:schemeClr val="accent3">
                <a:alpha val="50000"/>
              </a:schemeClr>
            </a:solidFill>
            <a:ln>
              <a:solidFill>
                <a:schemeClr val="accent3">
                  <a:alpha val="50000"/>
                </a:schemeClr>
              </a:solidFill>
            </a:ln>
          </p:spPr>
          <p:txBody>
            <a:bodyPr vert="horz" lIns="91440" tIns="45720" rIns="91440" bIns="45720" rtlCol="0" anchor="ctr" anchorCtr="0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h-TH" sz="3000" noProof="1">
                  <a:latin typeface="TH K2D July8" panose="02000506000000020004" pitchFamily="2" charset="-34"/>
                  <a:cs typeface="TH K2D July8" panose="02000506000000020004" pitchFamily="2" charset="-34"/>
                </a:rPr>
                <a:t>แนวทาง</a:t>
              </a:r>
              <a:endParaRPr lang="en-ZA" sz="3000" noProof="1">
                <a:latin typeface="TH K2D July8" panose="02000506000000020004" pitchFamily="2" charset="-34"/>
                <a:cs typeface="TH K2D July8" panose="02000506000000020004" pitchFamily="2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410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uiExpand="1" build="p" animBg="1"/>
      <p:bldP spid="2" grpId="0" uiExpand="1" build="p" animBg="1"/>
      <p:bldP spid="7" grpId="0" uiExpand="1" build="p" animBg="1"/>
      <p:bldP spid="38" grpId="0" build="p" animBg="1"/>
      <p:bldP spid="11" grpId="0" uiExpand="1" build="p" animBg="1"/>
      <p:bldP spid="12" grpId="0" build="p" animBg="1"/>
      <p:bldP spid="39" grpId="0" build="p" animBg="1"/>
      <p:bldP spid="14" grpId="0" uiExpand="1" build="p" animBg="1"/>
      <p:bldP spid="15" grpId="0" uiExpand="1" build="p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0BBD8A9-3F7B-1699-D703-1707AD3223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0" y="-1"/>
            <a:ext cx="12186628" cy="6862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TextBox 3">
            <a:extLst>
              <a:ext uri="{FF2B5EF4-FFF2-40B4-BE49-F238E27FC236}">
                <a16:creationId xmlns:a16="http://schemas.microsoft.com/office/drawing/2014/main" id="{8A1B0832-32B4-9288-0ABA-6EAF22B012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4021" y="295804"/>
            <a:ext cx="4103687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th-TH" sz="8000" b="1" dirty="0">
                <a:solidFill>
                  <a:srgbClr val="FF0000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P=Plan</a:t>
            </a:r>
            <a:endParaRPr lang="th-TH" altLang="th-TH" sz="8000" b="1" dirty="0">
              <a:solidFill>
                <a:srgbClr val="FF0000"/>
              </a:solidFill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E98BE243-0804-1902-F8B2-8ABAF1674A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3">
            <a:extLst>
              <a:ext uri="{FF2B5EF4-FFF2-40B4-BE49-F238E27FC236}">
                <a16:creationId xmlns:a16="http://schemas.microsoft.com/office/drawing/2014/main" id="{7317FA1D-D80E-0252-6928-B22D46ADC9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6750" y="0"/>
            <a:ext cx="1365250" cy="90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TextBox 4">
            <a:extLst>
              <a:ext uri="{FF2B5EF4-FFF2-40B4-BE49-F238E27FC236}">
                <a16:creationId xmlns:a16="http://schemas.microsoft.com/office/drawing/2014/main" id="{EECEED11-2B4D-974D-96F1-4835EE66DC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8909" y="453231"/>
            <a:ext cx="41036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th-TH" sz="8000" b="1" dirty="0">
                <a:solidFill>
                  <a:srgbClr val="FF0000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D=Do</a:t>
            </a:r>
            <a:endParaRPr lang="th-TH" altLang="th-TH" sz="8000" b="1" dirty="0">
              <a:solidFill>
                <a:srgbClr val="FF0000"/>
              </a:solidFill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4" descr="Text&#10;&#10;Description automatically generated">
            <a:extLst>
              <a:ext uri="{FF2B5EF4-FFF2-40B4-BE49-F238E27FC236}">
                <a16:creationId xmlns:a16="http://schemas.microsoft.com/office/drawing/2014/main" id="{784CF654-2F81-0575-6C36-546572CEE1F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34819" name="Picture 5">
            <a:extLst>
              <a:ext uri="{FF2B5EF4-FFF2-40B4-BE49-F238E27FC236}">
                <a16:creationId xmlns:a16="http://schemas.microsoft.com/office/drawing/2014/main" id="{7AE0C10C-6C23-2386-E4EA-EC546BC51C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6750" y="0"/>
            <a:ext cx="1365250" cy="90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7B0F7786-E675-1D8F-8DAC-679B12034D48}"/>
              </a:ext>
            </a:extLst>
          </p:cNvPr>
          <p:cNvGrpSpPr/>
          <p:nvPr/>
        </p:nvGrpSpPr>
        <p:grpSpPr>
          <a:xfrm>
            <a:off x="1524000" y="5186891"/>
            <a:ext cx="8934450" cy="1329266"/>
            <a:chOff x="1524000" y="5186891"/>
            <a:chExt cx="8934450" cy="1329266"/>
          </a:xfrm>
        </p:grpSpPr>
        <p:sp>
          <p:nvSpPr>
            <p:cNvPr id="34820" name="TextBox 3">
              <a:extLst>
                <a:ext uri="{FF2B5EF4-FFF2-40B4-BE49-F238E27FC236}">
                  <a16:creationId xmlns:a16="http://schemas.microsoft.com/office/drawing/2014/main" id="{585030AD-97DC-1AA9-800A-9DAFE00F44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4000" y="5186891"/>
              <a:ext cx="4572000" cy="1323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th-TH" sz="8000" b="1" dirty="0">
                  <a:solidFill>
                    <a:srgbClr val="FF0000"/>
                  </a:solidFill>
                  <a:latin typeface="TH K2D July8" panose="02000506000000020004" pitchFamily="2" charset="-34"/>
                  <a:cs typeface="TH K2D July8" panose="02000506000000020004" pitchFamily="2" charset="-34"/>
                </a:rPr>
                <a:t>C=Check</a:t>
              </a:r>
              <a:endParaRPr lang="th-TH" altLang="th-TH" sz="8000" b="1" dirty="0">
                <a:solidFill>
                  <a:srgbClr val="FF0000"/>
                </a:solidFill>
                <a:latin typeface="TH K2D July8" panose="02000506000000020004" pitchFamily="2" charset="-34"/>
                <a:cs typeface="TH K2D July8" panose="02000506000000020004" pitchFamily="2" charset="-34"/>
              </a:endParaRPr>
            </a:p>
          </p:txBody>
        </p:sp>
        <p:sp>
          <p:nvSpPr>
            <p:cNvPr id="34821" name="TextBox 4">
              <a:extLst>
                <a:ext uri="{FF2B5EF4-FFF2-40B4-BE49-F238E27FC236}">
                  <a16:creationId xmlns:a16="http://schemas.microsoft.com/office/drawing/2014/main" id="{26ADD945-1E05-56C8-3581-D69A5937C2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86450" y="5192182"/>
              <a:ext cx="4572000" cy="1323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th-TH" sz="8000" b="1" dirty="0">
                  <a:solidFill>
                    <a:srgbClr val="FF0000"/>
                  </a:solidFill>
                  <a:latin typeface="TH K2D July8" panose="02000506000000020004" pitchFamily="2" charset="-34"/>
                  <a:cs typeface="TH K2D July8" panose="02000506000000020004" pitchFamily="2" charset="-34"/>
                </a:rPr>
                <a:t> A=Action</a:t>
              </a:r>
              <a:endParaRPr lang="th-TH" altLang="th-TH" sz="8000" b="1" dirty="0">
                <a:solidFill>
                  <a:srgbClr val="FF0000"/>
                </a:solidFill>
                <a:latin typeface="TH K2D July8" panose="02000506000000020004" pitchFamily="2" charset="-34"/>
                <a:cs typeface="TH K2D July8" panose="02000506000000020004" pitchFamily="2" charset="-34"/>
              </a:endParaRPr>
            </a:p>
          </p:txBody>
        </p:sp>
        <p:sp>
          <p:nvSpPr>
            <p:cNvPr id="34822" name="TextBox 5">
              <a:extLst>
                <a:ext uri="{FF2B5EF4-FFF2-40B4-BE49-F238E27FC236}">
                  <a16:creationId xmlns:a16="http://schemas.microsoft.com/office/drawing/2014/main" id="{536BB2AB-20B0-22F1-BBA0-C388110805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91100" y="5186891"/>
              <a:ext cx="2209800" cy="1323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th-TH" sz="8000" b="1" dirty="0">
                  <a:solidFill>
                    <a:srgbClr val="FF0000"/>
                  </a:solidFill>
                  <a:latin typeface="TH K2D July8" panose="02000506000000020004" pitchFamily="2" charset="-34"/>
                  <a:cs typeface="TH K2D July8" panose="02000506000000020004" pitchFamily="2" charset="-34"/>
                </a:rPr>
                <a:t>+</a:t>
              </a:r>
              <a:endParaRPr lang="th-TH" altLang="th-TH" sz="8000" b="1" dirty="0">
                <a:solidFill>
                  <a:srgbClr val="FF0000"/>
                </a:solidFill>
                <a:latin typeface="TH K2D July8" panose="02000506000000020004" pitchFamily="2" charset="-34"/>
                <a:cs typeface="TH K2D July8" panose="02000506000000020004" pitchFamily="2" charset="-34"/>
              </a:endParaRPr>
            </a:p>
          </p:txBody>
        </p:sp>
      </p:grp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ED53087-A39D-992F-2B4F-32866F7BC2E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7999"/>
          </a:xfrm>
        </p:spPr>
      </p:pic>
      <p:pic>
        <p:nvPicPr>
          <p:cNvPr id="35843" name="Picture 5">
            <a:extLst>
              <a:ext uri="{FF2B5EF4-FFF2-40B4-BE49-F238E27FC236}">
                <a16:creationId xmlns:a16="http://schemas.microsoft.com/office/drawing/2014/main" id="{31581216-200B-83E4-6A71-81F5EB3610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6750" y="0"/>
            <a:ext cx="1365250" cy="90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AE2ADF-7F82-4651-9A28-7A902C9BD1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9B51A1E-902D-48AF-9020-955120F399B6}" type="slidenum">
              <a:rPr lang="en-ZA" smtClean="0"/>
              <a:pPr/>
              <a:t>56</a:t>
            </a:fld>
            <a:endParaRPr lang="en-ZA" dirty="0"/>
          </a:p>
        </p:txBody>
      </p:sp>
      <p:pic>
        <p:nvPicPr>
          <p:cNvPr id="46" name="Picture 45" descr="A screenshot of a computer&#10;&#10;Description automatically generated">
            <a:extLst>
              <a:ext uri="{FF2B5EF4-FFF2-40B4-BE49-F238E27FC236}">
                <a16:creationId xmlns:a16="http://schemas.microsoft.com/office/drawing/2014/main" id="{4D3741A4-E13B-490B-B165-D1358D33F0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628" t="19913" r="19927" b="10130"/>
          <a:stretch/>
        </p:blipFill>
        <p:spPr>
          <a:xfrm>
            <a:off x="3724670" y="105905"/>
            <a:ext cx="8439289" cy="6646189"/>
          </a:xfrm>
          <a:prstGeom prst="rect">
            <a:avLst/>
          </a:prstGeom>
        </p:spPr>
      </p:pic>
      <p:sp>
        <p:nvSpPr>
          <p:cNvPr id="48" name="Title 113">
            <a:extLst>
              <a:ext uri="{FF2B5EF4-FFF2-40B4-BE49-F238E27FC236}">
                <a16:creationId xmlns:a16="http://schemas.microsoft.com/office/drawing/2014/main" id="{29E3CF83-17B1-41FC-8E0B-72420972F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493" y="212446"/>
            <a:ext cx="3513744" cy="900538"/>
          </a:xfrm>
        </p:spPr>
        <p:txBody>
          <a:bodyPr>
            <a:noAutofit/>
          </a:bodyPr>
          <a:lstStyle/>
          <a:p>
            <a:r>
              <a:rPr lang="th-TH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แนวทางการให้คะแนน</a:t>
            </a:r>
            <a:endParaRPr 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sp>
        <p:nvSpPr>
          <p:cNvPr id="49" name="Title 113">
            <a:extLst>
              <a:ext uri="{FF2B5EF4-FFF2-40B4-BE49-F238E27FC236}">
                <a16:creationId xmlns:a16="http://schemas.microsoft.com/office/drawing/2014/main" id="{0C4D2DE0-8A0E-4840-A99F-0B6E3BEF09DA}"/>
              </a:ext>
            </a:extLst>
          </p:cNvPr>
          <p:cNvSpPr txBox="1">
            <a:spLocks/>
          </p:cNvSpPr>
          <p:nvPr/>
        </p:nvSpPr>
        <p:spPr>
          <a:xfrm>
            <a:off x="78060" y="1037064"/>
            <a:ext cx="3513744" cy="56844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500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FF87F8C-8B35-41E9-B0B1-AC5D9765909A}"/>
              </a:ext>
            </a:extLst>
          </p:cNvPr>
          <p:cNvSpPr txBox="1"/>
          <p:nvPr/>
        </p:nvSpPr>
        <p:spPr>
          <a:xfrm>
            <a:off x="292992" y="1184202"/>
            <a:ext cx="3513743" cy="5093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500" dirty="0">
                <a:latin typeface="TH K2D July8" panose="02000506000000020004" pitchFamily="2" charset="-34"/>
                <a:cs typeface="TH K2D July8" panose="02000506000000020004" pitchFamily="2" charset="-34"/>
              </a:rPr>
              <a:t>ใช้การพิจารณาเลือกว่า </a:t>
            </a:r>
            <a:br>
              <a:rPr lang="th-TH" sz="2500" dirty="0"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th-TH" sz="2500" dirty="0">
                <a:solidFill>
                  <a:schemeClr val="accent1">
                    <a:lumMod val="50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“ช่วงคะแนน” ใด </a:t>
            </a:r>
            <a:r>
              <a:rPr lang="th-TH" sz="2500" dirty="0">
                <a:latin typeface="TH K2D July8" panose="02000506000000020004" pitchFamily="2" charset="-34"/>
                <a:cs typeface="TH K2D July8" panose="02000506000000020004" pitchFamily="2" charset="-34"/>
              </a:rPr>
              <a:t>ที่สามารถอธิบาย </a:t>
            </a:r>
            <a:r>
              <a:rPr lang="th-TH" sz="2500" dirty="0">
                <a:solidFill>
                  <a:srgbClr val="0070C0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“ระดับความสำเร็จของส่วนงานได้ใกล้เคียงที่สุด” </a:t>
            </a:r>
          </a:p>
          <a:p>
            <a:r>
              <a:rPr lang="th-TH" sz="2500" dirty="0">
                <a:latin typeface="TH K2D July8" panose="02000506000000020004" pitchFamily="2" charset="-34"/>
                <a:cs typeface="TH K2D July8" panose="02000506000000020004" pitchFamily="2" charset="-34"/>
              </a:rPr>
              <a:t>ตามที่รายงานไว้ใน</a:t>
            </a:r>
            <a:r>
              <a:rPr lang="th-TH" sz="2500" b="1" u="sng" dirty="0">
                <a:solidFill>
                  <a:srgbClr val="00B050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หัวข้อ</a:t>
            </a:r>
            <a:r>
              <a:rPr lang="th-TH" sz="2500" dirty="0">
                <a:latin typeface="TH K2D July8" panose="02000506000000020004" pitchFamily="2" charset="-34"/>
                <a:cs typeface="TH K2D July8" panose="02000506000000020004" pitchFamily="2" charset="-34"/>
              </a:rPr>
              <a:t>ของตัวชี้วัด </a:t>
            </a:r>
          </a:p>
          <a:p>
            <a:endParaRPr lang="th-TH" sz="2500" dirty="0">
              <a:latin typeface="TH K2D July8" panose="02000506000000020004" pitchFamily="2" charset="-34"/>
              <a:cs typeface="TH K2D July8" panose="02000506000000020004" pitchFamily="2" charset="-34"/>
            </a:endParaRPr>
          </a:p>
          <a:p>
            <a:r>
              <a:rPr lang="th-TH" sz="2500" dirty="0">
                <a:latin typeface="TH K2D July8" panose="02000506000000020004" pitchFamily="2" charset="-34"/>
                <a:cs typeface="TH K2D July8" panose="02000506000000020004" pitchFamily="2" charset="-34"/>
              </a:rPr>
              <a:t>การเลือกช่วงคะแนนให้พิจารณาจากภาพรวมของมิติการให้คะแนนทั้ง 4 ของการประเมินกระบวนการ </a:t>
            </a:r>
          </a:p>
          <a:p>
            <a:endParaRPr lang="th-TH" sz="2500" dirty="0">
              <a:latin typeface="TH K2D July8" panose="02000506000000020004" pitchFamily="2" charset="-34"/>
              <a:cs typeface="TH K2D July8" panose="02000506000000020004" pitchFamily="2" charset="-34"/>
            </a:endParaRPr>
          </a:p>
          <a:p>
            <a:r>
              <a:rPr lang="th-TH" sz="2500" dirty="0">
                <a:latin typeface="TH K2D July8" panose="02000506000000020004" pitchFamily="2" charset="-34"/>
                <a:cs typeface="TH K2D July8" panose="02000506000000020004" pitchFamily="2" charset="-34"/>
              </a:rPr>
              <a:t>ช่วงคะแนนที่ให้จะเป็นช่วงคะแนนที่สะท้อนการตอบรายงานในภาพรวมได้ดีที่สุด </a:t>
            </a:r>
            <a:endParaRPr lang="en-US" sz="2500" dirty="0"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27870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Title 113">
            <a:extLst>
              <a:ext uri="{FF2B5EF4-FFF2-40B4-BE49-F238E27FC236}">
                <a16:creationId xmlns:a16="http://schemas.microsoft.com/office/drawing/2014/main" id="{6995B2A1-4F72-48EE-BA20-8B2BA762B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829"/>
            <a:ext cx="10515600" cy="900538"/>
          </a:xfrm>
        </p:spPr>
        <p:txBody>
          <a:bodyPr/>
          <a:lstStyle/>
          <a:p>
            <a:r>
              <a:rPr lang="th-TH" b="1" dirty="0">
                <a:solidFill>
                  <a:schemeClr val="accent1">
                    <a:lumMod val="50000"/>
                  </a:schemeClr>
                </a:solidFill>
                <a:latin typeface="TH K2D July8"/>
                <a:cs typeface="TH K2D July8"/>
              </a:rPr>
              <a:t>มิติการให้คะแนน : ผลลัพธ์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TH K2D July8" panose="02000506000000020004" pitchFamily="2" charset="-34"/>
              <a:cs typeface="TH K2D July8"/>
            </a:endParaRP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DE5575D4-5623-4536-A1FD-88DC9E69B70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466593" y="2556197"/>
            <a:ext cx="1351811" cy="109728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TH K2D July8" panose="02000506000000020004" pitchFamily="2" charset="-34"/>
                <a:cs typeface="TH K2D July8"/>
              </a:rPr>
              <a:t>T</a:t>
            </a:r>
            <a:endParaRPr lang="en-US" b="1" dirty="0">
              <a:solidFill>
                <a:schemeClr val="accent2">
                  <a:lumMod val="50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pic>
        <p:nvPicPr>
          <p:cNvPr id="18" name="Picture Placeholder 17" descr="photo of succulents in white pots&#10;">
            <a:extLst>
              <a:ext uri="{FF2B5EF4-FFF2-40B4-BE49-F238E27FC236}">
                <a16:creationId xmlns:a16="http://schemas.microsoft.com/office/drawing/2014/main" id="{02723B88-7DAA-44B0-BC66-1F112DBA6E5D}"/>
              </a:ext>
            </a:extLst>
          </p:cNvPr>
          <p:cNvPicPr>
            <a:picLocks noGrp="1" noChangeAspect="1"/>
          </p:cNvPicPr>
          <p:nvPr>
            <p:ph type="pic" sz="quarter" idx="36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1600" y="2551625"/>
            <a:ext cx="1106424" cy="1106424"/>
          </a:xfr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77BB92B-9C2F-4032-B64E-458859DF6B4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813048" y="2556197"/>
            <a:ext cx="3657600" cy="1097280"/>
          </a:xfrm>
          <a:ln>
            <a:noFill/>
          </a:ln>
        </p:spPr>
        <p:txBody>
          <a:bodyPr/>
          <a:lstStyle/>
          <a:p>
            <a:r>
              <a:rPr lang="en-ZA" sz="4000">
                <a:latin typeface="TH K2D July8" panose="02000506000000020004" pitchFamily="2" charset="-34"/>
                <a:cs typeface="TH K2D July8"/>
              </a:rPr>
              <a:t>Trend</a:t>
            </a:r>
            <a:endParaRPr lang="en-ZA" sz="4000" dirty="0"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C713243-B120-4978-9267-A70B93886A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70648" y="2556197"/>
            <a:ext cx="3657600" cy="1097280"/>
          </a:xfrm>
        </p:spPr>
        <p:txBody>
          <a:bodyPr>
            <a:normAutofit/>
          </a:bodyPr>
          <a:lstStyle/>
          <a:p>
            <a:r>
              <a:rPr lang="th-TH" sz="3000" noProof="1">
                <a:latin typeface="TH K2D July8" panose="02000506000000020004" pitchFamily="2" charset="-34"/>
                <a:cs typeface="TH K2D July8"/>
              </a:rPr>
              <a:t>แนวโน้ม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9AB7232E-DE0F-4109-BB7B-0865DD7888E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2466592" y="3908347"/>
            <a:ext cx="1353313" cy="109728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TH K2D July8" panose="02000506000000020004" pitchFamily="2" charset="-34"/>
                <a:cs typeface="TH K2D July8"/>
              </a:rPr>
              <a:t>C</a:t>
            </a:r>
            <a:endParaRPr lang="en-US" b="1" dirty="0">
              <a:solidFill>
                <a:schemeClr val="accent2">
                  <a:lumMod val="50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pic>
        <p:nvPicPr>
          <p:cNvPr id="20" name="Picture Placeholder 19" descr="photo top view of  various succulents">
            <a:extLst>
              <a:ext uri="{FF2B5EF4-FFF2-40B4-BE49-F238E27FC236}">
                <a16:creationId xmlns:a16="http://schemas.microsoft.com/office/drawing/2014/main" id="{117F462D-33B3-4F83-A197-62750015DDDF}"/>
              </a:ext>
            </a:extLst>
          </p:cNvPr>
          <p:cNvPicPr>
            <a:picLocks noGrp="1" noChangeAspect="1"/>
          </p:cNvPicPr>
          <p:nvPr>
            <p:ph type="pic" sz="quarter" idx="39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1600" y="3903775"/>
            <a:ext cx="1106424" cy="1106424"/>
          </a:xfr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F193562-19B1-4623-A459-077D94AB0310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3813048" y="3908347"/>
            <a:ext cx="3657600" cy="1097280"/>
          </a:xfrm>
        </p:spPr>
        <p:txBody>
          <a:bodyPr/>
          <a:lstStyle/>
          <a:p>
            <a:r>
              <a:rPr lang="en-ZA" sz="4000">
                <a:latin typeface="TH K2D July8" panose="02000506000000020004" pitchFamily="2" charset="-34"/>
                <a:cs typeface="TH K2D July8"/>
              </a:rPr>
              <a:t>Comparison</a:t>
            </a:r>
            <a:endParaRPr lang="en-ZA" sz="4000" dirty="0"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B04251DE-984F-4F96-B658-96234EEBAA6C}"/>
              </a:ext>
            </a:extLst>
          </p:cNvPr>
          <p:cNvSpPr>
            <a:spLocks noGrp="1"/>
          </p:cNvSpPr>
          <p:nvPr>
            <p:ph sz="half" idx="38"/>
          </p:nvPr>
        </p:nvSpPr>
        <p:spPr>
          <a:xfrm>
            <a:off x="7470648" y="3908347"/>
            <a:ext cx="3657600" cy="1097280"/>
          </a:xfrm>
        </p:spPr>
        <p:txBody>
          <a:bodyPr>
            <a:normAutofit/>
          </a:bodyPr>
          <a:lstStyle/>
          <a:p>
            <a:r>
              <a:rPr lang="th-TH" sz="3000" dirty="0">
                <a:latin typeface="TH K2D July8" panose="02000506000000020004" pitchFamily="2" charset="-34"/>
                <a:cs typeface="TH K2D July8"/>
              </a:rPr>
              <a:t>การเปรียบเทียบ</a:t>
            </a:r>
            <a:endParaRPr lang="en-US" sz="3000" dirty="0">
              <a:latin typeface="TH K2D July8" panose="02000506000000020004" pitchFamily="2" charset="-34"/>
              <a:cs typeface="TH K2D July8"/>
            </a:endParaRPr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971325E6-8BA7-4684-9CAF-F9CC24E884DA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2466592" y="5254498"/>
            <a:ext cx="1353314" cy="109728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I</a:t>
            </a:r>
          </a:p>
        </p:txBody>
      </p:sp>
      <p:pic>
        <p:nvPicPr>
          <p:cNvPr id="22" name="Picture Placeholder 21" descr="photo of stacked &#10;ceramic plant pots">
            <a:extLst>
              <a:ext uri="{FF2B5EF4-FFF2-40B4-BE49-F238E27FC236}">
                <a16:creationId xmlns:a16="http://schemas.microsoft.com/office/drawing/2014/main" id="{9741A0BC-A474-40EB-8401-F1E47E57D13E}"/>
              </a:ext>
            </a:extLst>
          </p:cNvPr>
          <p:cNvPicPr>
            <a:picLocks noGrp="1" noChangeAspect="1"/>
          </p:cNvPicPr>
          <p:nvPr>
            <p:ph type="pic" sz="quarter" idx="42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1600" y="5249926"/>
            <a:ext cx="1106424" cy="1106424"/>
          </a:xfr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80CE0EB-9AF8-4582-8833-ADF066F1F69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813048" y="5254498"/>
            <a:ext cx="3657600" cy="1097280"/>
          </a:xfrm>
        </p:spPr>
        <p:txBody>
          <a:bodyPr/>
          <a:lstStyle/>
          <a:p>
            <a:r>
              <a:rPr lang="en-ZA" sz="4000" dirty="0">
                <a:latin typeface="TH K2D July8" panose="02000506000000020004" pitchFamily="2" charset="-34"/>
                <a:cs typeface="TH K2D July8" panose="02000506000000020004" pitchFamily="2" charset="-34"/>
              </a:rPr>
              <a:t>Integration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E7443081-2C62-412D-A062-499CDB206E47}"/>
              </a:ext>
            </a:extLst>
          </p:cNvPr>
          <p:cNvSpPr>
            <a:spLocks noGrp="1"/>
          </p:cNvSpPr>
          <p:nvPr>
            <p:ph sz="half" idx="41"/>
          </p:nvPr>
        </p:nvSpPr>
        <p:spPr>
          <a:xfrm>
            <a:off x="7470648" y="5254498"/>
            <a:ext cx="3657600" cy="1097280"/>
          </a:xfrm>
        </p:spPr>
        <p:txBody>
          <a:bodyPr>
            <a:normAutofit/>
          </a:bodyPr>
          <a:lstStyle/>
          <a:p>
            <a:r>
              <a:rPr lang="th-TH" sz="3000" noProof="1">
                <a:latin typeface="TH K2D July8" panose="02000506000000020004" pitchFamily="2" charset="-34"/>
                <a:cs typeface="TH K2D July8" panose="02000506000000020004" pitchFamily="2" charset="-34"/>
              </a:rPr>
              <a:t>การบูรณาการ</a:t>
            </a:r>
            <a:endParaRPr lang="en-US" sz="3000" dirty="0"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AE2ADF-7F82-4651-9A28-7A902C9BD1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9B51A1E-902D-48AF-9020-955120F399B6}" type="slidenum">
              <a:rPr lang="en-ZA" smtClean="0"/>
              <a:pPr/>
              <a:t>57</a:t>
            </a:fld>
            <a:endParaRPr lang="en-ZA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09CBBB3-A12C-4AE7-90AA-1F0EB580A730}"/>
              </a:ext>
            </a:extLst>
          </p:cNvPr>
          <p:cNvGrpSpPr/>
          <p:nvPr/>
        </p:nvGrpSpPr>
        <p:grpSpPr>
          <a:xfrm>
            <a:off x="1378457" y="1194903"/>
            <a:ext cx="9756648" cy="1101852"/>
            <a:chOff x="1378457" y="1194903"/>
            <a:chExt cx="9756648" cy="1101852"/>
          </a:xfrm>
        </p:grpSpPr>
        <p:sp>
          <p:nvSpPr>
            <p:cNvPr id="19" name="Text Placeholder 36">
              <a:extLst>
                <a:ext uri="{FF2B5EF4-FFF2-40B4-BE49-F238E27FC236}">
                  <a16:creationId xmlns:a16="http://schemas.microsoft.com/office/drawing/2014/main" id="{EBE955C8-3677-4C70-BF89-B712A3FCF38A}"/>
                </a:ext>
              </a:extLst>
            </p:cNvPr>
            <p:cNvSpPr txBox="1">
              <a:spLocks/>
            </p:cNvSpPr>
            <p:nvPr/>
          </p:nvSpPr>
          <p:spPr>
            <a:xfrm>
              <a:off x="2473450" y="1199475"/>
              <a:ext cx="1351811" cy="1097280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vert="horz" lIns="91440" tIns="45720" rIns="91440" bIns="45720" rtlCol="0" anchor="ctr" anchorCtr="1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4000" kern="1200">
                  <a:solidFill>
                    <a:schemeClr val="accent1"/>
                  </a:solidFill>
                  <a:latin typeface="+mj-lt"/>
                  <a:ea typeface="+mn-ea"/>
                  <a:cs typeface="+mn-cs"/>
                </a:defRPr>
              </a:lvl1pPr>
              <a:lvl2pPr marL="2667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542925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809625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076325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b="1" dirty="0">
                  <a:solidFill>
                    <a:schemeClr val="accent2">
                      <a:lumMod val="50000"/>
                    </a:schemeClr>
                  </a:solidFill>
                  <a:latin typeface="TH K2D July8" panose="02000506000000020004" pitchFamily="2" charset="-34"/>
                  <a:cs typeface="TH K2D July8"/>
                </a:rPr>
                <a:t>L</a:t>
              </a:r>
              <a:endParaRPr lang="en-US" b="1" dirty="0">
                <a:solidFill>
                  <a:schemeClr val="accent2">
                    <a:lumMod val="50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endParaRPr>
            </a:p>
          </p:txBody>
        </p:sp>
        <p:pic>
          <p:nvPicPr>
            <p:cNvPr id="21" name="Picture Placeholder 17" descr="People doing teamwork illustration">
              <a:extLst>
                <a:ext uri="{FF2B5EF4-FFF2-40B4-BE49-F238E27FC236}">
                  <a16:creationId xmlns:a16="http://schemas.microsoft.com/office/drawing/2014/main" id="{AEC367F8-E630-4113-8596-5FBB7E7AD3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8457" y="1194903"/>
              <a:ext cx="1106424" cy="1097279"/>
            </a:xfrm>
            <a:prstGeom prst="rect">
              <a:avLst/>
            </a:prstGeom>
            <a:solidFill>
              <a:schemeClr val="accent6"/>
            </a:solidFill>
          </p:spPr>
        </p:pic>
        <p:sp>
          <p:nvSpPr>
            <p:cNvPr id="23" name="Text Placeholder 1">
              <a:extLst>
                <a:ext uri="{FF2B5EF4-FFF2-40B4-BE49-F238E27FC236}">
                  <a16:creationId xmlns:a16="http://schemas.microsoft.com/office/drawing/2014/main" id="{B0600C8A-6B89-418B-85E6-92916D125B0E}"/>
                </a:ext>
              </a:extLst>
            </p:cNvPr>
            <p:cNvSpPr txBox="1">
              <a:spLocks/>
            </p:cNvSpPr>
            <p:nvPr/>
          </p:nvSpPr>
          <p:spPr>
            <a:xfrm>
              <a:off x="3819905" y="1199475"/>
              <a:ext cx="3657600" cy="109728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vert="horz" lIns="0" tIns="0" rIns="0" bIns="0" rtlCol="0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ZA" sz="1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4000">
                  <a:latin typeface="TH K2D July8" panose="02000506000000020004" pitchFamily="2" charset="-34"/>
                  <a:cs typeface="TH K2D July8"/>
                </a:rPr>
                <a:t>Level</a:t>
              </a:r>
              <a:endParaRPr lang="en-US" sz="4000" dirty="0">
                <a:latin typeface="TH K2D July8" panose="02000506000000020004" pitchFamily="2" charset="-34"/>
                <a:cs typeface="TH K2D July8" panose="02000506000000020004" pitchFamily="2" charset="-34"/>
              </a:endParaRPr>
            </a:p>
          </p:txBody>
        </p:sp>
        <p:sp>
          <p:nvSpPr>
            <p:cNvPr id="24" name="Content Placeholder 6">
              <a:extLst>
                <a:ext uri="{FF2B5EF4-FFF2-40B4-BE49-F238E27FC236}">
                  <a16:creationId xmlns:a16="http://schemas.microsoft.com/office/drawing/2014/main" id="{C0659474-D56B-4F74-8304-5DA899092924}"/>
                </a:ext>
              </a:extLst>
            </p:cNvPr>
            <p:cNvSpPr txBox="1">
              <a:spLocks/>
            </p:cNvSpPr>
            <p:nvPr/>
          </p:nvSpPr>
          <p:spPr>
            <a:xfrm>
              <a:off x="7477505" y="1199475"/>
              <a:ext cx="3657600" cy="1097280"/>
            </a:xfrm>
            <a:prstGeom prst="rect">
              <a:avLst/>
            </a:prstGeom>
            <a:solidFill>
              <a:schemeClr val="accent3">
                <a:alpha val="50000"/>
              </a:schemeClr>
            </a:solidFill>
            <a:ln>
              <a:solidFill>
                <a:schemeClr val="accent3">
                  <a:alpha val="50000"/>
                </a:schemeClr>
              </a:solidFill>
            </a:ln>
          </p:spPr>
          <p:txBody>
            <a:bodyPr vert="horz" lIns="91440" tIns="45720" rIns="91440" bIns="45720" rtlCol="0" anchor="ctr" anchorCtr="0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h-TH" sz="3000" noProof="1">
                  <a:latin typeface="TH K2D July8" panose="02000506000000020004" pitchFamily="2" charset="-34"/>
                  <a:cs typeface="TH K2D July8"/>
                </a:rPr>
                <a:t>ระดับ</a:t>
              </a:r>
              <a:endParaRPr lang="en-ZA" sz="3000" noProof="1">
                <a:latin typeface="TH K2D July8" panose="02000506000000020004" pitchFamily="2" charset="-34"/>
                <a:cs typeface="TH K2D July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39679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uiExpand="1" build="p" animBg="1"/>
      <p:bldP spid="2" grpId="0" uiExpand="1" build="p" animBg="1"/>
      <p:bldP spid="7" grpId="0" uiExpand="1" build="p" animBg="1"/>
      <p:bldP spid="38" grpId="0" build="p" animBg="1"/>
      <p:bldP spid="11" grpId="0" uiExpand="1" build="p" animBg="1"/>
      <p:bldP spid="12" grpId="0" build="p" animBg="1"/>
      <p:bldP spid="39" grpId="0" build="p" animBg="1"/>
      <p:bldP spid="14" grpId="0" uiExpand="1" build="p" animBg="1"/>
      <p:bldP spid="15" grpId="0" uiExpand="1" build="p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AE2ADF-7F82-4651-9A28-7A902C9BD1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9B51A1E-902D-48AF-9020-955120F399B6}" type="slidenum">
              <a:rPr lang="en-ZA" smtClean="0"/>
              <a:pPr/>
              <a:t>58</a:t>
            </a:fld>
            <a:endParaRPr lang="en-ZA" dirty="0"/>
          </a:p>
        </p:txBody>
      </p:sp>
      <p:sp>
        <p:nvSpPr>
          <p:cNvPr id="48" name="Title 113">
            <a:extLst>
              <a:ext uri="{FF2B5EF4-FFF2-40B4-BE49-F238E27FC236}">
                <a16:creationId xmlns:a16="http://schemas.microsoft.com/office/drawing/2014/main" id="{29E3CF83-17B1-41FC-8E0B-72420972F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059" y="273052"/>
            <a:ext cx="3274973" cy="900538"/>
          </a:xfrm>
        </p:spPr>
        <p:txBody>
          <a:bodyPr>
            <a:noAutofit/>
          </a:bodyPr>
          <a:lstStyle/>
          <a:p>
            <a:r>
              <a:rPr lang="th-TH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แนวทางการให้คะแนน</a:t>
            </a:r>
            <a:endParaRPr 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sp>
        <p:nvSpPr>
          <p:cNvPr id="49" name="Title 113">
            <a:extLst>
              <a:ext uri="{FF2B5EF4-FFF2-40B4-BE49-F238E27FC236}">
                <a16:creationId xmlns:a16="http://schemas.microsoft.com/office/drawing/2014/main" id="{0C4D2DE0-8A0E-4840-A99F-0B6E3BEF09DA}"/>
              </a:ext>
            </a:extLst>
          </p:cNvPr>
          <p:cNvSpPr txBox="1">
            <a:spLocks/>
          </p:cNvSpPr>
          <p:nvPr/>
        </p:nvSpPr>
        <p:spPr>
          <a:xfrm>
            <a:off x="78060" y="1037064"/>
            <a:ext cx="3513744" cy="56844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500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FF87F8C-8B35-41E9-B0B1-AC5D9765909A}"/>
              </a:ext>
            </a:extLst>
          </p:cNvPr>
          <p:cNvSpPr txBox="1"/>
          <p:nvPr/>
        </p:nvSpPr>
        <p:spPr>
          <a:xfrm>
            <a:off x="78061" y="1173590"/>
            <a:ext cx="3274974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500" dirty="0">
                <a:latin typeface="TH K2D July8" panose="02000506000000020004" pitchFamily="2" charset="-34"/>
                <a:cs typeface="TH K2D July8" panose="02000506000000020004" pitchFamily="2" charset="-34"/>
              </a:rPr>
              <a:t>ใช้การพิจารณาเลือกว่า </a:t>
            </a:r>
            <a:br>
              <a:rPr lang="th-TH" sz="2500" dirty="0"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th-TH" sz="2500" dirty="0">
                <a:solidFill>
                  <a:schemeClr val="accent1">
                    <a:lumMod val="50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“ช่วงคะแนน” ใด </a:t>
            </a:r>
            <a:r>
              <a:rPr lang="th-TH" sz="2500" dirty="0">
                <a:latin typeface="TH K2D July8" panose="02000506000000020004" pitchFamily="2" charset="-34"/>
                <a:cs typeface="TH K2D July8" panose="02000506000000020004" pitchFamily="2" charset="-34"/>
              </a:rPr>
              <a:t>ที่สามารถอธิบาย </a:t>
            </a:r>
            <a:r>
              <a:rPr lang="th-TH" sz="2500" dirty="0">
                <a:solidFill>
                  <a:srgbClr val="0070C0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“ระดับความสำเร็จของส่วนงานได้ใกล้เคียงที่สุด” </a:t>
            </a:r>
          </a:p>
          <a:p>
            <a:r>
              <a:rPr lang="th-TH" sz="2500" dirty="0">
                <a:latin typeface="TH K2D July8" panose="02000506000000020004" pitchFamily="2" charset="-34"/>
                <a:cs typeface="TH K2D July8" panose="02000506000000020004" pitchFamily="2" charset="-34"/>
              </a:rPr>
              <a:t>ตามที่รายงานไว้ใน</a:t>
            </a:r>
            <a:r>
              <a:rPr lang="th-TH" sz="2500" b="1" u="sng" dirty="0">
                <a:solidFill>
                  <a:srgbClr val="00B050"/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หัวข้อ</a:t>
            </a:r>
            <a:r>
              <a:rPr lang="th-TH" sz="2500" dirty="0">
                <a:latin typeface="TH K2D July8" panose="02000506000000020004" pitchFamily="2" charset="-34"/>
                <a:cs typeface="TH K2D July8" panose="02000506000000020004" pitchFamily="2" charset="-34"/>
              </a:rPr>
              <a:t>ของตัวชี้วัด </a:t>
            </a:r>
          </a:p>
          <a:p>
            <a:endParaRPr lang="th-TH" sz="2500" dirty="0">
              <a:latin typeface="TH K2D July8" panose="02000506000000020004" pitchFamily="2" charset="-34"/>
              <a:cs typeface="TH K2D July8" panose="02000506000000020004" pitchFamily="2" charset="-34"/>
            </a:endParaRPr>
          </a:p>
          <a:p>
            <a:r>
              <a:rPr lang="th-TH" sz="2500" dirty="0">
                <a:latin typeface="TH K2D July8" panose="02000506000000020004" pitchFamily="2" charset="-34"/>
                <a:cs typeface="TH K2D July8" panose="02000506000000020004" pitchFamily="2" charset="-34"/>
              </a:rPr>
              <a:t>การเลือกช่วงคะแนนให้พิจารณาจากภาพรวมของมิติการให้คะแนนทั้ง 4 ของการประเมินผลลัพธ์ </a:t>
            </a:r>
          </a:p>
          <a:p>
            <a:endParaRPr lang="th-TH" sz="2500" dirty="0">
              <a:latin typeface="TH K2D July8" panose="02000506000000020004" pitchFamily="2" charset="-34"/>
              <a:cs typeface="TH K2D July8" panose="02000506000000020004" pitchFamily="2" charset="-34"/>
            </a:endParaRPr>
          </a:p>
          <a:p>
            <a:r>
              <a:rPr lang="th-TH" sz="2500" dirty="0">
                <a:latin typeface="TH K2D July8" panose="02000506000000020004" pitchFamily="2" charset="-34"/>
                <a:cs typeface="TH K2D July8" panose="02000506000000020004" pitchFamily="2" charset="-34"/>
              </a:rPr>
              <a:t>ช่วงคะแนนที่ให้จะเป็นช่วงคะแนนที่สะท้อนการตอบรายงานในภาพรวมได้ดีที่สุด </a:t>
            </a:r>
            <a:endParaRPr lang="en-US" sz="2500" dirty="0"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pic>
        <p:nvPicPr>
          <p:cNvPr id="6" name="Picture 5" descr="A black and white text&#10;&#10;Description automatically generated">
            <a:extLst>
              <a:ext uri="{FF2B5EF4-FFF2-40B4-BE49-F238E27FC236}">
                <a16:creationId xmlns:a16="http://schemas.microsoft.com/office/drawing/2014/main" id="{9257BD6A-ECB7-421A-8C28-7C8EE9AF50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034" y="0"/>
            <a:ext cx="87609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585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AE2ADF-7F82-4651-9A28-7A902C9BD1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9B51A1E-902D-48AF-9020-955120F399B6}" type="slidenum">
              <a:rPr lang="en-ZA" smtClean="0"/>
              <a:pPr/>
              <a:t>59</a:t>
            </a:fld>
            <a:endParaRPr lang="en-ZA" dirty="0"/>
          </a:p>
        </p:txBody>
      </p:sp>
      <p:sp>
        <p:nvSpPr>
          <p:cNvPr id="4" name="Title 113">
            <a:extLst>
              <a:ext uri="{FF2B5EF4-FFF2-40B4-BE49-F238E27FC236}">
                <a16:creationId xmlns:a16="http://schemas.microsoft.com/office/drawing/2014/main" id="{83563E3A-5342-4729-9963-CFEF98C8E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62"/>
            <a:ext cx="10515600" cy="900538"/>
          </a:xfrm>
        </p:spPr>
        <p:txBody>
          <a:bodyPr/>
          <a:lstStyle/>
          <a:p>
            <a:r>
              <a:rPr lang="th-TH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ตารางคะแนนการประเมินตนเอง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pic>
        <p:nvPicPr>
          <p:cNvPr id="11" name="Picture 10" descr="A list of text on a white background&#10;&#10;Description automatically generated">
            <a:extLst>
              <a:ext uri="{FF2B5EF4-FFF2-40B4-BE49-F238E27FC236}">
                <a16:creationId xmlns:a16="http://schemas.microsoft.com/office/drawing/2014/main" id="{1AD6D380-6925-464B-8F92-825141FD39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1994" y="914400"/>
            <a:ext cx="8688012" cy="5668166"/>
          </a:xfrm>
          <a:prstGeom prst="rect">
            <a:avLst/>
          </a:prstGeom>
        </p:spPr>
      </p:pic>
      <p:sp>
        <p:nvSpPr>
          <p:cNvPr id="13" name="Arrow: Left 12">
            <a:extLst>
              <a:ext uri="{FF2B5EF4-FFF2-40B4-BE49-F238E27FC236}">
                <a16:creationId xmlns:a16="http://schemas.microsoft.com/office/drawing/2014/main" id="{3606C869-5223-418F-BF23-E07DD1EE9CBA}"/>
              </a:ext>
            </a:extLst>
          </p:cNvPr>
          <p:cNvSpPr/>
          <p:nvPr/>
        </p:nvSpPr>
        <p:spPr>
          <a:xfrm>
            <a:off x="10451157" y="2265184"/>
            <a:ext cx="267629" cy="18957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Left 19">
            <a:extLst>
              <a:ext uri="{FF2B5EF4-FFF2-40B4-BE49-F238E27FC236}">
                <a16:creationId xmlns:a16="http://schemas.microsoft.com/office/drawing/2014/main" id="{86400C5F-5903-4587-A9FE-66C82BEEE252}"/>
              </a:ext>
            </a:extLst>
          </p:cNvPr>
          <p:cNvSpPr/>
          <p:nvPr/>
        </p:nvSpPr>
        <p:spPr>
          <a:xfrm>
            <a:off x="10451158" y="2574670"/>
            <a:ext cx="267629" cy="18957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Left 21">
            <a:extLst>
              <a:ext uri="{FF2B5EF4-FFF2-40B4-BE49-F238E27FC236}">
                <a16:creationId xmlns:a16="http://schemas.microsoft.com/office/drawing/2014/main" id="{87D5CA38-5650-4A62-B0E5-854669398D54}"/>
              </a:ext>
            </a:extLst>
          </p:cNvPr>
          <p:cNvSpPr/>
          <p:nvPr/>
        </p:nvSpPr>
        <p:spPr>
          <a:xfrm>
            <a:off x="10451157" y="3730081"/>
            <a:ext cx="267629" cy="18957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Left 22">
            <a:extLst>
              <a:ext uri="{FF2B5EF4-FFF2-40B4-BE49-F238E27FC236}">
                <a16:creationId xmlns:a16="http://schemas.microsoft.com/office/drawing/2014/main" id="{B085E15D-3493-4D76-B082-244EA14ABA7C}"/>
              </a:ext>
            </a:extLst>
          </p:cNvPr>
          <p:cNvSpPr/>
          <p:nvPr/>
        </p:nvSpPr>
        <p:spPr>
          <a:xfrm>
            <a:off x="10451157" y="4020325"/>
            <a:ext cx="267629" cy="18957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row: Left 23">
            <a:extLst>
              <a:ext uri="{FF2B5EF4-FFF2-40B4-BE49-F238E27FC236}">
                <a16:creationId xmlns:a16="http://schemas.microsoft.com/office/drawing/2014/main" id="{8175FA43-06D2-4628-A676-F63BE466D1FC}"/>
              </a:ext>
            </a:extLst>
          </p:cNvPr>
          <p:cNvSpPr/>
          <p:nvPr/>
        </p:nvSpPr>
        <p:spPr>
          <a:xfrm>
            <a:off x="10444025" y="5140945"/>
            <a:ext cx="267629" cy="18957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row: Left 24">
            <a:extLst>
              <a:ext uri="{FF2B5EF4-FFF2-40B4-BE49-F238E27FC236}">
                <a16:creationId xmlns:a16="http://schemas.microsoft.com/office/drawing/2014/main" id="{BA36999C-F03F-4988-B1F6-C896276D135D}"/>
              </a:ext>
            </a:extLst>
          </p:cNvPr>
          <p:cNvSpPr/>
          <p:nvPr/>
        </p:nvSpPr>
        <p:spPr>
          <a:xfrm>
            <a:off x="10434732" y="5475559"/>
            <a:ext cx="267629" cy="18957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Left 14">
            <a:extLst>
              <a:ext uri="{FF2B5EF4-FFF2-40B4-BE49-F238E27FC236}">
                <a16:creationId xmlns:a16="http://schemas.microsoft.com/office/drawing/2014/main" id="{4343A2C5-DC5F-4527-A199-9844D0A58B85}"/>
              </a:ext>
            </a:extLst>
          </p:cNvPr>
          <p:cNvSpPr/>
          <p:nvPr/>
        </p:nvSpPr>
        <p:spPr>
          <a:xfrm>
            <a:off x="10451157" y="1538635"/>
            <a:ext cx="557561" cy="468273"/>
          </a:xfrm>
          <a:prstGeom prst="leftArrow">
            <a:avLst/>
          </a:prstGeom>
          <a:solidFill>
            <a:srgbClr val="00B050"/>
          </a:solidFill>
          <a:ln>
            <a:solidFill>
              <a:srgbClr val="4CF7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Left 25">
            <a:extLst>
              <a:ext uri="{FF2B5EF4-FFF2-40B4-BE49-F238E27FC236}">
                <a16:creationId xmlns:a16="http://schemas.microsoft.com/office/drawing/2014/main" id="{D2219A3A-DF84-4D07-AA86-5AAFA9A5E2BC}"/>
              </a:ext>
            </a:extLst>
          </p:cNvPr>
          <p:cNvSpPr/>
          <p:nvPr/>
        </p:nvSpPr>
        <p:spPr>
          <a:xfrm>
            <a:off x="10451157" y="2972981"/>
            <a:ext cx="557561" cy="468273"/>
          </a:xfrm>
          <a:prstGeom prst="leftArrow">
            <a:avLst/>
          </a:prstGeom>
          <a:solidFill>
            <a:srgbClr val="00B050"/>
          </a:solidFill>
          <a:ln>
            <a:solidFill>
              <a:srgbClr val="4CF7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row: Left 26">
            <a:extLst>
              <a:ext uri="{FF2B5EF4-FFF2-40B4-BE49-F238E27FC236}">
                <a16:creationId xmlns:a16="http://schemas.microsoft.com/office/drawing/2014/main" id="{26957C4A-8735-4925-B2AC-BB99B9B81739}"/>
              </a:ext>
            </a:extLst>
          </p:cNvPr>
          <p:cNvSpPr/>
          <p:nvPr/>
        </p:nvSpPr>
        <p:spPr>
          <a:xfrm>
            <a:off x="10451157" y="4417606"/>
            <a:ext cx="557561" cy="468273"/>
          </a:xfrm>
          <a:prstGeom prst="leftArrow">
            <a:avLst/>
          </a:prstGeom>
          <a:solidFill>
            <a:srgbClr val="00B050"/>
          </a:solidFill>
          <a:ln>
            <a:solidFill>
              <a:srgbClr val="4CF7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CA717D4B-25D2-4F49-95F0-7B62A01A49CB}"/>
              </a:ext>
            </a:extLst>
          </p:cNvPr>
          <p:cNvSpPr/>
          <p:nvPr/>
        </p:nvSpPr>
        <p:spPr>
          <a:xfrm>
            <a:off x="490654" y="5854390"/>
            <a:ext cx="1137424" cy="624469"/>
          </a:xfrm>
          <a:prstGeom prst="rightArrow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614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0" grpId="0" animBg="1"/>
      <p:bldP spid="22" grpId="0" animBg="1"/>
      <p:bldP spid="23" grpId="0" animBg="1"/>
      <p:bldP spid="24" grpId="0" animBg="1"/>
      <p:bldP spid="25" grpId="0" animBg="1"/>
      <p:bldP spid="15" grpId="0" animBg="1"/>
      <p:bldP spid="26" grpId="0" animBg="1"/>
      <p:bldP spid="27" grpId="0" animBg="1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72;p14">
            <a:extLst>
              <a:ext uri="{FF2B5EF4-FFF2-40B4-BE49-F238E27FC236}">
                <a16:creationId xmlns:a16="http://schemas.microsoft.com/office/drawing/2014/main" id="{682AD1B5-2793-417A-A4BF-E91174675703}"/>
              </a:ext>
            </a:extLst>
          </p:cNvPr>
          <p:cNvSpPr txBox="1">
            <a:spLocks/>
          </p:cNvSpPr>
          <p:nvPr/>
        </p:nvSpPr>
        <p:spPr>
          <a:xfrm>
            <a:off x="110403" y="2864498"/>
            <a:ext cx="11971194" cy="187804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pPr algn="ctr"/>
            <a:r>
              <a:rPr lang="th-TH" sz="7200" b="1" dirty="0">
                <a:solidFill>
                  <a:schemeClr val="accent2">
                    <a:lumMod val="50000"/>
                  </a:schemeClr>
                </a:solidFill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rPr>
              <a:t>2. กรอบแนวคิดของ</a:t>
            </a:r>
          </a:p>
          <a:p>
            <a:pPr algn="ctr"/>
            <a:r>
              <a:rPr lang="th-TH" sz="7200" b="1" dirty="0">
                <a:solidFill>
                  <a:schemeClr val="accent2">
                    <a:lumMod val="50000"/>
                  </a:schemeClr>
                </a:solidFill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rPr>
              <a:t>การประกันคุณภาพส่วนงานสนับสนุน</a:t>
            </a:r>
            <a:br>
              <a:rPr lang="th-TH" sz="8000" b="1" dirty="0">
                <a:solidFill>
                  <a:schemeClr val="accent5">
                    <a:lumMod val="50000"/>
                  </a:schemeClr>
                </a:solidFill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rPr>
            </a:br>
            <a:endParaRPr lang="th-TH" sz="8000" b="1" dirty="0">
              <a:solidFill>
                <a:schemeClr val="accent5">
                  <a:lumMod val="50000"/>
                </a:schemeClr>
              </a:solidFill>
              <a:latin typeface="TH K2D July8" panose="02000506000000020004" pitchFamily="2" charset="-34"/>
              <a:ea typeface="Sarabun"/>
              <a:cs typeface="TH K2D July8" panose="02000506000000020004" pitchFamily="2" charset="-34"/>
              <a:sym typeface="Sarabun"/>
            </a:endParaRPr>
          </a:p>
        </p:txBody>
      </p:sp>
    </p:spTree>
    <p:extLst>
      <p:ext uri="{BB962C8B-B14F-4D97-AF65-F5344CB8AC3E}">
        <p14:creationId xmlns:p14="http://schemas.microsoft.com/office/powerpoint/2010/main" val="330062179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AEE93-8585-46D4-A7EC-F184E317C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425" y="4689888"/>
            <a:ext cx="5029200" cy="1371600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Thank you</a:t>
            </a:r>
          </a:p>
        </p:txBody>
      </p:sp>
      <p:pic>
        <p:nvPicPr>
          <p:cNvPr id="30" name="Picture Placeholder 29" descr="photo of person in a striped shirt holding a plant in a tiny cup&#10;">
            <a:extLst>
              <a:ext uri="{FF2B5EF4-FFF2-40B4-BE49-F238E27FC236}">
                <a16:creationId xmlns:a16="http://schemas.microsoft.com/office/drawing/2014/main" id="{0A59A12A-37A4-421F-9DA9-D4E61AB738B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" r="68"/>
          <a:stretch/>
        </p:blipFill>
        <p:spPr>
          <a:xfrm>
            <a:off x="458724" y="390524"/>
            <a:ext cx="5637276" cy="4114800"/>
          </a:xfrm>
        </p:spPr>
      </p:pic>
      <p:pic>
        <p:nvPicPr>
          <p:cNvPr id="6" name="Picture Placeholder 5" descr="photo of a man putting up an sign in store window opening soon">
            <a:extLst>
              <a:ext uri="{FF2B5EF4-FFF2-40B4-BE49-F238E27FC236}">
                <a16:creationId xmlns:a16="http://schemas.microsoft.com/office/drawing/2014/main" id="{691AD6B7-0ED8-43AE-BD4D-3006299F9EF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" r="68"/>
          <a:stretch/>
        </p:blipFill>
        <p:spPr>
          <a:xfrm>
            <a:off x="6096000" y="390524"/>
            <a:ext cx="5637276" cy="4114800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AFFC60-19C3-4901-93F7-7AAF4C09F8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60759" y="4687862"/>
            <a:ext cx="5029200" cy="177961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th-TH" sz="3000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งานประกันคุณภาพการศึกษา</a:t>
            </a:r>
            <a:r>
              <a:rPr lang="en-US" sz="3000" dirty="0">
                <a:latin typeface="TH K2D July8" panose="02000506000000020004" pitchFamily="2" charset="-34"/>
                <a:cs typeface="TH K2D July8" panose="02000506000000020004" pitchFamily="2" charset="-34"/>
              </a:rPr>
              <a:t>​</a:t>
            </a:r>
          </a:p>
          <a:p>
            <a:pPr>
              <a:lnSpc>
                <a:spcPct val="100000"/>
              </a:lnSpc>
            </a:pPr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Tel. 3312</a:t>
            </a:r>
          </a:p>
          <a:p>
            <a:pPr>
              <a:lnSpc>
                <a:spcPct val="100000"/>
              </a:lnSpc>
            </a:pPr>
            <a:r>
              <a:rPr lang="en-US" sz="3000" dirty="0">
                <a:solidFill>
                  <a:schemeClr val="tx1">
                    <a:lumMod val="75000"/>
                    <a:lumOff val="25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www.oqes.mju.ac.th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003F562-A29C-45D7-86BC-706CBD6A1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60</a:t>
            </a:fld>
            <a:endParaRPr lang="en-US" dirty="0"/>
          </a:p>
        </p:txBody>
      </p:sp>
      <p:pic>
        <p:nvPicPr>
          <p:cNvPr id="5" name="Picture 4" descr="A logo of a chat&#10;&#10;Description automatically generated with medium confidence">
            <a:extLst>
              <a:ext uri="{FF2B5EF4-FFF2-40B4-BE49-F238E27FC236}">
                <a16:creationId xmlns:a16="http://schemas.microsoft.com/office/drawing/2014/main" id="{091EC87F-5DD7-40FA-A468-F4EFA9A1927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360" r="17092"/>
          <a:stretch/>
        </p:blipFill>
        <p:spPr>
          <a:xfrm>
            <a:off x="6396038" y="1137424"/>
            <a:ext cx="3071812" cy="3296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493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15"/>
          <p:cNvGrpSpPr/>
          <p:nvPr/>
        </p:nvGrpSpPr>
        <p:grpSpPr>
          <a:xfrm>
            <a:off x="4717113" y="1093462"/>
            <a:ext cx="5394172" cy="4660878"/>
            <a:chOff x="2318596" y="913763"/>
            <a:chExt cx="3737901" cy="3367989"/>
          </a:xfrm>
        </p:grpSpPr>
        <p:sp>
          <p:nvSpPr>
            <p:cNvPr id="90" name="Google Shape;90;p15"/>
            <p:cNvSpPr/>
            <p:nvPr/>
          </p:nvSpPr>
          <p:spPr>
            <a:xfrm rot="-6596588">
              <a:off x="3726388" y="3510395"/>
              <a:ext cx="771357" cy="771357"/>
            </a:xfrm>
            <a:prstGeom prst="ellipse">
              <a:avLst/>
            </a:prstGeom>
            <a:solidFill>
              <a:srgbClr val="83E3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91" name="Google Shape;91;p15"/>
            <p:cNvSpPr/>
            <p:nvPr/>
          </p:nvSpPr>
          <p:spPr>
            <a:xfrm rot="-6599386">
              <a:off x="2318596" y="1407533"/>
              <a:ext cx="440541" cy="440541"/>
            </a:xfrm>
            <a:prstGeom prst="ellipse">
              <a:avLst/>
            </a:prstGeom>
            <a:solidFill>
              <a:srgbClr val="83E3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92" name="Google Shape;92;p15"/>
            <p:cNvSpPr/>
            <p:nvPr/>
          </p:nvSpPr>
          <p:spPr>
            <a:xfrm rot="-6598839">
              <a:off x="2887641" y="2346984"/>
              <a:ext cx="1199287" cy="1199287"/>
            </a:xfrm>
            <a:prstGeom prst="ellipse">
              <a:avLst/>
            </a:prstGeom>
            <a:solidFill>
              <a:srgbClr val="83E3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93" name="Google Shape;93;p15"/>
            <p:cNvSpPr/>
            <p:nvPr/>
          </p:nvSpPr>
          <p:spPr>
            <a:xfrm rot="-6598620">
              <a:off x="4374916" y="913763"/>
              <a:ext cx="1681581" cy="1681581"/>
            </a:xfrm>
            <a:prstGeom prst="ellipse">
              <a:avLst/>
            </a:prstGeom>
            <a:solidFill>
              <a:srgbClr val="83E3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94" name="Google Shape;94;p15"/>
            <p:cNvSpPr/>
            <p:nvPr/>
          </p:nvSpPr>
          <p:spPr>
            <a:xfrm rot="-6597866">
              <a:off x="2661829" y="2208216"/>
              <a:ext cx="629106" cy="629106"/>
            </a:xfrm>
            <a:prstGeom prst="ellipse">
              <a:avLst/>
            </a:prstGeom>
            <a:solidFill>
              <a:srgbClr val="1B786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95" name="Google Shape;95;p15"/>
            <p:cNvSpPr/>
            <p:nvPr/>
          </p:nvSpPr>
          <p:spPr>
            <a:xfrm rot="-6597701">
              <a:off x="3267625" y="1113818"/>
              <a:ext cx="274172" cy="274172"/>
            </a:xfrm>
            <a:prstGeom prst="ellipse">
              <a:avLst/>
            </a:prstGeom>
            <a:solidFill>
              <a:srgbClr val="83E3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  <p:grpSp>
        <p:nvGrpSpPr>
          <p:cNvPr id="96" name="Google Shape;96;p15"/>
          <p:cNvGrpSpPr/>
          <p:nvPr/>
        </p:nvGrpSpPr>
        <p:grpSpPr>
          <a:xfrm>
            <a:off x="6892981" y="2196088"/>
            <a:ext cx="3521457" cy="3376933"/>
            <a:chOff x="4447194" y="1815766"/>
            <a:chExt cx="2440200" cy="2440200"/>
          </a:xfrm>
        </p:grpSpPr>
        <p:sp>
          <p:nvSpPr>
            <p:cNvPr id="97" name="Google Shape;97;p15"/>
            <p:cNvSpPr/>
            <p:nvPr/>
          </p:nvSpPr>
          <p:spPr>
            <a:xfrm>
              <a:off x="4447194" y="1815766"/>
              <a:ext cx="2440200" cy="2440200"/>
            </a:xfrm>
            <a:prstGeom prst="ellipse">
              <a:avLst/>
            </a:prstGeom>
            <a:solidFill>
              <a:srgbClr val="155B54"/>
            </a:solidFill>
            <a:ln>
              <a:noFill/>
            </a:ln>
            <a:effectLst>
              <a:outerShdw blurRad="228600" dist="50800" dir="5400000" algn="tl" rotWithShape="0">
                <a:srgbClr val="000000">
                  <a:alpha val="549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3733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98" name="Google Shape;98;p15"/>
            <p:cNvSpPr txBox="1"/>
            <p:nvPr/>
          </p:nvSpPr>
          <p:spPr>
            <a:xfrm>
              <a:off x="4767848" y="2581415"/>
              <a:ext cx="1862700" cy="116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3200" b="1" dirty="0">
                  <a:solidFill>
                    <a:srgbClr val="FFFFFF"/>
                  </a:solidFill>
                  <a:latin typeface="TH K2D July8" panose="02000506000000020004" pitchFamily="2" charset="-34"/>
                  <a:ea typeface="Sarabun"/>
                  <a:cs typeface="TH K2D July8" panose="02000506000000020004" pitchFamily="2" charset="-34"/>
                  <a:sym typeface="Sarabun"/>
                </a:rPr>
                <a:t>CUPT QMS Guideliness</a:t>
              </a:r>
              <a:endParaRPr sz="3200" b="1" dirty="0">
                <a:solidFill>
                  <a:srgbClr val="FFFFFF"/>
                </a:solidFill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endParaRPr>
            </a:p>
            <a:p>
              <a:pPr algn="ctr"/>
              <a:r>
                <a:rPr lang="en" sz="3200" b="1" dirty="0">
                  <a:solidFill>
                    <a:srgbClr val="FFFFFF"/>
                  </a:solidFill>
                  <a:latin typeface="TH K2D July8" panose="02000506000000020004" pitchFamily="2" charset="-34"/>
                  <a:ea typeface="Sarabun"/>
                  <a:cs typeface="TH K2D July8" panose="02000506000000020004" pitchFamily="2" charset="-34"/>
                  <a:sym typeface="Sarabun"/>
                </a:rPr>
                <a:t>ระดับมหาวิทยาลัย</a:t>
              </a:r>
              <a:endParaRPr sz="3200" b="1" dirty="0">
                <a:solidFill>
                  <a:srgbClr val="FFFFFF"/>
                </a:solidFill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endParaRPr>
            </a:p>
          </p:txBody>
        </p:sp>
      </p:grpSp>
      <p:grpSp>
        <p:nvGrpSpPr>
          <p:cNvPr id="99" name="Google Shape;99;p15"/>
          <p:cNvGrpSpPr/>
          <p:nvPr/>
        </p:nvGrpSpPr>
        <p:grpSpPr>
          <a:xfrm>
            <a:off x="5996236" y="1936330"/>
            <a:ext cx="2054689" cy="1970363"/>
            <a:chOff x="3490737" y="1374053"/>
            <a:chExt cx="1423800" cy="1423800"/>
          </a:xfrm>
        </p:grpSpPr>
        <p:sp>
          <p:nvSpPr>
            <p:cNvPr id="100" name="Google Shape;100;p15"/>
            <p:cNvSpPr/>
            <p:nvPr/>
          </p:nvSpPr>
          <p:spPr>
            <a:xfrm>
              <a:off x="3490737" y="1374053"/>
              <a:ext cx="1423800" cy="1423800"/>
            </a:xfrm>
            <a:prstGeom prst="ellipse">
              <a:avLst/>
            </a:prstGeom>
            <a:solidFill>
              <a:srgbClr val="1D7E74"/>
            </a:solidFill>
            <a:ln>
              <a:noFill/>
            </a:ln>
            <a:effectLst>
              <a:outerShdw blurRad="228600" dist="50800" dir="5400000" algn="tl" rotWithShape="0">
                <a:srgbClr val="000000">
                  <a:alpha val="549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133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101" name="Google Shape;101;p15"/>
            <p:cNvSpPr txBox="1"/>
            <p:nvPr/>
          </p:nvSpPr>
          <p:spPr>
            <a:xfrm>
              <a:off x="3586546" y="1613603"/>
              <a:ext cx="1195142" cy="944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400" dirty="0">
                  <a:solidFill>
                    <a:srgbClr val="FFFFFF"/>
                  </a:solidFill>
                  <a:latin typeface="TH K2D July8" panose="02000506000000020004" pitchFamily="2" charset="-34"/>
                  <a:ea typeface="Sarabun"/>
                  <a:cs typeface="TH K2D July8" panose="02000506000000020004" pitchFamily="2" charset="-34"/>
                  <a:sym typeface="Sarabun"/>
                </a:rPr>
                <a:t>ประกันคุณภาพ</a:t>
              </a:r>
              <a:br>
                <a:rPr lang="en" sz="2400" dirty="0">
                  <a:solidFill>
                    <a:srgbClr val="FFFFFF"/>
                  </a:solidFill>
                  <a:latin typeface="TH K2D July8" panose="02000506000000020004" pitchFamily="2" charset="-34"/>
                  <a:ea typeface="Sarabun"/>
                  <a:cs typeface="TH K2D July8" panose="02000506000000020004" pitchFamily="2" charset="-34"/>
                  <a:sym typeface="Sarabun"/>
                </a:rPr>
              </a:br>
              <a:r>
                <a:rPr lang="en" sz="2400" dirty="0">
                  <a:solidFill>
                    <a:srgbClr val="FFFFFF"/>
                  </a:solidFill>
                  <a:latin typeface="TH K2D July8" panose="02000506000000020004" pitchFamily="2" charset="-34"/>
                  <a:ea typeface="Sarabun"/>
                  <a:cs typeface="TH K2D July8" panose="02000506000000020004" pitchFamily="2" charset="-34"/>
                  <a:sym typeface="Sarabun"/>
                </a:rPr>
                <a:t>ส่วนงานสนับสนุน</a:t>
              </a:r>
              <a:endParaRPr sz="2400" dirty="0">
                <a:solidFill>
                  <a:srgbClr val="FFFFFF"/>
                </a:solidFill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endParaRPr>
            </a:p>
          </p:txBody>
        </p:sp>
      </p:grpSp>
      <p:sp>
        <p:nvSpPr>
          <p:cNvPr id="102" name="Google Shape;102;p15"/>
          <p:cNvSpPr txBox="1"/>
          <p:nvPr/>
        </p:nvSpPr>
        <p:spPr>
          <a:xfrm>
            <a:off x="354070" y="2680014"/>
            <a:ext cx="4969773" cy="2051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" sz="3400" b="1" dirty="0">
                <a:solidFill>
                  <a:srgbClr val="28887E"/>
                </a:solidFill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rPr>
              <a:t>มุ่งเน้น</a:t>
            </a:r>
            <a:r>
              <a:rPr lang="en" sz="3400" b="1" dirty="0">
                <a:solidFill>
                  <a:srgbClr val="CC620A"/>
                </a:solidFill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rPr>
              <a:t>การบูรณาการ</a:t>
            </a:r>
            <a:r>
              <a:rPr lang="en" sz="3400" b="1" dirty="0">
                <a:solidFill>
                  <a:srgbClr val="28887E"/>
                </a:solidFill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rPr>
              <a:t>เข้ากับ</a:t>
            </a:r>
            <a:br>
              <a:rPr lang="th-TH" sz="3400" b="1" dirty="0">
                <a:solidFill>
                  <a:srgbClr val="28887E"/>
                </a:solidFill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rPr>
            </a:br>
            <a:r>
              <a:rPr lang="en" sz="3400" b="1" dirty="0">
                <a:solidFill>
                  <a:srgbClr val="28887E"/>
                </a:solidFill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rPr>
              <a:t>การประกันคุณภาพการศึกษา </a:t>
            </a:r>
            <a:br>
              <a:rPr lang="th-TH" sz="3400" b="1" dirty="0">
                <a:solidFill>
                  <a:srgbClr val="28887E"/>
                </a:solidFill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rPr>
            </a:br>
            <a:r>
              <a:rPr lang="en" sz="3400" b="1" dirty="0">
                <a:solidFill>
                  <a:srgbClr val="28887E"/>
                </a:solidFill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rPr>
              <a:t>ระดับมหาวิทยาลัย</a:t>
            </a:r>
            <a:endParaRPr sz="3400" b="1" dirty="0">
              <a:solidFill>
                <a:srgbClr val="28887E"/>
              </a:solidFill>
              <a:latin typeface="TH K2D July8" panose="02000506000000020004" pitchFamily="2" charset="-34"/>
              <a:ea typeface="Sarabun"/>
              <a:cs typeface="TH K2D July8" panose="02000506000000020004" pitchFamily="2" charset="-34"/>
              <a:sym typeface="Sarabun"/>
            </a:endParaRPr>
          </a:p>
        </p:txBody>
      </p:sp>
      <p:sp>
        <p:nvSpPr>
          <p:cNvPr id="103" name="Google Shape;103;p15"/>
          <p:cNvSpPr/>
          <p:nvPr/>
        </p:nvSpPr>
        <p:spPr>
          <a:xfrm>
            <a:off x="4106636" y="1491527"/>
            <a:ext cx="1416709" cy="126334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2667" b="1" dirty="0"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rPr>
              <a:t>EdP</a:t>
            </a:r>
            <a:r>
              <a:rPr lang="en-US" sz="2667" b="1" dirty="0"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rPr>
              <a:t>E</a:t>
            </a:r>
            <a:r>
              <a:rPr lang="en" sz="2667" b="1" dirty="0">
                <a:latin typeface="TH K2D July8" panose="02000506000000020004" pitchFamily="2" charset="-34"/>
                <a:ea typeface="Sarabun"/>
                <a:cs typeface="TH K2D July8" panose="02000506000000020004" pitchFamily="2" charset="-34"/>
                <a:sym typeface="Sarabun"/>
              </a:rPr>
              <a:t>x</a:t>
            </a:r>
            <a:endParaRPr sz="2667" b="1" dirty="0">
              <a:latin typeface="TH K2D July8" panose="02000506000000020004" pitchFamily="2" charset="-34"/>
              <a:ea typeface="Sarabun"/>
              <a:cs typeface="TH K2D July8" panose="02000506000000020004" pitchFamily="2" charset="-34"/>
              <a:sym typeface="Sarabun"/>
            </a:endParaRPr>
          </a:p>
        </p:txBody>
      </p:sp>
      <p:sp>
        <p:nvSpPr>
          <p:cNvPr id="104" name="Google Shape;104;p15"/>
          <p:cNvSpPr/>
          <p:nvPr/>
        </p:nvSpPr>
        <p:spPr>
          <a:xfrm>
            <a:off x="3725471" y="1199559"/>
            <a:ext cx="548956" cy="50857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1733">
              <a:latin typeface="Angsana New" panose="02020603050405020304" pitchFamily="18" charset="-34"/>
              <a:ea typeface="Sarabun"/>
              <a:cs typeface="Angsana New" panose="02020603050405020304" pitchFamily="18" charset="-34"/>
              <a:sym typeface="Sarabun"/>
            </a:endParaRPr>
          </a:p>
        </p:txBody>
      </p:sp>
      <p:sp>
        <p:nvSpPr>
          <p:cNvPr id="105" name="Google Shape;105;p15"/>
          <p:cNvSpPr/>
          <p:nvPr/>
        </p:nvSpPr>
        <p:spPr>
          <a:xfrm>
            <a:off x="3676386" y="1953696"/>
            <a:ext cx="406089" cy="371571"/>
          </a:xfrm>
          <a:prstGeom prst="ellipse">
            <a:avLst/>
          </a:prstGeom>
          <a:solidFill>
            <a:srgbClr val="F6B26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1733">
              <a:latin typeface="Angsana New" panose="02020603050405020304" pitchFamily="18" charset="-34"/>
              <a:ea typeface="Sarabun"/>
              <a:cs typeface="Angsana New" panose="02020603050405020304" pitchFamily="18" charset="-34"/>
              <a:sym typeface="Sarabun"/>
            </a:endParaRPr>
          </a:p>
        </p:txBody>
      </p:sp>
      <p:sp>
        <p:nvSpPr>
          <p:cNvPr id="106" name="Google Shape;106;p15"/>
          <p:cNvSpPr/>
          <p:nvPr/>
        </p:nvSpPr>
        <p:spPr>
          <a:xfrm>
            <a:off x="3011420" y="1455929"/>
            <a:ext cx="406089" cy="37157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1733">
              <a:latin typeface="Angsana New" panose="02020603050405020304" pitchFamily="18" charset="-34"/>
              <a:ea typeface="Sarabun"/>
              <a:cs typeface="Angsana New" panose="02020603050405020304" pitchFamily="18" charset="-34"/>
              <a:sym typeface="Sarabun"/>
            </a:endParaRPr>
          </a:p>
        </p:txBody>
      </p:sp>
      <p:sp>
        <p:nvSpPr>
          <p:cNvPr id="107" name="Google Shape;107;p15"/>
          <p:cNvSpPr/>
          <p:nvPr/>
        </p:nvSpPr>
        <p:spPr>
          <a:xfrm rot="1498799">
            <a:off x="5497615" y="2378772"/>
            <a:ext cx="405968" cy="371473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FF52AA-ADED-2EAC-ED4E-6E1102723851}"/>
              </a:ext>
            </a:extLst>
          </p:cNvPr>
          <p:cNvSpPr txBox="1"/>
          <p:nvPr/>
        </p:nvSpPr>
        <p:spPr>
          <a:xfrm>
            <a:off x="4082475" y="774429"/>
            <a:ext cx="358992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 err="1">
                <a:solidFill>
                  <a:srgbClr val="E24000"/>
                </a:solidFill>
                <a:latin typeface="TH K2D July8" panose="02000506000000020004" pitchFamily="2" charset="-34"/>
                <a:ea typeface="Source Sans Pro Light"/>
                <a:cs typeface="TH K2D July8" panose="02000506000000020004" pitchFamily="2" charset="-34"/>
              </a:rPr>
              <a:t>ปีการศึกษา</a:t>
            </a:r>
            <a:r>
              <a:rPr lang="en-US" sz="2800" b="1" dirty="0">
                <a:solidFill>
                  <a:srgbClr val="E24000"/>
                </a:solidFill>
                <a:latin typeface="TH K2D July8" panose="02000506000000020004" pitchFamily="2" charset="-34"/>
                <a:ea typeface="Source Sans Pro Light"/>
                <a:cs typeface="TH K2D July8" panose="02000506000000020004" pitchFamily="2" charset="-34"/>
              </a:rPr>
              <a:t> 2568 </a:t>
            </a:r>
            <a:r>
              <a:rPr lang="en-US" sz="2800" b="1" dirty="0" err="1">
                <a:solidFill>
                  <a:srgbClr val="E24000"/>
                </a:solidFill>
                <a:latin typeface="TH K2D July8" panose="02000506000000020004" pitchFamily="2" charset="-34"/>
                <a:ea typeface="Source Sans Pro Light"/>
                <a:cs typeface="TH K2D July8" panose="02000506000000020004" pitchFamily="2" charset="-34"/>
              </a:rPr>
              <a:t>เป็นต้นไป</a:t>
            </a:r>
            <a:endParaRPr lang="en-US" sz="2800" b="1" dirty="0">
              <a:solidFill>
                <a:srgbClr val="E24000"/>
              </a:solidFill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531044-20DC-C764-C5A2-359D25C9BBC9}"/>
              </a:ext>
            </a:extLst>
          </p:cNvPr>
          <p:cNvSpPr txBox="1"/>
          <p:nvPr/>
        </p:nvSpPr>
        <p:spPr>
          <a:xfrm>
            <a:off x="8204547" y="5657589"/>
            <a:ext cx="371997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 err="1">
                <a:solidFill>
                  <a:srgbClr val="E24000"/>
                </a:solidFill>
                <a:latin typeface="TH K2D July8" panose="02000506000000020004" pitchFamily="2" charset="-34"/>
                <a:ea typeface="Source Sans Pro Light"/>
                <a:cs typeface="TH K2D July8" panose="02000506000000020004" pitchFamily="2" charset="-34"/>
              </a:rPr>
              <a:t>ปีการศึกษา</a:t>
            </a:r>
            <a:r>
              <a:rPr lang="en-US" sz="2800" b="1" dirty="0">
                <a:solidFill>
                  <a:srgbClr val="E24000"/>
                </a:solidFill>
                <a:latin typeface="TH K2D July8" panose="02000506000000020004" pitchFamily="2" charset="-34"/>
                <a:ea typeface="Source Sans Pro Light"/>
                <a:cs typeface="TH K2D July8" panose="02000506000000020004" pitchFamily="2" charset="-34"/>
              </a:rPr>
              <a:t> 2566 </a:t>
            </a:r>
            <a:r>
              <a:rPr lang="en-US" sz="2800" b="1" dirty="0" err="1">
                <a:solidFill>
                  <a:srgbClr val="E24000"/>
                </a:solidFill>
                <a:latin typeface="TH K2D July8" panose="02000506000000020004" pitchFamily="2" charset="-34"/>
                <a:ea typeface="Source Sans Pro Light"/>
                <a:cs typeface="TH K2D July8" panose="02000506000000020004" pitchFamily="2" charset="-34"/>
              </a:rPr>
              <a:t>และ</a:t>
            </a:r>
            <a:r>
              <a:rPr lang="en-US" sz="2800" b="1" dirty="0">
                <a:solidFill>
                  <a:srgbClr val="E24000"/>
                </a:solidFill>
                <a:latin typeface="TH K2D July8" panose="02000506000000020004" pitchFamily="2" charset="-34"/>
                <a:ea typeface="Source Sans Pro Light"/>
                <a:cs typeface="TH K2D July8" panose="02000506000000020004" pitchFamily="2" charset="-34"/>
              </a:rPr>
              <a:t> 2567</a:t>
            </a:r>
            <a:endParaRPr lang="en-US" sz="2800" b="1" dirty="0">
              <a:solidFill>
                <a:srgbClr val="E24000"/>
              </a:solidFill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2667000" y="-2667000"/>
            <a:ext cx="6858000" cy="12192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9222" t="-4461" r="-20094" b="-4717"/>
            </a:stretch>
          </a:blipFill>
        </p:spPr>
        <p:txBody>
          <a:bodyPr/>
          <a:lstStyle/>
          <a:p>
            <a:endParaRPr lang="th-TH" sz="1200" dirty="0">
              <a:latin typeface="Angsana New" panose="02020603050405020304" pitchFamily="18" charset="-34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7D23E3B-96E5-1B5B-BE3B-B4B4A1D3801F}"/>
              </a:ext>
            </a:extLst>
          </p:cNvPr>
          <p:cNvGrpSpPr/>
          <p:nvPr/>
        </p:nvGrpSpPr>
        <p:grpSpPr>
          <a:xfrm>
            <a:off x="-406400" y="-222921"/>
            <a:ext cx="2021739" cy="1850354"/>
            <a:chOff x="1529083" y="437842"/>
            <a:chExt cx="3032608" cy="2775531"/>
          </a:xfrm>
        </p:grpSpPr>
        <p:grpSp>
          <p:nvGrpSpPr>
            <p:cNvPr id="6" name="Group 6"/>
            <p:cNvGrpSpPr/>
            <p:nvPr/>
          </p:nvGrpSpPr>
          <p:grpSpPr>
            <a:xfrm rot="8100000">
              <a:off x="1529083" y="444232"/>
              <a:ext cx="1520294" cy="152029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5370" y="0"/>
                    </a:moveTo>
                    <a:lnTo>
                      <a:pt x="767430" y="0"/>
                    </a:lnTo>
                    <a:cubicBezTo>
                      <a:pt x="792487" y="0"/>
                      <a:pt x="812800" y="20313"/>
                      <a:pt x="812800" y="45370"/>
                    </a:cubicBezTo>
                    <a:lnTo>
                      <a:pt x="812800" y="767430"/>
                    </a:lnTo>
                    <a:cubicBezTo>
                      <a:pt x="812800" y="792487"/>
                      <a:pt x="792487" y="812800"/>
                      <a:pt x="767430" y="812800"/>
                    </a:cubicBezTo>
                    <a:lnTo>
                      <a:pt x="45370" y="812800"/>
                    </a:lnTo>
                    <a:cubicBezTo>
                      <a:pt x="20313" y="812800"/>
                      <a:pt x="0" y="792487"/>
                      <a:pt x="0" y="767430"/>
                    </a:cubicBezTo>
                    <a:lnTo>
                      <a:pt x="0" y="45370"/>
                    </a:lnTo>
                    <a:cubicBezTo>
                      <a:pt x="0" y="20313"/>
                      <a:pt x="20313" y="0"/>
                      <a:pt x="45370" y="0"/>
                    </a:cubicBezTo>
                    <a:close/>
                  </a:path>
                </a:pathLst>
              </a:custGeom>
              <a:solidFill>
                <a:srgbClr val="33326B"/>
              </a:solidFill>
            </p:spPr>
            <p:txBody>
              <a:bodyPr/>
              <a:lstStyle/>
              <a:p>
                <a:endParaRPr lang="th-TH" sz="1200" dirty="0">
                  <a:latin typeface="Angsana New" panose="02020603050405020304" pitchFamily="18" charset="-34"/>
                </a:endParaRPr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867"/>
                  </a:lnSpc>
                </a:pPr>
                <a:endParaRPr sz="1200" dirty="0">
                  <a:latin typeface="Angsana New" panose="02020603050405020304" pitchFamily="18" charset="-34"/>
                </a:endParaRPr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 rot="2700000">
              <a:off x="3094482" y="437842"/>
              <a:ext cx="1467209" cy="1467209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27826" y="0"/>
                    </a:moveTo>
                    <a:lnTo>
                      <a:pt x="784974" y="0"/>
                    </a:lnTo>
                    <a:cubicBezTo>
                      <a:pt x="792354" y="0"/>
                      <a:pt x="799431" y="2932"/>
                      <a:pt x="804650" y="8150"/>
                    </a:cubicBezTo>
                    <a:cubicBezTo>
                      <a:pt x="809868" y="13369"/>
                      <a:pt x="812800" y="20446"/>
                      <a:pt x="812800" y="27826"/>
                    </a:cubicBezTo>
                    <a:lnTo>
                      <a:pt x="812800" y="784974"/>
                    </a:lnTo>
                    <a:cubicBezTo>
                      <a:pt x="812800" y="792354"/>
                      <a:pt x="809868" y="799431"/>
                      <a:pt x="804650" y="804650"/>
                    </a:cubicBezTo>
                    <a:cubicBezTo>
                      <a:pt x="799431" y="809868"/>
                      <a:pt x="792354" y="812800"/>
                      <a:pt x="784974" y="812800"/>
                    </a:cubicBezTo>
                    <a:lnTo>
                      <a:pt x="27826" y="812800"/>
                    </a:lnTo>
                    <a:cubicBezTo>
                      <a:pt x="20446" y="812800"/>
                      <a:pt x="13369" y="809868"/>
                      <a:pt x="8150" y="804650"/>
                    </a:cubicBezTo>
                    <a:cubicBezTo>
                      <a:pt x="2932" y="799431"/>
                      <a:pt x="0" y="792354"/>
                      <a:pt x="0" y="784974"/>
                    </a:cubicBezTo>
                    <a:lnTo>
                      <a:pt x="0" y="27826"/>
                    </a:lnTo>
                    <a:cubicBezTo>
                      <a:pt x="0" y="20446"/>
                      <a:pt x="2932" y="13369"/>
                      <a:pt x="8150" y="8150"/>
                    </a:cubicBezTo>
                    <a:cubicBezTo>
                      <a:pt x="13369" y="2932"/>
                      <a:pt x="20446" y="0"/>
                      <a:pt x="27826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48CFAE">
                      <a:alpha val="100000"/>
                    </a:srgbClr>
                  </a:gs>
                  <a:gs pos="100000">
                    <a:srgbClr val="006D83">
                      <a:alpha val="100000"/>
                    </a:srgbClr>
                  </a:gs>
                </a:gsLst>
                <a:lin ang="5400000"/>
              </a:gradFill>
            </p:spPr>
            <p:txBody>
              <a:bodyPr/>
              <a:lstStyle/>
              <a:p>
                <a:endParaRPr lang="th-TH" sz="1200" dirty="0">
                  <a:latin typeface="Angsana New" panose="02020603050405020304" pitchFamily="18" charset="-34"/>
                </a:endParaRPr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867"/>
                  </a:lnSpc>
                </a:pPr>
                <a:endParaRPr sz="1200" dirty="0">
                  <a:latin typeface="Angsana New" panose="02020603050405020304" pitchFamily="18" charset="-34"/>
                </a:endParaRPr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 rot="8100000">
              <a:off x="3410361" y="1734379"/>
              <a:ext cx="1042499" cy="1042499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103968" y="0"/>
                    </a:moveTo>
                    <a:lnTo>
                      <a:pt x="708832" y="0"/>
                    </a:lnTo>
                    <a:cubicBezTo>
                      <a:pt x="736406" y="0"/>
                      <a:pt x="762851" y="10954"/>
                      <a:pt x="782348" y="30452"/>
                    </a:cubicBezTo>
                    <a:cubicBezTo>
                      <a:pt x="801846" y="49949"/>
                      <a:pt x="812800" y="76394"/>
                      <a:pt x="812800" y="103968"/>
                    </a:cubicBezTo>
                    <a:lnTo>
                      <a:pt x="812800" y="708832"/>
                    </a:lnTo>
                    <a:cubicBezTo>
                      <a:pt x="812800" y="736406"/>
                      <a:pt x="801846" y="762851"/>
                      <a:pt x="782348" y="782348"/>
                    </a:cubicBezTo>
                    <a:cubicBezTo>
                      <a:pt x="762851" y="801846"/>
                      <a:pt x="736406" y="812800"/>
                      <a:pt x="708832" y="812800"/>
                    </a:cubicBezTo>
                    <a:lnTo>
                      <a:pt x="103968" y="812800"/>
                    </a:lnTo>
                    <a:cubicBezTo>
                      <a:pt x="76394" y="812800"/>
                      <a:pt x="49949" y="801846"/>
                      <a:pt x="30452" y="782348"/>
                    </a:cubicBezTo>
                    <a:cubicBezTo>
                      <a:pt x="10954" y="762851"/>
                      <a:pt x="0" y="736406"/>
                      <a:pt x="0" y="708832"/>
                    </a:cubicBezTo>
                    <a:lnTo>
                      <a:pt x="0" y="103968"/>
                    </a:lnTo>
                    <a:cubicBezTo>
                      <a:pt x="0" y="76394"/>
                      <a:pt x="10954" y="49949"/>
                      <a:pt x="30452" y="30452"/>
                    </a:cubicBezTo>
                    <a:cubicBezTo>
                      <a:pt x="49949" y="10954"/>
                      <a:pt x="76394" y="0"/>
                      <a:pt x="103968" y="0"/>
                    </a:cubicBezTo>
                    <a:close/>
                  </a:path>
                </a:pathLst>
              </a:custGeom>
              <a:solidFill>
                <a:srgbClr val="33326B"/>
              </a:solidFill>
            </p:spPr>
            <p:txBody>
              <a:bodyPr/>
              <a:lstStyle/>
              <a:p>
                <a:endParaRPr lang="th-TH" sz="1200" dirty="0">
                  <a:latin typeface="Angsana New" panose="02020603050405020304" pitchFamily="18" charset="-34"/>
                </a:endParaRPr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867"/>
                  </a:lnSpc>
                </a:pPr>
                <a:endParaRPr sz="1200" dirty="0">
                  <a:latin typeface="Angsana New" panose="02020603050405020304" pitchFamily="18" charset="-34"/>
                </a:endParaRPr>
              </a:p>
            </p:txBody>
          </p:sp>
        </p:grpSp>
        <p:grpSp>
          <p:nvGrpSpPr>
            <p:cNvPr id="40" name="Group 9">
              <a:extLst>
                <a:ext uri="{FF2B5EF4-FFF2-40B4-BE49-F238E27FC236}">
                  <a16:creationId xmlns:a16="http://schemas.microsoft.com/office/drawing/2014/main" id="{105DDDAA-9B27-F4B1-8371-F739FDAC7D1E}"/>
                </a:ext>
              </a:extLst>
            </p:cNvPr>
            <p:cNvGrpSpPr/>
            <p:nvPr/>
          </p:nvGrpSpPr>
          <p:grpSpPr>
            <a:xfrm rot="2700000">
              <a:off x="2137530" y="1746164"/>
              <a:ext cx="1467209" cy="1467209"/>
              <a:chOff x="0" y="0"/>
              <a:chExt cx="812800" cy="812800"/>
            </a:xfrm>
          </p:grpSpPr>
          <p:sp>
            <p:nvSpPr>
              <p:cNvPr id="41" name="Freeform 10">
                <a:extLst>
                  <a:ext uri="{FF2B5EF4-FFF2-40B4-BE49-F238E27FC236}">
                    <a16:creationId xmlns:a16="http://schemas.microsoft.com/office/drawing/2014/main" id="{48BE08F2-9BA1-C6FB-FECF-C042AC73306F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27826" y="0"/>
                    </a:moveTo>
                    <a:lnTo>
                      <a:pt x="784974" y="0"/>
                    </a:lnTo>
                    <a:cubicBezTo>
                      <a:pt x="792354" y="0"/>
                      <a:pt x="799431" y="2932"/>
                      <a:pt x="804650" y="8150"/>
                    </a:cubicBezTo>
                    <a:cubicBezTo>
                      <a:pt x="809868" y="13369"/>
                      <a:pt x="812800" y="20446"/>
                      <a:pt x="812800" y="27826"/>
                    </a:cubicBezTo>
                    <a:lnTo>
                      <a:pt x="812800" y="784974"/>
                    </a:lnTo>
                    <a:cubicBezTo>
                      <a:pt x="812800" y="792354"/>
                      <a:pt x="809868" y="799431"/>
                      <a:pt x="804650" y="804650"/>
                    </a:cubicBezTo>
                    <a:cubicBezTo>
                      <a:pt x="799431" y="809868"/>
                      <a:pt x="792354" y="812800"/>
                      <a:pt x="784974" y="812800"/>
                    </a:cubicBezTo>
                    <a:lnTo>
                      <a:pt x="27826" y="812800"/>
                    </a:lnTo>
                    <a:cubicBezTo>
                      <a:pt x="20446" y="812800"/>
                      <a:pt x="13369" y="809868"/>
                      <a:pt x="8150" y="804650"/>
                    </a:cubicBezTo>
                    <a:cubicBezTo>
                      <a:pt x="2932" y="799431"/>
                      <a:pt x="0" y="792354"/>
                      <a:pt x="0" y="784974"/>
                    </a:cubicBezTo>
                    <a:lnTo>
                      <a:pt x="0" y="27826"/>
                    </a:lnTo>
                    <a:cubicBezTo>
                      <a:pt x="0" y="20446"/>
                      <a:pt x="2932" y="13369"/>
                      <a:pt x="8150" y="8150"/>
                    </a:cubicBezTo>
                    <a:cubicBezTo>
                      <a:pt x="13369" y="2932"/>
                      <a:pt x="20446" y="0"/>
                      <a:pt x="27826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48CFAE">
                      <a:alpha val="100000"/>
                    </a:srgbClr>
                  </a:gs>
                  <a:gs pos="100000">
                    <a:srgbClr val="006D83">
                      <a:alpha val="100000"/>
                    </a:srgbClr>
                  </a:gs>
                </a:gsLst>
                <a:lin ang="5400000"/>
              </a:gradFill>
            </p:spPr>
            <p:txBody>
              <a:bodyPr/>
              <a:lstStyle/>
              <a:p>
                <a:endParaRPr lang="th-TH" sz="1200" dirty="0">
                  <a:latin typeface="Angsana New" panose="02020603050405020304" pitchFamily="18" charset="-34"/>
                </a:endParaRPr>
              </a:p>
            </p:txBody>
          </p:sp>
          <p:sp>
            <p:nvSpPr>
              <p:cNvPr id="42" name="TextBox 11">
                <a:extLst>
                  <a:ext uri="{FF2B5EF4-FFF2-40B4-BE49-F238E27FC236}">
                    <a16:creationId xmlns:a16="http://schemas.microsoft.com/office/drawing/2014/main" id="{DC408E1B-85DF-C963-006A-85121B8417CA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867"/>
                  </a:lnSpc>
                </a:pPr>
                <a:endParaRPr sz="1200" dirty="0">
                  <a:latin typeface="Angsana New" panose="02020603050405020304" pitchFamily="18" charset="-34"/>
                </a:endParaRPr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789D736-B734-4A78-0BB3-621391965C1A}"/>
              </a:ext>
            </a:extLst>
          </p:cNvPr>
          <p:cNvSpPr txBox="1"/>
          <p:nvPr/>
        </p:nvSpPr>
        <p:spPr>
          <a:xfrm>
            <a:off x="1686725" y="402212"/>
            <a:ext cx="10070655" cy="3108928"/>
          </a:xfrm>
          <a:prstGeom prst="rect">
            <a:avLst/>
          </a:prstGeom>
          <a:noFill/>
          <a:ln>
            <a:solidFill>
              <a:srgbClr val="195759"/>
            </a:solidFill>
          </a:ln>
        </p:spPr>
        <p:txBody>
          <a:bodyPr wrap="square">
            <a:spAutoFit/>
          </a:bodyPr>
          <a:lstStyle/>
          <a:p>
            <a:pPr marL="77263" lvl="1" algn="ctr"/>
            <a:r>
              <a:rPr lang="th-TH" sz="3600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มติ</a:t>
            </a:r>
          </a:p>
          <a:p>
            <a:pPr marL="458282" lvl="1" indent="-381019">
              <a:buFont typeface="Arial" panose="020B0604020202020204" pitchFamily="34" charset="0"/>
              <a:buChar char="•"/>
            </a:pPr>
            <a:r>
              <a:rPr lang="th-TH" sz="2667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ที่ประชุมคณะกรรมการประกันคุณภาพการศึกษา มหาวิทยาลัยแม่โจ้ ครั้งที่ 1/2567 </a:t>
            </a:r>
            <a:br>
              <a:rPr lang="en-US" sz="2667" b="1" dirty="0"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th-TH" sz="2667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เมื่อวันที่ 7 กุมภาพันธ์ 2567 </a:t>
            </a:r>
          </a:p>
          <a:p>
            <a:pPr marL="458282" lvl="1" indent="-381019">
              <a:buFont typeface="Arial" panose="020B0604020202020204" pitchFamily="34" charset="0"/>
              <a:buChar char="•"/>
            </a:pPr>
            <a:r>
              <a:rPr lang="th-TH" sz="2667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ที่ประชุมรองอธิการบดีและผู้ช่วยอธิการบดี ครั้งที่ 2/2567 เมื่อวันที่ 9 กุมภาพันธ์ 2567 </a:t>
            </a:r>
          </a:p>
          <a:p>
            <a:pPr marL="458282" lvl="1" indent="-381019">
              <a:buFont typeface="Arial" panose="020B0604020202020204" pitchFamily="34" charset="0"/>
              <a:buChar char="•"/>
            </a:pPr>
            <a:r>
              <a:rPr lang="th-TH" sz="2667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ที่ประชุมกรรมการบริหารมหาวิทยาลัย ครั้งที่ 3/2567 เมื่อวันที่ 28 กุมภาพันธ์ 2567</a:t>
            </a:r>
          </a:p>
          <a:p>
            <a:pPr marL="458282" lvl="1" indent="-381019">
              <a:buFont typeface="Arial" panose="020B0604020202020204" pitchFamily="34" charset="0"/>
              <a:buChar char="•"/>
            </a:pPr>
            <a:r>
              <a:rPr lang="th-TH" sz="2667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ที่ประชุมกรรมการสภาวิชาการ ครั้งที่ 3/2567 เมื่อวันที่ 30 มีนาคม 2567 </a:t>
            </a:r>
            <a:r>
              <a:rPr lang="th-TH" sz="2667" b="1" dirty="0">
                <a:solidFill>
                  <a:schemeClr val="accent1">
                    <a:lumMod val="50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และ</a:t>
            </a:r>
          </a:p>
          <a:p>
            <a:pPr marL="458282" lvl="1" indent="-381019">
              <a:buFont typeface="Arial" panose="020B0604020202020204" pitchFamily="34" charset="0"/>
              <a:buChar char="•"/>
            </a:pPr>
            <a:r>
              <a:rPr lang="th-TH" sz="2667" b="1" dirty="0">
                <a:latin typeface="TH K2D July8" panose="02000506000000020004" pitchFamily="2" charset="-34"/>
                <a:cs typeface="TH K2D July8" panose="02000506000000020004" pitchFamily="2" charset="-34"/>
              </a:rPr>
              <a:t>สภามหาวิทยาลัย ครั้งที่ 3/2567 เมื่อ</a:t>
            </a:r>
            <a:r>
              <a:rPr lang="th-TH" sz="2667" b="1" dirty="0">
                <a:solidFill>
                  <a:schemeClr val="accent1">
                    <a:lumMod val="50000"/>
                  </a:schemeClr>
                </a:solidFill>
                <a:latin typeface="TH K2D July8" panose="02000506000000020004" pitchFamily="2" charset="-34"/>
                <a:cs typeface="TH K2D July8" panose="02000506000000020004" pitchFamily="2" charset="-34"/>
              </a:rPr>
              <a:t>วันที่ 20 เมษายน 2567</a:t>
            </a:r>
            <a:endParaRPr lang="en-US" sz="2667" b="1" dirty="0">
              <a:solidFill>
                <a:schemeClr val="accent1">
                  <a:lumMod val="50000"/>
                </a:schemeClr>
              </a:solidFill>
              <a:latin typeface="TH K2D July8" panose="02000506000000020004" pitchFamily="2" charset="-34"/>
              <a:cs typeface="TH K2D July8" panose="02000506000000020004" pitchFamily="2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CA015F-6524-6BCF-2C63-F631E1C06744}"/>
              </a:ext>
            </a:extLst>
          </p:cNvPr>
          <p:cNvSpPr txBox="1"/>
          <p:nvPr/>
        </p:nvSpPr>
        <p:spPr>
          <a:xfrm>
            <a:off x="301083" y="3915662"/>
            <a:ext cx="11653024" cy="28623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lvl="1" algn="ctr"/>
            <a:r>
              <a:rPr lang="th-TH" sz="3800" b="1" dirty="0">
                <a:solidFill>
                  <a:srgbClr val="195759"/>
                </a:solidFill>
                <a:latin typeface="TH K2D July8" panose="02000506000000020004" pitchFamily="2" charset="-34"/>
                <a:cs typeface="TH K2D July8"/>
              </a:rPr>
              <a:t>เห็นชอบ</a:t>
            </a:r>
            <a:r>
              <a:rPr lang="th-TH" sz="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K2D July8" panose="02000506000000020004" pitchFamily="2" charset="-34"/>
                <a:cs typeface="TH K2D July8"/>
              </a:rPr>
              <a:t>ในการที่มหาวิทยาลัยจะดำเนินการประกันคุณภาพการศึกษาภายใน </a:t>
            </a:r>
            <a:br>
              <a:rPr lang="th-TH" sz="3800" b="1" dirty="0"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th-TH" sz="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K2D July8" panose="02000506000000020004" pitchFamily="2" charset="-34"/>
                <a:cs typeface="TH K2D July8"/>
              </a:rPr>
              <a:t>ระดับคณะ/วิทยาลัย และระดับมหาวิทยาลัย </a:t>
            </a:r>
            <a:br>
              <a:rPr lang="en-US" sz="3800" b="1" dirty="0">
                <a:latin typeface="TH K2D July8" panose="02000506000000020004" pitchFamily="2" charset="-34"/>
                <a:cs typeface="TH K2D July8" panose="02000506000000020004" pitchFamily="2" charset="-34"/>
              </a:rPr>
            </a:br>
            <a:r>
              <a:rPr lang="th-TH" sz="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K2D July8" panose="02000506000000020004" pitchFamily="2" charset="-34"/>
                <a:cs typeface="TH K2D July8"/>
              </a:rPr>
              <a:t>ด้วยเกณฑ์คุณภาพการศึกษาเพื่อการดำเนินการที่เป็นเลิศ </a:t>
            </a:r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latin typeface="TH K2D July8" panose="02000506000000020004" pitchFamily="2" charset="-34"/>
                <a:cs typeface="TH K2D July8"/>
              </a:rPr>
              <a:t>(EdPEx)</a:t>
            </a:r>
          </a:p>
          <a:p>
            <a:pPr marL="0" lvl="1" algn="ctr"/>
            <a:r>
              <a:rPr lang="th-TH" sz="3800" b="1" dirty="0">
                <a:solidFill>
                  <a:schemeClr val="accent2">
                    <a:lumMod val="50000"/>
                  </a:schemeClr>
                </a:solidFill>
                <a:latin typeface="TH K2D July8" panose="02000506000000020004" pitchFamily="2" charset="-34"/>
                <a:cs typeface="TH K2D July8"/>
              </a:rPr>
              <a:t>- โดยเริ่มดำเนินการในปีการศึกษา 2568 เป็นต้นไป -</a:t>
            </a:r>
          </a:p>
        </p:txBody>
      </p:sp>
    </p:spTree>
    <p:extLst>
      <p:ext uri="{BB962C8B-B14F-4D97-AF65-F5344CB8AC3E}">
        <p14:creationId xmlns:p14="http://schemas.microsoft.com/office/powerpoint/2010/main" val="2101472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cdn.gotoknow.org/assets/media/files/001/286/855/large_blogKM19Feb18.png">
            <a:extLst>
              <a:ext uri="{FF2B5EF4-FFF2-40B4-BE49-F238E27FC236}">
                <a16:creationId xmlns:a16="http://schemas.microsoft.com/office/drawing/2014/main" id="{2E924542-AC31-4968-B635-34A95A52A6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476" y="876301"/>
            <a:ext cx="7929563" cy="4795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4" descr="หลักเกณฑ์ ขั้นตอนในการประกันคุณภาพ">
            <a:extLst>
              <a:ext uri="{FF2B5EF4-FFF2-40B4-BE49-F238E27FC236}">
                <a16:creationId xmlns:a16="http://schemas.microsoft.com/office/drawing/2014/main" id="{41D80B28-ED00-43AB-A309-6E4F12117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9514" y="2068514"/>
            <a:ext cx="1947863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873B5CDB-2810-4FF1-BA40-230089597414}"/>
              </a:ext>
            </a:extLst>
          </p:cNvPr>
          <p:cNvSpPr/>
          <p:nvPr/>
        </p:nvSpPr>
        <p:spPr>
          <a:xfrm>
            <a:off x="3501736" y="2917827"/>
            <a:ext cx="1267691" cy="149830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h-TH"/>
          </a:p>
        </p:txBody>
      </p:sp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FBD1A601-0B99-4B8D-8FD6-59E7429D71E3}"/>
              </a:ext>
            </a:extLst>
          </p:cNvPr>
          <p:cNvSpPr/>
          <p:nvPr/>
        </p:nvSpPr>
        <p:spPr>
          <a:xfrm>
            <a:off x="6993082" y="2830513"/>
            <a:ext cx="1267691" cy="1305069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h-TH"/>
          </a:p>
        </p:txBody>
      </p:sp>
      <p:sp>
        <p:nvSpPr>
          <p:cNvPr id="6" name="สี่เหลี่ยมผืนผ้า 4">
            <a:extLst>
              <a:ext uri="{FF2B5EF4-FFF2-40B4-BE49-F238E27FC236}">
                <a16:creationId xmlns:a16="http://schemas.microsoft.com/office/drawing/2014/main" id="{D2E52E4A-68C7-4695-B552-4EF8002EAC24}"/>
              </a:ext>
            </a:extLst>
          </p:cNvPr>
          <p:cNvSpPr/>
          <p:nvPr/>
        </p:nvSpPr>
        <p:spPr>
          <a:xfrm>
            <a:off x="3501736" y="1298864"/>
            <a:ext cx="1267691" cy="149830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h-TH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7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B09D"/>
      </a:accent1>
      <a:accent2>
        <a:srgbClr val="FFD7C7"/>
      </a:accent2>
      <a:accent3>
        <a:srgbClr val="FFE9E0"/>
      </a:accent3>
      <a:accent4>
        <a:srgbClr val="55736D"/>
      </a:accent4>
      <a:accent5>
        <a:srgbClr val="88A88E"/>
      </a:accent5>
      <a:accent6>
        <a:srgbClr val="E6FFFB"/>
      </a:accent6>
      <a:hlink>
        <a:srgbClr val="0563C1"/>
      </a:hlink>
      <a:folHlink>
        <a:srgbClr val="954F72"/>
      </a:folHlink>
    </a:clrScheme>
    <a:fontScheme name="Custom 116">
      <a:majorFont>
        <a:latin typeface="Bodoni MT"/>
        <a:ea typeface=""/>
        <a:cs typeface=""/>
      </a:majorFont>
      <a:minorFont>
        <a:latin typeface="Source Sans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ight Pitch Deck_tm66722518_Win32_JB_SL_v3" id="{5E663E60-9241-454F-9D79-FA28B6B8E2E6}" vid="{C89703AC-DCB6-4757-83A4-6B2EB7B7FA6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  <Background xmlns="71af3243-3dd4-4a8d-8c0d-dd76da1f02a5">false</Background>
  </documentManagement>
</p:properties>
</file>

<file path=customXml/itemProps1.xml><?xml version="1.0" encoding="utf-8"?>
<ds:datastoreItem xmlns:ds="http://schemas.openxmlformats.org/officeDocument/2006/customXml" ds:itemID="{B935DE4F-C654-46B5-9D7A-C349B80D26B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0C88140-B977-44ED-8877-83D5BCE7639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BE6AE0A-D4B0-4A5B-9359-3C20E0AE6F61}">
  <ds:schemaRefs>
    <ds:schemaRef ds:uri="71af3243-3dd4-4a8d-8c0d-dd76da1f02a5"/>
    <ds:schemaRef ds:uri="http://purl.org/dc/elements/1.1/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schemas.microsoft.com/office/infopath/2007/PartnerControls"/>
    <ds:schemaRef ds:uri="230e9df3-be65-4c73-a93b-d1236ebd677e"/>
    <ds:schemaRef ds:uri="16c05727-aa75-4e4a-9b5f-8a80a1165891"/>
    <ds:schemaRef ds:uri="http://schemas.microsoft.com/sharepoint/v3"/>
    <ds:schemaRef ds:uri="http://purl.org/dc/dcmitype/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{AE9A4132-4371-4F75-AE13-907A6FF773EF}tf66722518_win32</Template>
  <TotalTime>2150</TotalTime>
  <Words>3240</Words>
  <Application>Microsoft Office PowerPoint</Application>
  <PresentationFormat>Widescreen</PresentationFormat>
  <Paragraphs>443</Paragraphs>
  <Slides>60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72" baseType="lpstr">
      <vt:lpstr>Angsana New</vt:lpstr>
      <vt:lpstr>Arial</vt:lpstr>
      <vt:lpstr>Bodoni MT</vt:lpstr>
      <vt:lpstr>Calibri</vt:lpstr>
      <vt:lpstr>Sarabun</vt:lpstr>
      <vt:lpstr>Sarabun Medium</vt:lpstr>
      <vt:lpstr>Source Sans Pro Light</vt:lpstr>
      <vt:lpstr>TH K2D July8</vt:lpstr>
      <vt:lpstr>TH Sarabun New</vt:lpstr>
      <vt:lpstr>Times New Roman</vt:lpstr>
      <vt:lpstr>Wingdings</vt:lpstr>
      <vt:lpstr>Custom</vt:lpstr>
      <vt:lpstr>โครงการเพื่อพัฒนาการประกันคุณภาพภายในส่วนงานสนับสนุน กิจกรรมที่ 1 การชี้แจงคู่มือการประกันคุณภาพส่วนงานสนับสนุน 2567 และแลกเปลี่ยนแนวทางการดำเนินงานระหว่างส่วนงาน</vt:lpstr>
      <vt:lpstr>Agenda</vt:lpstr>
      <vt:lpstr>1. เหตุผลและความจำเป็น </vt:lpstr>
      <vt:lpstr>  พ.ร.บ. มหาวิทยาลัยแม่โจ้ พ.ศ. 2560 มาตรา 49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ดังนั้น จึงมีการปรับตัวชี้วัด อยู่ในรูปแบบของเกณฑ์ EdPEx ทั้งหมด</vt:lpstr>
      <vt:lpstr>PowerPoint Presentation</vt:lpstr>
      <vt:lpstr>PowerPoint Presentation</vt:lpstr>
      <vt:lpstr>PowerPoint Presentation</vt:lpstr>
      <vt:lpstr>PowerPoint Presentation</vt:lpstr>
      <vt:lpstr>โครงร่างองค์กร (OP) - ระดับส่วนงาน</vt:lpstr>
      <vt:lpstr>จำนวนรายงานใน SAR ที่ต้องมีให้ครบถ้วน ในการประเมิน ปี 2567</vt:lpstr>
      <vt:lpstr>5. องค์ประกอบของรายงาน การประเมินตนเอง (SAR) ของส่วนงาน </vt:lpstr>
      <vt:lpstr>PowerPoint Presentation</vt:lpstr>
      <vt:lpstr>PowerPoint Presentation</vt:lpstr>
      <vt:lpstr>โครงร่างองค์กร (Organizational Profile : OP)</vt:lpstr>
      <vt:lpstr>ข้อเสนอแนะของ OP ปีก่อน</vt:lpstr>
      <vt:lpstr>ข้อเสนอแนะของ OP ปีก่อน</vt:lpstr>
      <vt:lpstr>ข้อเสนอแนะของ OP ปีก่อน</vt:lpstr>
      <vt:lpstr>PowerPoint Presentation</vt:lpstr>
      <vt:lpstr>ตัวชี้วัดที่ 1 กลยุทธ์ (Strategy)</vt:lpstr>
      <vt:lpstr>1.1 การจัดทำกลยุทธ์ (Strategy Development) ให้ตอบคำถามพื้นฐานว่า : ส่วนงานมีวิธีการอย่างไรในการจัดทำกลยุทธ์ </vt:lpstr>
      <vt:lpstr>PowerPoint Presentation</vt:lpstr>
      <vt:lpstr>1.2 การนำกลยุทธ์ไปปฏิบัติ (Strategy Implementation)  ให้ตอบคำถามพื้นฐานว่า : ส่วนงานนำกลยุทธ์ไปสู่การปฏิบัติอย่างไร </vt:lpstr>
      <vt:lpstr>ผลลัพธ์ 1 : ผลลัพธ์ด้านการนำกลยุทธ์ไปปฏิบัติ  (Strategy Implementation Result) ผลลัพธ์ของตัววัดหรือตัวชี้วัดที่สำคัญของการบรรลุกลยุทธ์และแผนปฏิบัติการของส่วนงานมีอะไรบ้าง </vt:lpstr>
      <vt:lpstr>ตัวชี้วัดที่ 2 ผู้รับบริการ (Customers)</vt:lpstr>
      <vt:lpstr>ระดับของการดำเนินงานด้านผู้รับบริการ</vt:lpstr>
      <vt:lpstr>2.1 ความคาดหวังของผู้รับบริการ (Customer Expectations) ให้ตอบคำถามพื้นฐานว่า : กอง/ฝ่ายมีวิธีการอย่างไรในการรับฟังผู้รับบริการ และกำหนดการบริการเพื่อตอบสนองความต้องการของผู้รับบริการ </vt:lpstr>
      <vt:lpstr>2.2 ความผูกพันของผู้รับบริการ (CUSTOMER ENGAGEMENT)  ให้ตอบคำถามพื้นฐานว่า : กอง/ฝ่ายมีวิธีการอย่างไร ในการสร้างความสัมพันธ์ และเสริมสร้างประสบการณ์ของผู้รับบริการ </vt:lpstr>
      <vt:lpstr>ผลลัพธ์ 2 : ผลลัพธ์ด้านผู้รับบริการ (Customer Results)  </vt:lpstr>
      <vt:lpstr>ข้อเสนอแนะหมวด ผู้รับบริการ ในปีก่อน</vt:lpstr>
      <vt:lpstr>ตัวชี้วัดที่ 3 ระบบปฏิบัติการ (Operations)</vt:lpstr>
      <vt:lpstr>ระดับของการดำเนินงานจัดทำระบบปฏิบัติการ (Operations)</vt:lpstr>
      <vt:lpstr>3.1 กระบวนการทำงาน (Work processes)  ให้ตอบคำถามพื้นฐานว่า : กอง/ฝ่ายมีวิธีการออกแบบ จัดการ และปรับปรุง  การบริการและกระบวนการทำงานที่สำคัญอย่างไร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3.2 ประสิทธิผลของการปฎิบัติการ (Operational Effectiveness)  ให้ตอบคำถามพื้นฐานว่า : กอง/ฝ่ายมีมั่นใจได้อย่างไรว่าการปฎิบัติการของกอง/ฝ่าย มีการจัดการอย่างมีประสิทธิผล </vt:lpstr>
      <vt:lpstr>ประสิทธิภาพ คือ การทำอย่างถูกวิธี  ดูได้จากกระบวนการที่คาดหวังจะทำให้เกิดผล ส่วน ประสิทธิผล คือ การทำให้ผลงานอออกมาดี</vt:lpstr>
      <vt:lpstr>ผลลัพธ์ 2 : ผลลัพธ์ด้านประสิทธิผลของกระบวนการทำงาน  (Work Process Effectiveness Result)  </vt:lpstr>
      <vt:lpstr>ข้อเสนอแนะหมวด ระบบปฏิบัติการ ในปีก่อน</vt:lpstr>
      <vt:lpstr>PowerPoint Presentation</vt:lpstr>
      <vt:lpstr>ระบบการให้คะแนน</vt:lpstr>
      <vt:lpstr>มิติการให้คะแนน : กระบวนการ</vt:lpstr>
      <vt:lpstr>PowerPoint Presentation</vt:lpstr>
      <vt:lpstr>PowerPoint Presentation</vt:lpstr>
      <vt:lpstr>PowerPoint Presentation</vt:lpstr>
      <vt:lpstr>PowerPoint Presentation</vt:lpstr>
      <vt:lpstr>แนวทางการให้คะแนน</vt:lpstr>
      <vt:lpstr>มิติการให้คะแนน : ผลลัพธ์</vt:lpstr>
      <vt:lpstr>แนวทางการให้คะแนน</vt:lpstr>
      <vt:lpstr>ตารางคะแนนการประเมินตนเอง</vt:lpstr>
      <vt:lpstr>Thank you</vt:lpstr>
    </vt:vector>
  </TitlesOfParts>
  <Company>Maejo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การประชุมคณะกรรมการประกันคุณภาพส่วนงานสนับสนุน ครั้งที่ 2/2567</dc:title>
  <dc:creator>Atsavathep Kanching</dc:creator>
  <cp:lastModifiedBy>Atsavathep Kanching</cp:lastModifiedBy>
  <cp:revision>976</cp:revision>
  <cp:lastPrinted>2024-03-04T04:02:45Z</cp:lastPrinted>
  <dcterms:created xsi:type="dcterms:W3CDTF">2024-03-01T03:28:38Z</dcterms:created>
  <dcterms:modified xsi:type="dcterms:W3CDTF">2024-05-27T08:50:00Z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