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1578" r:id="rId6"/>
    <p:sldId id="1559" r:id="rId7"/>
    <p:sldId id="257" r:id="rId8"/>
    <p:sldId id="1561" r:id="rId9"/>
    <p:sldId id="1560" r:id="rId10"/>
    <p:sldId id="258" r:id="rId11"/>
    <p:sldId id="287" r:id="rId12"/>
    <p:sldId id="288" r:id="rId13"/>
    <p:sldId id="268" r:id="rId14"/>
    <p:sldId id="1562" r:id="rId15"/>
    <p:sldId id="260" r:id="rId16"/>
    <p:sldId id="1563" r:id="rId17"/>
    <p:sldId id="330" r:id="rId18"/>
    <p:sldId id="325" r:id="rId19"/>
    <p:sldId id="326" r:id="rId20"/>
    <p:sldId id="1557" r:id="rId21"/>
    <p:sldId id="302" r:id="rId22"/>
    <p:sldId id="1564" r:id="rId23"/>
    <p:sldId id="281" r:id="rId24"/>
    <p:sldId id="349" r:id="rId25"/>
    <p:sldId id="351" r:id="rId26"/>
    <p:sldId id="352" r:id="rId27"/>
    <p:sldId id="1566" r:id="rId28"/>
    <p:sldId id="313" r:id="rId29"/>
    <p:sldId id="332" r:id="rId30"/>
    <p:sldId id="1577" r:id="rId31"/>
    <p:sldId id="333" r:id="rId32"/>
    <p:sldId id="336" r:id="rId33"/>
    <p:sldId id="335" r:id="rId34"/>
    <p:sldId id="334" r:id="rId35"/>
    <p:sldId id="317" r:id="rId36"/>
    <p:sldId id="339" r:id="rId37"/>
    <p:sldId id="340" r:id="rId38"/>
    <p:sldId id="353" r:id="rId39"/>
    <p:sldId id="318" r:id="rId40"/>
    <p:sldId id="343" r:id="rId41"/>
    <p:sldId id="344" r:id="rId42"/>
    <p:sldId id="345" r:id="rId43"/>
    <p:sldId id="321" r:id="rId44"/>
    <p:sldId id="269" r:id="rId45"/>
    <p:sldId id="1567" r:id="rId46"/>
    <p:sldId id="328" r:id="rId47"/>
    <p:sldId id="1556" r:id="rId48"/>
    <p:sldId id="1568" r:id="rId49"/>
    <p:sldId id="1576" r:id="rId50"/>
    <p:sldId id="350" r:id="rId51"/>
    <p:sldId id="354" r:id="rId52"/>
    <p:sldId id="1569" r:id="rId53"/>
    <p:sldId id="1572" r:id="rId54"/>
    <p:sldId id="311" r:id="rId55"/>
    <p:sldId id="308" r:id="rId56"/>
    <p:sldId id="310" r:id="rId57"/>
    <p:sldId id="312" r:id="rId58"/>
    <p:sldId id="314" r:id="rId59"/>
    <p:sldId id="319" r:id="rId60"/>
    <p:sldId id="1573" r:id="rId61"/>
    <p:sldId id="1574" r:id="rId62"/>
    <p:sldId id="322" r:id="rId63"/>
    <p:sldId id="276" r:id="rId6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F0000"/>
    <a:srgbClr val="00B050"/>
    <a:srgbClr val="D07006"/>
    <a:srgbClr val="00863D"/>
    <a:srgbClr val="4CF735"/>
    <a:srgbClr val="006600"/>
    <a:srgbClr val="DBF6C2"/>
    <a:srgbClr val="4F2270"/>
    <a:srgbClr val="AD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654" y="10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06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AD579-27E8-4292-B25E-35856E130ADD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0DE839-E38B-48D5-924E-464758F89333}">
      <dgm:prSet phldrT="[Text]" custT="1"/>
      <dgm:spPr/>
      <dgm:t>
        <a:bodyPr/>
        <a:lstStyle/>
        <a:p>
          <a:r>
            <a:rPr lang="th-TH" sz="4400" dirty="0">
              <a:latin typeface="TH K2D July8" panose="02000506000000020004" pitchFamily="2" charset="-34"/>
              <a:cs typeface="TH K2D July8" panose="02000506000000020004" pitchFamily="2" charset="-34"/>
            </a:rPr>
            <a:t>1</a:t>
          </a:r>
          <a:endParaRPr lang="en-US" sz="4400" dirty="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A5560AAD-CDA7-45EA-970E-EB2AB692DA98}" type="parTrans" cxnId="{FF1CDB1F-3A59-4AC3-8BAC-BFA191974D1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B4F0366D-059A-4322-A59A-12BDEFFF960D}" type="sibTrans" cxnId="{FF1CDB1F-3A59-4AC3-8BAC-BFA191974D1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36851BF-4CCD-4A54-9256-DBF0688E6F0C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ผู้รับบริการและผู้มีส่วนได้ส่วนเสีย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8CA92011-FAA5-4F2A-A368-D7786077E5FE}" type="parTrans" cxnId="{3419D6DF-134F-4367-A499-66CC3EEBD85C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3209E12-0DE4-4FF7-9D8C-D44BB3F4502C}" type="sibTrans" cxnId="{3419D6DF-134F-4367-A499-66CC3EEBD85C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76E051A-DE4F-435B-ACEB-270C8487BEF6}">
      <dgm:prSet phldrT="[Text]" custT="1"/>
      <dgm:spPr/>
      <dgm:t>
        <a:bodyPr/>
        <a:lstStyle/>
        <a:p>
          <a:r>
            <a:rPr lang="th-TH" sz="4400" dirty="0">
              <a:latin typeface="TH K2D July8" panose="02000506000000020004" pitchFamily="2" charset="-34"/>
              <a:cs typeface="TH K2D July8" panose="02000506000000020004" pitchFamily="2" charset="-34"/>
            </a:rPr>
            <a:t>2</a:t>
          </a:r>
          <a:endParaRPr lang="en-US" sz="4400" dirty="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F2F876F-D86C-435F-A6F7-8D5FB142942B}" type="parTrans" cxnId="{83A6B333-50A6-45B7-BC8A-5F1B9D87F5DD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C39F368C-5784-4B6E-9D85-DFBEC9F9E674}" type="sibTrans" cxnId="{83A6B333-50A6-45B7-BC8A-5F1B9D87F5DD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28378A17-C46B-4B97-BE06-8AE9F6CE6443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ระบบปฏิบัติการ </a:t>
          </a:r>
          <a:b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</a:t>
          </a:r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ตาม 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CUPT QMS)</a:t>
          </a:r>
        </a:p>
      </dgm:t>
    </dgm:pt>
    <dgm:pt modelId="{8E284567-23F5-4D8A-A41A-DAC5789239AF}" type="parTrans" cxnId="{04386491-C529-40C4-821D-C456C96DF68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CC9AE008-BE79-4917-9BA4-F1C5C2748AC0}" type="sibTrans" cxnId="{04386491-C529-40C4-821D-C456C96DF68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B020FD22-31AB-4E56-B5A4-37F9BAF126CA}">
      <dgm:prSet phldrT="[Text]" custT="1"/>
      <dgm:spPr/>
      <dgm:t>
        <a:bodyPr/>
        <a:lstStyle/>
        <a:p>
          <a:r>
            <a:rPr lang="th-TH" sz="4400" dirty="0">
              <a:solidFill>
                <a:schemeClr val="tx1">
                  <a:lumMod val="65000"/>
                  <a:lumOff val="3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3</a:t>
          </a:r>
          <a:endParaRPr lang="en-US" sz="4400" dirty="0">
            <a:solidFill>
              <a:schemeClr val="tx1">
                <a:lumMod val="65000"/>
                <a:lumOff val="3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CE0021C-C24B-41B3-ABF2-B4A0D9265F39}" type="parTrans" cxnId="{CCDBB8E4-7572-4B29-AAC3-FD0406637BB6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A257AA20-740D-4176-AF9F-F4D12E5B4395}" type="sibTrans" cxnId="{CCDBB8E4-7572-4B29-AAC3-FD0406637BB6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DC45992D-A869-448D-96F4-B7922364A22B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ร้อยละความสำเร็จของแผน (ตาม 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TOR)</a:t>
          </a:r>
        </a:p>
      </dgm:t>
    </dgm:pt>
    <dgm:pt modelId="{966B9E1A-C526-4CE7-B34B-B91024F9AC87}" type="parTrans" cxnId="{8E206A03-6E5B-472C-A784-83DEEE9BF27E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B85F8D6-A9FB-46D7-9965-93619CE9322F}" type="sibTrans" cxnId="{8E206A03-6E5B-472C-A784-83DEEE9BF27E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2D7A3BE6-3CCB-4A24-B982-CF8E438A7252}" type="pres">
      <dgm:prSet presAssocID="{21AAD579-27E8-4292-B25E-35856E130AD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ADDE95C-B874-4FB2-B914-AD3FC565D731}" type="pres">
      <dgm:prSet presAssocID="{C80DE839-E38B-48D5-924E-464758F89333}" presName="composite" presStyleCnt="0"/>
      <dgm:spPr/>
    </dgm:pt>
    <dgm:pt modelId="{D8BA1DFC-316E-45F8-A9DC-F245F35341A3}" type="pres">
      <dgm:prSet presAssocID="{C80DE839-E38B-48D5-924E-464758F89333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F6E314F-DA20-4FBA-8D33-1CE92382BA9A}" type="pres">
      <dgm:prSet presAssocID="{C80DE839-E38B-48D5-924E-464758F8933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62D1B88-09FC-457A-AC2C-8FD14E82379B}" type="pres">
      <dgm:prSet presAssocID="{C80DE839-E38B-48D5-924E-464758F89333}" presName="Accent" presStyleLbl="parChTrans1D1" presStyleIdx="0" presStyleCnt="3"/>
      <dgm:spPr/>
    </dgm:pt>
    <dgm:pt modelId="{A6644B52-0DD3-4143-A55F-0FEC13CC7FF7}" type="pres">
      <dgm:prSet presAssocID="{B4F0366D-059A-4322-A59A-12BDEFFF960D}" presName="sibTrans" presStyleCnt="0"/>
      <dgm:spPr/>
    </dgm:pt>
    <dgm:pt modelId="{6A128945-132A-4073-8F50-F338CF27FBFD}" type="pres">
      <dgm:prSet presAssocID="{476E051A-DE4F-435B-ACEB-270C8487BEF6}" presName="composite" presStyleCnt="0"/>
      <dgm:spPr/>
    </dgm:pt>
    <dgm:pt modelId="{9B8B1F1D-3589-40F6-91CC-B980AE4C2C0E}" type="pres">
      <dgm:prSet presAssocID="{476E051A-DE4F-435B-ACEB-270C8487BEF6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718ED6-C28B-417B-9852-14A0A2BE26E1}" type="pres">
      <dgm:prSet presAssocID="{476E051A-DE4F-435B-ACEB-270C8487BEF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C280D503-6164-4028-A80C-D7D96CCDC124}" type="pres">
      <dgm:prSet presAssocID="{476E051A-DE4F-435B-ACEB-270C8487BEF6}" presName="Accent" presStyleLbl="parChTrans1D1" presStyleIdx="1" presStyleCnt="3"/>
      <dgm:spPr/>
    </dgm:pt>
    <dgm:pt modelId="{AE1D3E94-F72E-4AC6-A6B1-895A6A14FA74}" type="pres">
      <dgm:prSet presAssocID="{C39F368C-5784-4B6E-9D85-DFBEC9F9E674}" presName="sibTrans" presStyleCnt="0"/>
      <dgm:spPr/>
    </dgm:pt>
    <dgm:pt modelId="{94D0DFF3-E7E4-4C49-B6AA-C705E94B04D5}" type="pres">
      <dgm:prSet presAssocID="{B020FD22-31AB-4E56-B5A4-37F9BAF126CA}" presName="composite" presStyleCnt="0"/>
      <dgm:spPr/>
    </dgm:pt>
    <dgm:pt modelId="{9B66F8B6-6EBE-4EA3-B80E-68B93652BE0C}" type="pres">
      <dgm:prSet presAssocID="{B020FD22-31AB-4E56-B5A4-37F9BAF126C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C05BCC-A262-4522-BB87-A77134D907A3}" type="pres">
      <dgm:prSet presAssocID="{B020FD22-31AB-4E56-B5A4-37F9BAF126CA}" presName="Parent" presStyleLbl="alignNode1" presStyleIdx="2" presStyleCnt="3" custLinFactNeighborX="-14381" custLinFactNeighborY="1840">
        <dgm:presLayoutVars>
          <dgm:chMax val="3"/>
          <dgm:chPref val="3"/>
          <dgm:bulletEnabled val="1"/>
        </dgm:presLayoutVars>
      </dgm:prSet>
      <dgm:spPr/>
    </dgm:pt>
    <dgm:pt modelId="{255D3754-8A8F-4EE5-B1E6-7442C7539524}" type="pres">
      <dgm:prSet presAssocID="{B020FD22-31AB-4E56-B5A4-37F9BAF126CA}" presName="Accent" presStyleLbl="parChTrans1D1" presStyleIdx="2" presStyleCnt="3"/>
      <dgm:spPr/>
    </dgm:pt>
  </dgm:ptLst>
  <dgm:cxnLst>
    <dgm:cxn modelId="{8E206A03-6E5B-472C-A784-83DEEE9BF27E}" srcId="{B020FD22-31AB-4E56-B5A4-37F9BAF126CA}" destId="{DC45992D-A869-448D-96F4-B7922364A22B}" srcOrd="0" destOrd="0" parTransId="{966B9E1A-C526-4CE7-B34B-B91024F9AC87}" sibTransId="{7B85F8D6-A9FB-46D7-9965-93619CE9322F}"/>
    <dgm:cxn modelId="{5565681E-7D62-478E-BFF5-C238AF59D013}" type="presOf" srcId="{736851BF-4CCD-4A54-9256-DBF0688E6F0C}" destId="{D8BA1DFC-316E-45F8-A9DC-F245F35341A3}" srcOrd="0" destOrd="0" presId="urn:microsoft.com/office/officeart/2011/layout/TabList"/>
    <dgm:cxn modelId="{FF1CDB1F-3A59-4AC3-8BAC-BFA191974D1B}" srcId="{21AAD579-27E8-4292-B25E-35856E130ADD}" destId="{C80DE839-E38B-48D5-924E-464758F89333}" srcOrd="0" destOrd="0" parTransId="{A5560AAD-CDA7-45EA-970E-EB2AB692DA98}" sibTransId="{B4F0366D-059A-4322-A59A-12BDEFFF960D}"/>
    <dgm:cxn modelId="{6A30AB26-1496-49E8-B167-C5CADCA3A113}" type="presOf" srcId="{476E051A-DE4F-435B-ACEB-270C8487BEF6}" destId="{FD718ED6-C28B-417B-9852-14A0A2BE26E1}" srcOrd="0" destOrd="0" presId="urn:microsoft.com/office/officeart/2011/layout/TabList"/>
    <dgm:cxn modelId="{83A6B333-50A6-45B7-BC8A-5F1B9D87F5DD}" srcId="{21AAD579-27E8-4292-B25E-35856E130ADD}" destId="{476E051A-DE4F-435B-ACEB-270C8487BEF6}" srcOrd="1" destOrd="0" parTransId="{7F2F876F-D86C-435F-A6F7-8D5FB142942B}" sibTransId="{C39F368C-5784-4B6E-9D85-DFBEC9F9E674}"/>
    <dgm:cxn modelId="{04386491-C529-40C4-821D-C456C96DF68B}" srcId="{476E051A-DE4F-435B-ACEB-270C8487BEF6}" destId="{28378A17-C46B-4B97-BE06-8AE9F6CE6443}" srcOrd="0" destOrd="0" parTransId="{8E284567-23F5-4D8A-A41A-DAC5789239AF}" sibTransId="{CC9AE008-BE79-4917-9BA4-F1C5C2748AC0}"/>
    <dgm:cxn modelId="{4B74FAA0-BA37-4711-BBDE-C876A9337E29}" type="presOf" srcId="{DC45992D-A869-448D-96F4-B7922364A22B}" destId="{9B66F8B6-6EBE-4EA3-B80E-68B93652BE0C}" srcOrd="0" destOrd="0" presId="urn:microsoft.com/office/officeart/2011/layout/TabList"/>
    <dgm:cxn modelId="{1FAC23B9-36C4-451D-B884-4269847EAA5A}" type="presOf" srcId="{21AAD579-27E8-4292-B25E-35856E130ADD}" destId="{2D7A3BE6-3CCB-4A24-B982-CF8E438A7252}" srcOrd="0" destOrd="0" presId="urn:microsoft.com/office/officeart/2011/layout/TabList"/>
    <dgm:cxn modelId="{3419D6DF-134F-4367-A499-66CC3EEBD85C}" srcId="{C80DE839-E38B-48D5-924E-464758F89333}" destId="{736851BF-4CCD-4A54-9256-DBF0688E6F0C}" srcOrd="0" destOrd="0" parTransId="{8CA92011-FAA5-4F2A-A368-D7786077E5FE}" sibTransId="{43209E12-0DE4-4FF7-9D8C-D44BB3F4502C}"/>
    <dgm:cxn modelId="{5658DAE2-DB28-4E3A-955D-24742EAA6481}" type="presOf" srcId="{C80DE839-E38B-48D5-924E-464758F89333}" destId="{3F6E314F-DA20-4FBA-8D33-1CE92382BA9A}" srcOrd="0" destOrd="0" presId="urn:microsoft.com/office/officeart/2011/layout/TabList"/>
    <dgm:cxn modelId="{CCDBB8E4-7572-4B29-AAC3-FD0406637BB6}" srcId="{21AAD579-27E8-4292-B25E-35856E130ADD}" destId="{B020FD22-31AB-4E56-B5A4-37F9BAF126CA}" srcOrd="2" destOrd="0" parTransId="{4CE0021C-C24B-41B3-ABF2-B4A0D9265F39}" sibTransId="{A257AA20-740D-4176-AF9F-F4D12E5B4395}"/>
    <dgm:cxn modelId="{987C9DEB-E5C8-4C2B-995B-0BA1D0A01D41}" type="presOf" srcId="{28378A17-C46B-4B97-BE06-8AE9F6CE6443}" destId="{9B8B1F1D-3589-40F6-91CC-B980AE4C2C0E}" srcOrd="0" destOrd="0" presId="urn:microsoft.com/office/officeart/2011/layout/TabList"/>
    <dgm:cxn modelId="{837B00FE-8F43-428F-81B4-B0D11D83BF21}" type="presOf" srcId="{B020FD22-31AB-4E56-B5A4-37F9BAF126CA}" destId="{3BC05BCC-A262-4522-BB87-A77134D907A3}" srcOrd="0" destOrd="0" presId="urn:microsoft.com/office/officeart/2011/layout/TabList"/>
    <dgm:cxn modelId="{C8785027-FD0A-4A1B-B304-04275BFE191E}" type="presParOf" srcId="{2D7A3BE6-3CCB-4A24-B982-CF8E438A7252}" destId="{CADDE95C-B874-4FB2-B914-AD3FC565D731}" srcOrd="0" destOrd="0" presId="urn:microsoft.com/office/officeart/2011/layout/TabList"/>
    <dgm:cxn modelId="{0FBBF2F5-B0CB-4E84-BA68-DF66AF10E0FD}" type="presParOf" srcId="{CADDE95C-B874-4FB2-B914-AD3FC565D731}" destId="{D8BA1DFC-316E-45F8-A9DC-F245F35341A3}" srcOrd="0" destOrd="0" presId="urn:microsoft.com/office/officeart/2011/layout/TabList"/>
    <dgm:cxn modelId="{6E2BF8FB-EFE3-4139-AC5E-72C90C63D800}" type="presParOf" srcId="{CADDE95C-B874-4FB2-B914-AD3FC565D731}" destId="{3F6E314F-DA20-4FBA-8D33-1CE92382BA9A}" srcOrd="1" destOrd="0" presId="urn:microsoft.com/office/officeart/2011/layout/TabList"/>
    <dgm:cxn modelId="{139FAB57-6E87-4C5E-8FA7-444DDA7E6722}" type="presParOf" srcId="{CADDE95C-B874-4FB2-B914-AD3FC565D731}" destId="{262D1B88-09FC-457A-AC2C-8FD14E82379B}" srcOrd="2" destOrd="0" presId="urn:microsoft.com/office/officeart/2011/layout/TabList"/>
    <dgm:cxn modelId="{60C0763D-13B7-4A5D-91E3-9F32F4B09CBA}" type="presParOf" srcId="{2D7A3BE6-3CCB-4A24-B982-CF8E438A7252}" destId="{A6644B52-0DD3-4143-A55F-0FEC13CC7FF7}" srcOrd="1" destOrd="0" presId="urn:microsoft.com/office/officeart/2011/layout/TabList"/>
    <dgm:cxn modelId="{C17BA84A-A873-4B03-9422-899689F8550B}" type="presParOf" srcId="{2D7A3BE6-3CCB-4A24-B982-CF8E438A7252}" destId="{6A128945-132A-4073-8F50-F338CF27FBFD}" srcOrd="2" destOrd="0" presId="urn:microsoft.com/office/officeart/2011/layout/TabList"/>
    <dgm:cxn modelId="{95C680FA-452D-40F7-BF3E-FDDD8A830C34}" type="presParOf" srcId="{6A128945-132A-4073-8F50-F338CF27FBFD}" destId="{9B8B1F1D-3589-40F6-91CC-B980AE4C2C0E}" srcOrd="0" destOrd="0" presId="urn:microsoft.com/office/officeart/2011/layout/TabList"/>
    <dgm:cxn modelId="{6EFACB75-0C99-44DE-8BEF-058BFD9B0288}" type="presParOf" srcId="{6A128945-132A-4073-8F50-F338CF27FBFD}" destId="{FD718ED6-C28B-417B-9852-14A0A2BE26E1}" srcOrd="1" destOrd="0" presId="urn:microsoft.com/office/officeart/2011/layout/TabList"/>
    <dgm:cxn modelId="{EE0B6019-5350-4931-81AE-638D5DB848EE}" type="presParOf" srcId="{6A128945-132A-4073-8F50-F338CF27FBFD}" destId="{C280D503-6164-4028-A80C-D7D96CCDC124}" srcOrd="2" destOrd="0" presId="urn:microsoft.com/office/officeart/2011/layout/TabList"/>
    <dgm:cxn modelId="{ADB3420A-A6A6-4E08-B8EE-8C478F578FFB}" type="presParOf" srcId="{2D7A3BE6-3CCB-4A24-B982-CF8E438A7252}" destId="{AE1D3E94-F72E-4AC6-A6B1-895A6A14FA74}" srcOrd="3" destOrd="0" presId="urn:microsoft.com/office/officeart/2011/layout/TabList"/>
    <dgm:cxn modelId="{0783747E-7831-4679-97F3-B77EC44AC74B}" type="presParOf" srcId="{2D7A3BE6-3CCB-4A24-B982-CF8E438A7252}" destId="{94D0DFF3-E7E4-4C49-B6AA-C705E94B04D5}" srcOrd="4" destOrd="0" presId="urn:microsoft.com/office/officeart/2011/layout/TabList"/>
    <dgm:cxn modelId="{0DD0ADD9-0860-4935-B3D7-255C257BAB14}" type="presParOf" srcId="{94D0DFF3-E7E4-4C49-B6AA-C705E94B04D5}" destId="{9B66F8B6-6EBE-4EA3-B80E-68B93652BE0C}" srcOrd="0" destOrd="0" presId="urn:microsoft.com/office/officeart/2011/layout/TabList"/>
    <dgm:cxn modelId="{EC315F94-6537-495B-81B0-82734C56AC3D}" type="presParOf" srcId="{94D0DFF3-E7E4-4C49-B6AA-C705E94B04D5}" destId="{3BC05BCC-A262-4522-BB87-A77134D907A3}" srcOrd="1" destOrd="0" presId="urn:microsoft.com/office/officeart/2011/layout/TabList"/>
    <dgm:cxn modelId="{E6D8149E-CE23-4A10-AB35-2115AABB81A9}" type="presParOf" srcId="{94D0DFF3-E7E4-4C49-B6AA-C705E94B04D5}" destId="{255D3754-8A8F-4EE5-B1E6-7442C753952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AD579-27E8-4292-B25E-35856E130ADD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0DE839-E38B-48D5-924E-464758F89333}">
      <dgm:prSet phldrT="[Text]" custT="1"/>
      <dgm:spPr/>
      <dgm:t>
        <a:bodyPr/>
        <a:lstStyle/>
        <a:p>
          <a:r>
            <a:rPr lang="th-TH" sz="4400" dirty="0">
              <a:solidFill>
                <a:schemeClr val="tx1">
                  <a:lumMod val="65000"/>
                  <a:lumOff val="3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1</a:t>
          </a:r>
          <a:endParaRPr lang="en-US" sz="4400" dirty="0">
            <a:solidFill>
              <a:schemeClr val="tx1">
                <a:lumMod val="65000"/>
                <a:lumOff val="3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A5560AAD-CDA7-45EA-970E-EB2AB692DA98}" type="parTrans" cxnId="{FF1CDB1F-3A59-4AC3-8BAC-BFA191974D1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B4F0366D-059A-4322-A59A-12BDEFFF960D}" type="sibTrans" cxnId="{FF1CDB1F-3A59-4AC3-8BAC-BFA191974D1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36851BF-4CCD-4A54-9256-DBF0688E6F0C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กลยุทธ์ </a:t>
          </a:r>
          <a:b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(Strategy)</a:t>
          </a:r>
        </a:p>
      </dgm:t>
    </dgm:pt>
    <dgm:pt modelId="{8CA92011-FAA5-4F2A-A368-D7786077E5FE}" type="parTrans" cxnId="{3419D6DF-134F-4367-A499-66CC3EEBD85C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3209E12-0DE4-4FF7-9D8C-D44BB3F4502C}" type="sibTrans" cxnId="{3419D6DF-134F-4367-A499-66CC3EEBD85C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76E051A-DE4F-435B-ACEB-270C8487BEF6}">
      <dgm:prSet phldrT="[Text]" custT="1"/>
      <dgm:spPr/>
      <dgm:t>
        <a:bodyPr/>
        <a:lstStyle/>
        <a:p>
          <a:r>
            <a:rPr lang="th-TH" sz="4400" dirty="0">
              <a:latin typeface="TH K2D July8" panose="02000506000000020004" pitchFamily="2" charset="-34"/>
              <a:cs typeface="TH K2D July8" panose="02000506000000020004" pitchFamily="2" charset="-34"/>
            </a:rPr>
            <a:t>2</a:t>
          </a:r>
          <a:endParaRPr lang="en-US" sz="4400" dirty="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F2F876F-D86C-435F-A6F7-8D5FB142942B}" type="parTrans" cxnId="{83A6B333-50A6-45B7-BC8A-5F1B9D87F5DD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C39F368C-5784-4B6E-9D85-DFBEC9F9E674}" type="sibTrans" cxnId="{83A6B333-50A6-45B7-BC8A-5F1B9D87F5DD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28378A17-C46B-4B97-BE06-8AE9F6CE6443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ผู้รับบริการ </a:t>
          </a:r>
          <a:b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(Customers)</a:t>
          </a:r>
        </a:p>
      </dgm:t>
    </dgm:pt>
    <dgm:pt modelId="{8E284567-23F5-4D8A-A41A-DAC5789239AF}" type="parTrans" cxnId="{04386491-C529-40C4-821D-C456C96DF68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CC9AE008-BE79-4917-9BA4-F1C5C2748AC0}" type="sibTrans" cxnId="{04386491-C529-40C4-821D-C456C96DF68B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B020FD22-31AB-4E56-B5A4-37F9BAF126CA}">
      <dgm:prSet phldrT="[Text]" custT="1"/>
      <dgm:spPr/>
      <dgm:t>
        <a:bodyPr/>
        <a:lstStyle/>
        <a:p>
          <a:r>
            <a:rPr lang="th-TH" sz="4400">
              <a:latin typeface="TH K2D July8" panose="02000506000000020004" pitchFamily="2" charset="-34"/>
              <a:cs typeface="TH K2D July8" panose="02000506000000020004" pitchFamily="2" charset="-34"/>
            </a:rPr>
            <a:t>3</a:t>
          </a:r>
          <a:endParaRPr lang="en-US" sz="4400" dirty="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4CE0021C-C24B-41B3-ABF2-B4A0D9265F39}" type="parTrans" cxnId="{CCDBB8E4-7572-4B29-AAC3-FD0406637BB6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A257AA20-740D-4176-AF9F-F4D12E5B4395}" type="sibTrans" cxnId="{CCDBB8E4-7572-4B29-AAC3-FD0406637BB6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DC45992D-A869-448D-96F4-B7922364A22B}">
      <dgm:prSet phldrT="[Text]" custT="1"/>
      <dgm:spPr/>
      <dgm:t>
        <a:bodyPr/>
        <a:lstStyle/>
        <a:p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ระบบปฏิบัติการ </a:t>
          </a:r>
          <a:b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th-TH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Operations)</a:t>
          </a:r>
        </a:p>
      </dgm:t>
    </dgm:pt>
    <dgm:pt modelId="{966B9E1A-C526-4CE7-B34B-B91024F9AC87}" type="parTrans" cxnId="{8E206A03-6E5B-472C-A784-83DEEE9BF27E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7B85F8D6-A9FB-46D7-9965-93619CE9322F}" type="sibTrans" cxnId="{8E206A03-6E5B-472C-A784-83DEEE9BF27E}">
      <dgm:prSet/>
      <dgm:spPr/>
      <dgm:t>
        <a:bodyPr/>
        <a:lstStyle/>
        <a:p>
          <a:endParaRPr lang="en-US" sz="1100">
            <a:latin typeface="TH K2D July8" panose="02000506000000020004" pitchFamily="2" charset="-34"/>
            <a:cs typeface="TH K2D July8" panose="02000506000000020004" pitchFamily="2" charset="-34"/>
          </a:endParaRPr>
        </a:p>
      </dgm:t>
    </dgm:pt>
    <dgm:pt modelId="{2D7A3BE6-3CCB-4A24-B982-CF8E438A7252}" type="pres">
      <dgm:prSet presAssocID="{21AAD579-27E8-4292-B25E-35856E130AD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ADDE95C-B874-4FB2-B914-AD3FC565D731}" type="pres">
      <dgm:prSet presAssocID="{C80DE839-E38B-48D5-924E-464758F89333}" presName="composite" presStyleCnt="0"/>
      <dgm:spPr/>
    </dgm:pt>
    <dgm:pt modelId="{D8BA1DFC-316E-45F8-A9DC-F245F35341A3}" type="pres">
      <dgm:prSet presAssocID="{C80DE839-E38B-48D5-924E-464758F89333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F6E314F-DA20-4FBA-8D33-1CE92382BA9A}" type="pres">
      <dgm:prSet presAssocID="{C80DE839-E38B-48D5-924E-464758F8933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62D1B88-09FC-457A-AC2C-8FD14E82379B}" type="pres">
      <dgm:prSet presAssocID="{C80DE839-E38B-48D5-924E-464758F89333}" presName="Accent" presStyleLbl="parChTrans1D1" presStyleIdx="0" presStyleCnt="3"/>
      <dgm:spPr/>
    </dgm:pt>
    <dgm:pt modelId="{A6644B52-0DD3-4143-A55F-0FEC13CC7FF7}" type="pres">
      <dgm:prSet presAssocID="{B4F0366D-059A-4322-A59A-12BDEFFF960D}" presName="sibTrans" presStyleCnt="0"/>
      <dgm:spPr/>
    </dgm:pt>
    <dgm:pt modelId="{6A128945-132A-4073-8F50-F338CF27FBFD}" type="pres">
      <dgm:prSet presAssocID="{476E051A-DE4F-435B-ACEB-270C8487BEF6}" presName="composite" presStyleCnt="0"/>
      <dgm:spPr/>
    </dgm:pt>
    <dgm:pt modelId="{9B8B1F1D-3589-40F6-91CC-B980AE4C2C0E}" type="pres">
      <dgm:prSet presAssocID="{476E051A-DE4F-435B-ACEB-270C8487BEF6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718ED6-C28B-417B-9852-14A0A2BE26E1}" type="pres">
      <dgm:prSet presAssocID="{476E051A-DE4F-435B-ACEB-270C8487BEF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C280D503-6164-4028-A80C-D7D96CCDC124}" type="pres">
      <dgm:prSet presAssocID="{476E051A-DE4F-435B-ACEB-270C8487BEF6}" presName="Accent" presStyleLbl="parChTrans1D1" presStyleIdx="1" presStyleCnt="3"/>
      <dgm:spPr/>
    </dgm:pt>
    <dgm:pt modelId="{AE1D3E94-F72E-4AC6-A6B1-895A6A14FA74}" type="pres">
      <dgm:prSet presAssocID="{C39F368C-5784-4B6E-9D85-DFBEC9F9E674}" presName="sibTrans" presStyleCnt="0"/>
      <dgm:spPr/>
    </dgm:pt>
    <dgm:pt modelId="{94D0DFF3-E7E4-4C49-B6AA-C705E94B04D5}" type="pres">
      <dgm:prSet presAssocID="{B020FD22-31AB-4E56-B5A4-37F9BAF126CA}" presName="composite" presStyleCnt="0"/>
      <dgm:spPr/>
    </dgm:pt>
    <dgm:pt modelId="{9B66F8B6-6EBE-4EA3-B80E-68B93652BE0C}" type="pres">
      <dgm:prSet presAssocID="{B020FD22-31AB-4E56-B5A4-37F9BAF126C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C05BCC-A262-4522-BB87-A77134D907A3}" type="pres">
      <dgm:prSet presAssocID="{B020FD22-31AB-4E56-B5A4-37F9BAF126CA}" presName="Parent" presStyleLbl="alignNode1" presStyleIdx="2" presStyleCnt="3" custLinFactNeighborX="-14381" custLinFactNeighborY="1840">
        <dgm:presLayoutVars>
          <dgm:chMax val="3"/>
          <dgm:chPref val="3"/>
          <dgm:bulletEnabled val="1"/>
        </dgm:presLayoutVars>
      </dgm:prSet>
      <dgm:spPr/>
    </dgm:pt>
    <dgm:pt modelId="{255D3754-8A8F-4EE5-B1E6-7442C7539524}" type="pres">
      <dgm:prSet presAssocID="{B020FD22-31AB-4E56-B5A4-37F9BAF126CA}" presName="Accent" presStyleLbl="parChTrans1D1" presStyleIdx="2" presStyleCnt="3"/>
      <dgm:spPr/>
    </dgm:pt>
  </dgm:ptLst>
  <dgm:cxnLst>
    <dgm:cxn modelId="{8E206A03-6E5B-472C-A784-83DEEE9BF27E}" srcId="{B020FD22-31AB-4E56-B5A4-37F9BAF126CA}" destId="{DC45992D-A869-448D-96F4-B7922364A22B}" srcOrd="0" destOrd="0" parTransId="{966B9E1A-C526-4CE7-B34B-B91024F9AC87}" sibTransId="{7B85F8D6-A9FB-46D7-9965-93619CE9322F}"/>
    <dgm:cxn modelId="{5565681E-7D62-478E-BFF5-C238AF59D013}" type="presOf" srcId="{736851BF-4CCD-4A54-9256-DBF0688E6F0C}" destId="{D8BA1DFC-316E-45F8-A9DC-F245F35341A3}" srcOrd="0" destOrd="0" presId="urn:microsoft.com/office/officeart/2011/layout/TabList"/>
    <dgm:cxn modelId="{FF1CDB1F-3A59-4AC3-8BAC-BFA191974D1B}" srcId="{21AAD579-27E8-4292-B25E-35856E130ADD}" destId="{C80DE839-E38B-48D5-924E-464758F89333}" srcOrd="0" destOrd="0" parTransId="{A5560AAD-CDA7-45EA-970E-EB2AB692DA98}" sibTransId="{B4F0366D-059A-4322-A59A-12BDEFFF960D}"/>
    <dgm:cxn modelId="{6A30AB26-1496-49E8-B167-C5CADCA3A113}" type="presOf" srcId="{476E051A-DE4F-435B-ACEB-270C8487BEF6}" destId="{FD718ED6-C28B-417B-9852-14A0A2BE26E1}" srcOrd="0" destOrd="0" presId="urn:microsoft.com/office/officeart/2011/layout/TabList"/>
    <dgm:cxn modelId="{83A6B333-50A6-45B7-BC8A-5F1B9D87F5DD}" srcId="{21AAD579-27E8-4292-B25E-35856E130ADD}" destId="{476E051A-DE4F-435B-ACEB-270C8487BEF6}" srcOrd="1" destOrd="0" parTransId="{7F2F876F-D86C-435F-A6F7-8D5FB142942B}" sibTransId="{C39F368C-5784-4B6E-9D85-DFBEC9F9E674}"/>
    <dgm:cxn modelId="{04386491-C529-40C4-821D-C456C96DF68B}" srcId="{476E051A-DE4F-435B-ACEB-270C8487BEF6}" destId="{28378A17-C46B-4B97-BE06-8AE9F6CE6443}" srcOrd="0" destOrd="0" parTransId="{8E284567-23F5-4D8A-A41A-DAC5789239AF}" sibTransId="{CC9AE008-BE79-4917-9BA4-F1C5C2748AC0}"/>
    <dgm:cxn modelId="{4B74FAA0-BA37-4711-BBDE-C876A9337E29}" type="presOf" srcId="{DC45992D-A869-448D-96F4-B7922364A22B}" destId="{9B66F8B6-6EBE-4EA3-B80E-68B93652BE0C}" srcOrd="0" destOrd="0" presId="urn:microsoft.com/office/officeart/2011/layout/TabList"/>
    <dgm:cxn modelId="{1FAC23B9-36C4-451D-B884-4269847EAA5A}" type="presOf" srcId="{21AAD579-27E8-4292-B25E-35856E130ADD}" destId="{2D7A3BE6-3CCB-4A24-B982-CF8E438A7252}" srcOrd="0" destOrd="0" presId="urn:microsoft.com/office/officeart/2011/layout/TabList"/>
    <dgm:cxn modelId="{3419D6DF-134F-4367-A499-66CC3EEBD85C}" srcId="{C80DE839-E38B-48D5-924E-464758F89333}" destId="{736851BF-4CCD-4A54-9256-DBF0688E6F0C}" srcOrd="0" destOrd="0" parTransId="{8CA92011-FAA5-4F2A-A368-D7786077E5FE}" sibTransId="{43209E12-0DE4-4FF7-9D8C-D44BB3F4502C}"/>
    <dgm:cxn modelId="{5658DAE2-DB28-4E3A-955D-24742EAA6481}" type="presOf" srcId="{C80DE839-E38B-48D5-924E-464758F89333}" destId="{3F6E314F-DA20-4FBA-8D33-1CE92382BA9A}" srcOrd="0" destOrd="0" presId="urn:microsoft.com/office/officeart/2011/layout/TabList"/>
    <dgm:cxn modelId="{CCDBB8E4-7572-4B29-AAC3-FD0406637BB6}" srcId="{21AAD579-27E8-4292-B25E-35856E130ADD}" destId="{B020FD22-31AB-4E56-B5A4-37F9BAF126CA}" srcOrd="2" destOrd="0" parTransId="{4CE0021C-C24B-41B3-ABF2-B4A0D9265F39}" sibTransId="{A257AA20-740D-4176-AF9F-F4D12E5B4395}"/>
    <dgm:cxn modelId="{987C9DEB-E5C8-4C2B-995B-0BA1D0A01D41}" type="presOf" srcId="{28378A17-C46B-4B97-BE06-8AE9F6CE6443}" destId="{9B8B1F1D-3589-40F6-91CC-B980AE4C2C0E}" srcOrd="0" destOrd="0" presId="urn:microsoft.com/office/officeart/2011/layout/TabList"/>
    <dgm:cxn modelId="{837B00FE-8F43-428F-81B4-B0D11D83BF21}" type="presOf" srcId="{B020FD22-31AB-4E56-B5A4-37F9BAF126CA}" destId="{3BC05BCC-A262-4522-BB87-A77134D907A3}" srcOrd="0" destOrd="0" presId="urn:microsoft.com/office/officeart/2011/layout/TabList"/>
    <dgm:cxn modelId="{C8785027-FD0A-4A1B-B304-04275BFE191E}" type="presParOf" srcId="{2D7A3BE6-3CCB-4A24-B982-CF8E438A7252}" destId="{CADDE95C-B874-4FB2-B914-AD3FC565D731}" srcOrd="0" destOrd="0" presId="urn:microsoft.com/office/officeart/2011/layout/TabList"/>
    <dgm:cxn modelId="{0FBBF2F5-B0CB-4E84-BA68-DF66AF10E0FD}" type="presParOf" srcId="{CADDE95C-B874-4FB2-B914-AD3FC565D731}" destId="{D8BA1DFC-316E-45F8-A9DC-F245F35341A3}" srcOrd="0" destOrd="0" presId="urn:microsoft.com/office/officeart/2011/layout/TabList"/>
    <dgm:cxn modelId="{6E2BF8FB-EFE3-4139-AC5E-72C90C63D800}" type="presParOf" srcId="{CADDE95C-B874-4FB2-B914-AD3FC565D731}" destId="{3F6E314F-DA20-4FBA-8D33-1CE92382BA9A}" srcOrd="1" destOrd="0" presId="urn:microsoft.com/office/officeart/2011/layout/TabList"/>
    <dgm:cxn modelId="{139FAB57-6E87-4C5E-8FA7-444DDA7E6722}" type="presParOf" srcId="{CADDE95C-B874-4FB2-B914-AD3FC565D731}" destId="{262D1B88-09FC-457A-AC2C-8FD14E82379B}" srcOrd="2" destOrd="0" presId="urn:microsoft.com/office/officeart/2011/layout/TabList"/>
    <dgm:cxn modelId="{60C0763D-13B7-4A5D-91E3-9F32F4B09CBA}" type="presParOf" srcId="{2D7A3BE6-3CCB-4A24-B982-CF8E438A7252}" destId="{A6644B52-0DD3-4143-A55F-0FEC13CC7FF7}" srcOrd="1" destOrd="0" presId="urn:microsoft.com/office/officeart/2011/layout/TabList"/>
    <dgm:cxn modelId="{C17BA84A-A873-4B03-9422-899689F8550B}" type="presParOf" srcId="{2D7A3BE6-3CCB-4A24-B982-CF8E438A7252}" destId="{6A128945-132A-4073-8F50-F338CF27FBFD}" srcOrd="2" destOrd="0" presId="urn:microsoft.com/office/officeart/2011/layout/TabList"/>
    <dgm:cxn modelId="{95C680FA-452D-40F7-BF3E-FDDD8A830C34}" type="presParOf" srcId="{6A128945-132A-4073-8F50-F338CF27FBFD}" destId="{9B8B1F1D-3589-40F6-91CC-B980AE4C2C0E}" srcOrd="0" destOrd="0" presId="urn:microsoft.com/office/officeart/2011/layout/TabList"/>
    <dgm:cxn modelId="{6EFACB75-0C99-44DE-8BEF-058BFD9B0288}" type="presParOf" srcId="{6A128945-132A-4073-8F50-F338CF27FBFD}" destId="{FD718ED6-C28B-417B-9852-14A0A2BE26E1}" srcOrd="1" destOrd="0" presId="urn:microsoft.com/office/officeart/2011/layout/TabList"/>
    <dgm:cxn modelId="{EE0B6019-5350-4931-81AE-638D5DB848EE}" type="presParOf" srcId="{6A128945-132A-4073-8F50-F338CF27FBFD}" destId="{C280D503-6164-4028-A80C-D7D96CCDC124}" srcOrd="2" destOrd="0" presId="urn:microsoft.com/office/officeart/2011/layout/TabList"/>
    <dgm:cxn modelId="{ADB3420A-A6A6-4E08-B8EE-8C478F578FFB}" type="presParOf" srcId="{2D7A3BE6-3CCB-4A24-B982-CF8E438A7252}" destId="{AE1D3E94-F72E-4AC6-A6B1-895A6A14FA74}" srcOrd="3" destOrd="0" presId="urn:microsoft.com/office/officeart/2011/layout/TabList"/>
    <dgm:cxn modelId="{0783747E-7831-4679-97F3-B77EC44AC74B}" type="presParOf" srcId="{2D7A3BE6-3CCB-4A24-B982-CF8E438A7252}" destId="{94D0DFF3-E7E4-4C49-B6AA-C705E94B04D5}" srcOrd="4" destOrd="0" presId="urn:microsoft.com/office/officeart/2011/layout/TabList"/>
    <dgm:cxn modelId="{0DD0ADD9-0860-4935-B3D7-255C257BAB14}" type="presParOf" srcId="{94D0DFF3-E7E4-4C49-B6AA-C705E94B04D5}" destId="{9B66F8B6-6EBE-4EA3-B80E-68B93652BE0C}" srcOrd="0" destOrd="0" presId="urn:microsoft.com/office/officeart/2011/layout/TabList"/>
    <dgm:cxn modelId="{EC315F94-6537-495B-81B0-82734C56AC3D}" type="presParOf" srcId="{94D0DFF3-E7E4-4C49-B6AA-C705E94B04D5}" destId="{3BC05BCC-A262-4522-BB87-A77134D907A3}" srcOrd="1" destOrd="0" presId="urn:microsoft.com/office/officeart/2011/layout/TabList"/>
    <dgm:cxn modelId="{E6D8149E-CE23-4A10-AB35-2115AABB81A9}" type="presParOf" srcId="{94D0DFF3-E7E4-4C49-B6AA-C705E94B04D5}" destId="{255D3754-8A8F-4EE5-B1E6-7442C753952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3754-8A8F-4EE5-B1E6-7442C7539524}">
      <dsp:nvSpPr>
        <dsp:cNvPr id="0" name=""/>
        <dsp:cNvSpPr/>
      </dsp:nvSpPr>
      <dsp:spPr>
        <a:xfrm>
          <a:off x="0" y="2461670"/>
          <a:ext cx="2905991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0D503-6164-4028-A80C-D7D96CCDC124}">
      <dsp:nvSpPr>
        <dsp:cNvPr id="0" name=""/>
        <dsp:cNvSpPr/>
      </dsp:nvSpPr>
      <dsp:spPr>
        <a:xfrm>
          <a:off x="0" y="1627907"/>
          <a:ext cx="2905991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D1B88-09FC-457A-AC2C-8FD14E82379B}">
      <dsp:nvSpPr>
        <dsp:cNvPr id="0" name=""/>
        <dsp:cNvSpPr/>
      </dsp:nvSpPr>
      <dsp:spPr>
        <a:xfrm>
          <a:off x="0" y="794143"/>
          <a:ext cx="2905991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A1DFC-316E-45F8-A9DC-F245F35341A3}">
      <dsp:nvSpPr>
        <dsp:cNvPr id="0" name=""/>
        <dsp:cNvSpPr/>
      </dsp:nvSpPr>
      <dsp:spPr>
        <a:xfrm>
          <a:off x="755557" y="83"/>
          <a:ext cx="2150434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ผู้รับบริการและผู้มีส่วนได้ส่วนเสีย</a:t>
          </a:r>
          <a:endParaRPr lang="en-US" sz="2400" kern="1200" dirty="0">
            <a:solidFill>
              <a:schemeClr val="tx1">
                <a:lumMod val="75000"/>
                <a:lumOff val="2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755557" y="83"/>
        <a:ext cx="2150434" cy="794060"/>
      </dsp:txXfrm>
    </dsp:sp>
    <dsp:sp modelId="{3F6E314F-DA20-4FBA-8D33-1CE92382BA9A}">
      <dsp:nvSpPr>
        <dsp:cNvPr id="0" name=""/>
        <dsp:cNvSpPr/>
      </dsp:nvSpPr>
      <dsp:spPr>
        <a:xfrm>
          <a:off x="0" y="83"/>
          <a:ext cx="755557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>
              <a:latin typeface="TH K2D July8" panose="02000506000000020004" pitchFamily="2" charset="-34"/>
              <a:cs typeface="TH K2D July8" panose="02000506000000020004" pitchFamily="2" charset="-34"/>
            </a:rPr>
            <a:t>1</a:t>
          </a:r>
          <a:endParaRPr lang="en-US" sz="4400" kern="1200" dirty="0"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6890" y="36973"/>
        <a:ext cx="681777" cy="757170"/>
      </dsp:txXfrm>
    </dsp:sp>
    <dsp:sp modelId="{9B8B1F1D-3589-40F6-91CC-B980AE4C2C0E}">
      <dsp:nvSpPr>
        <dsp:cNvPr id="0" name=""/>
        <dsp:cNvSpPr/>
      </dsp:nvSpPr>
      <dsp:spPr>
        <a:xfrm>
          <a:off x="755557" y="833846"/>
          <a:ext cx="2150434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ระบบปฏิบัติการ </a:t>
          </a:r>
          <a:b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</a:t>
          </a: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ตาม </a:t>
          </a: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CUPT QMS)</a:t>
          </a:r>
        </a:p>
      </dsp:txBody>
      <dsp:txXfrm>
        <a:off x="755557" y="833846"/>
        <a:ext cx="2150434" cy="794060"/>
      </dsp:txXfrm>
    </dsp:sp>
    <dsp:sp modelId="{FD718ED6-C28B-417B-9852-14A0A2BE26E1}">
      <dsp:nvSpPr>
        <dsp:cNvPr id="0" name=""/>
        <dsp:cNvSpPr/>
      </dsp:nvSpPr>
      <dsp:spPr>
        <a:xfrm>
          <a:off x="0" y="833846"/>
          <a:ext cx="755557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1174477"/>
            <a:satOff val="42233"/>
            <a:lumOff val="17745"/>
            <a:alphaOff val="0"/>
          </a:schemeClr>
        </a:solidFill>
        <a:ln w="12700" cap="flat" cmpd="sng" algn="ctr">
          <a:solidFill>
            <a:schemeClr val="accent5">
              <a:hueOff val="1174477"/>
              <a:satOff val="42233"/>
              <a:lumOff val="17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>
              <a:latin typeface="TH K2D July8" panose="02000506000000020004" pitchFamily="2" charset="-34"/>
              <a:cs typeface="TH K2D July8" panose="02000506000000020004" pitchFamily="2" charset="-34"/>
            </a:rPr>
            <a:t>2</a:t>
          </a:r>
          <a:endParaRPr lang="en-US" sz="4400" kern="1200" dirty="0"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6890" y="870736"/>
        <a:ext cx="681777" cy="757170"/>
      </dsp:txXfrm>
    </dsp:sp>
    <dsp:sp modelId="{9B66F8B6-6EBE-4EA3-B80E-68B93652BE0C}">
      <dsp:nvSpPr>
        <dsp:cNvPr id="0" name=""/>
        <dsp:cNvSpPr/>
      </dsp:nvSpPr>
      <dsp:spPr>
        <a:xfrm>
          <a:off x="755557" y="1667610"/>
          <a:ext cx="2150434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ร้อยละความสำเร็จของแผน (ตาม </a:t>
          </a: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TOR)</a:t>
          </a:r>
        </a:p>
      </dsp:txBody>
      <dsp:txXfrm>
        <a:off x="755557" y="1667610"/>
        <a:ext cx="2150434" cy="794060"/>
      </dsp:txXfrm>
    </dsp:sp>
    <dsp:sp modelId="{3BC05BCC-A262-4522-BB87-A77134D907A3}">
      <dsp:nvSpPr>
        <dsp:cNvPr id="0" name=""/>
        <dsp:cNvSpPr/>
      </dsp:nvSpPr>
      <dsp:spPr>
        <a:xfrm>
          <a:off x="0" y="1667693"/>
          <a:ext cx="755557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2348954"/>
            <a:satOff val="84466"/>
            <a:lumOff val="35490"/>
            <a:alphaOff val="0"/>
          </a:schemeClr>
        </a:solidFill>
        <a:ln w="12700" cap="flat" cmpd="sng" algn="ctr">
          <a:solidFill>
            <a:schemeClr val="accent5">
              <a:hueOff val="2348954"/>
              <a:satOff val="84466"/>
              <a:lumOff val="3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>
              <a:solidFill>
                <a:schemeClr val="tx1">
                  <a:lumMod val="65000"/>
                  <a:lumOff val="3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3</a:t>
          </a:r>
          <a:endParaRPr lang="en-US" sz="4400" kern="1200" dirty="0">
            <a:solidFill>
              <a:schemeClr val="tx1">
                <a:lumMod val="65000"/>
                <a:lumOff val="3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6890" y="1704583"/>
        <a:ext cx="681777" cy="757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3754-8A8F-4EE5-B1E6-7442C7539524}">
      <dsp:nvSpPr>
        <dsp:cNvPr id="0" name=""/>
        <dsp:cNvSpPr/>
      </dsp:nvSpPr>
      <dsp:spPr>
        <a:xfrm>
          <a:off x="0" y="2461670"/>
          <a:ext cx="3064785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0D503-6164-4028-A80C-D7D96CCDC124}">
      <dsp:nvSpPr>
        <dsp:cNvPr id="0" name=""/>
        <dsp:cNvSpPr/>
      </dsp:nvSpPr>
      <dsp:spPr>
        <a:xfrm>
          <a:off x="0" y="1627907"/>
          <a:ext cx="3064785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D1B88-09FC-457A-AC2C-8FD14E82379B}">
      <dsp:nvSpPr>
        <dsp:cNvPr id="0" name=""/>
        <dsp:cNvSpPr/>
      </dsp:nvSpPr>
      <dsp:spPr>
        <a:xfrm>
          <a:off x="0" y="794143"/>
          <a:ext cx="3064785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A1DFC-316E-45F8-A9DC-F245F35341A3}">
      <dsp:nvSpPr>
        <dsp:cNvPr id="0" name=""/>
        <dsp:cNvSpPr/>
      </dsp:nvSpPr>
      <dsp:spPr>
        <a:xfrm>
          <a:off x="796844" y="83"/>
          <a:ext cx="2267940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กลยุทธ์ </a:t>
          </a:r>
          <a:b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(Strategy)</a:t>
          </a:r>
        </a:p>
      </dsp:txBody>
      <dsp:txXfrm>
        <a:off x="796844" y="83"/>
        <a:ext cx="2267940" cy="794060"/>
      </dsp:txXfrm>
    </dsp:sp>
    <dsp:sp modelId="{3F6E314F-DA20-4FBA-8D33-1CE92382BA9A}">
      <dsp:nvSpPr>
        <dsp:cNvPr id="0" name=""/>
        <dsp:cNvSpPr/>
      </dsp:nvSpPr>
      <dsp:spPr>
        <a:xfrm>
          <a:off x="0" y="83"/>
          <a:ext cx="796844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>
              <a:solidFill>
                <a:schemeClr val="tx1">
                  <a:lumMod val="65000"/>
                  <a:lumOff val="3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1</a:t>
          </a:r>
          <a:endParaRPr lang="en-US" sz="4400" kern="1200" dirty="0">
            <a:solidFill>
              <a:schemeClr val="tx1">
                <a:lumMod val="65000"/>
                <a:lumOff val="35000"/>
              </a:schemeClr>
            </a:solidFill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8770" y="38853"/>
        <a:ext cx="719304" cy="755290"/>
      </dsp:txXfrm>
    </dsp:sp>
    <dsp:sp modelId="{9B8B1F1D-3589-40F6-91CC-B980AE4C2C0E}">
      <dsp:nvSpPr>
        <dsp:cNvPr id="0" name=""/>
        <dsp:cNvSpPr/>
      </dsp:nvSpPr>
      <dsp:spPr>
        <a:xfrm>
          <a:off x="796844" y="833846"/>
          <a:ext cx="2267940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ผู้รับบริการ </a:t>
          </a:r>
          <a:b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(Customers)</a:t>
          </a:r>
        </a:p>
      </dsp:txBody>
      <dsp:txXfrm>
        <a:off x="796844" y="833846"/>
        <a:ext cx="2267940" cy="794060"/>
      </dsp:txXfrm>
    </dsp:sp>
    <dsp:sp modelId="{FD718ED6-C28B-417B-9852-14A0A2BE26E1}">
      <dsp:nvSpPr>
        <dsp:cNvPr id="0" name=""/>
        <dsp:cNvSpPr/>
      </dsp:nvSpPr>
      <dsp:spPr>
        <a:xfrm>
          <a:off x="0" y="833846"/>
          <a:ext cx="796844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4517475"/>
            <a:satOff val="-42500"/>
            <a:lumOff val="-27353"/>
            <a:alphaOff val="0"/>
          </a:schemeClr>
        </a:solidFill>
        <a:ln w="12700" cap="flat" cmpd="sng" algn="ctr">
          <a:solidFill>
            <a:schemeClr val="accent3">
              <a:hueOff val="4517475"/>
              <a:satOff val="-42500"/>
              <a:lumOff val="-2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>
              <a:latin typeface="TH K2D July8" panose="02000506000000020004" pitchFamily="2" charset="-34"/>
              <a:cs typeface="TH K2D July8" panose="02000506000000020004" pitchFamily="2" charset="-34"/>
            </a:rPr>
            <a:t>2</a:t>
          </a:r>
          <a:endParaRPr lang="en-US" sz="4400" kern="1200" dirty="0"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8770" y="872616"/>
        <a:ext cx="719304" cy="755290"/>
      </dsp:txXfrm>
    </dsp:sp>
    <dsp:sp modelId="{9B66F8B6-6EBE-4EA3-B80E-68B93652BE0C}">
      <dsp:nvSpPr>
        <dsp:cNvPr id="0" name=""/>
        <dsp:cNvSpPr/>
      </dsp:nvSpPr>
      <dsp:spPr>
        <a:xfrm>
          <a:off x="796844" y="1667610"/>
          <a:ext cx="2267940" cy="79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ระบบปฏิบัติการ </a:t>
          </a:r>
          <a:b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</a:br>
          <a:r>
            <a:rPr lang="th-TH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(</a:t>
          </a: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rPr>
            <a:t>Operations)</a:t>
          </a:r>
        </a:p>
      </dsp:txBody>
      <dsp:txXfrm>
        <a:off x="796844" y="1667610"/>
        <a:ext cx="2267940" cy="794060"/>
      </dsp:txXfrm>
    </dsp:sp>
    <dsp:sp modelId="{3BC05BCC-A262-4522-BB87-A77134D907A3}">
      <dsp:nvSpPr>
        <dsp:cNvPr id="0" name=""/>
        <dsp:cNvSpPr/>
      </dsp:nvSpPr>
      <dsp:spPr>
        <a:xfrm>
          <a:off x="0" y="1667693"/>
          <a:ext cx="796844" cy="7940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9034950"/>
            <a:satOff val="-85000"/>
            <a:lumOff val="-54706"/>
            <a:alphaOff val="0"/>
          </a:schemeClr>
        </a:solidFill>
        <a:ln w="12700" cap="flat" cmpd="sng" algn="ctr">
          <a:solidFill>
            <a:schemeClr val="accent3">
              <a:hueOff val="9034950"/>
              <a:satOff val="-85000"/>
              <a:lumOff val="-5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>
              <a:latin typeface="TH K2D July8" panose="02000506000000020004" pitchFamily="2" charset="-34"/>
              <a:cs typeface="TH K2D July8" panose="02000506000000020004" pitchFamily="2" charset="-34"/>
            </a:rPr>
            <a:t>3</a:t>
          </a:r>
          <a:endParaRPr lang="en-US" sz="4400" kern="1200" dirty="0">
            <a:latin typeface="TH K2D July8" panose="02000506000000020004" pitchFamily="2" charset="-34"/>
            <a:cs typeface="TH K2D July8" panose="02000506000000020004" pitchFamily="2" charset="-34"/>
          </a:endParaRPr>
        </a:p>
      </dsp:txBody>
      <dsp:txXfrm>
        <a:off x="38770" y="1706463"/>
        <a:ext cx="719304" cy="75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59911ddb_1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59911ddb_1_144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f90f970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f90f97009_0_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59911ddb_1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59911ddb_1_144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7efdfae5d_3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7efdfae5d_3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8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e5c9627a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e5c9627a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81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2132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  <p:sldLayoutId id="2147483691" r:id="rId29"/>
    <p:sldLayoutId id="2147483692" r:id="rId30"/>
    <p:sldLayoutId id="214748369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7737" y="753988"/>
            <a:ext cx="8188869" cy="2054388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โครงการเพื่อพัฒนาการประกันคุณภาพภายในส่วนงานสนับสนุน</a:t>
            </a:r>
            <a:b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กิจกรรมที่ 1 การชี้แจงคู่มือการประกันคุณภาพส่วนงานสนับสนุน 2567 และแลกเปลี่ยนแนวทางการดำเนินงานระหว่างส่วนงาน</a:t>
            </a:r>
            <a:endParaRPr lang="en-US" sz="33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Autofit/>
          </a:bodyPr>
          <a:lstStyle/>
          <a:p>
            <a:pPr algn="ctr"/>
            <a: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28</a:t>
            </a:r>
            <a:r>
              <a:rPr lang="en-US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พฤษภาคม 2567</a:t>
            </a:r>
            <a:b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08.30 – 16.30 น.</a:t>
            </a:r>
            <a:endParaRPr lang="en-US" sz="25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42" y="136525"/>
            <a:ext cx="10354458" cy="109823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ดังนั้น จึงมีการปรับตัวชี้วัด อยู่ในรูปแบบของเกณฑ์ </a:t>
            </a:r>
            <a:r>
              <a:rPr lang="en-US" sz="4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EdPEx </a:t>
            </a:r>
            <a:r>
              <a:rPr lang="th-TH" sz="40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ทั้งหมด</a:t>
            </a:r>
            <a:endParaRPr lang="en-US" sz="4000" b="1" dirty="0">
              <a:solidFill>
                <a:srgbClr val="00206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33" y="1234758"/>
            <a:ext cx="4920300" cy="640080"/>
          </a:xfrm>
        </p:spPr>
        <p:txBody>
          <a:bodyPr>
            <a:normAutofit/>
          </a:bodyPr>
          <a:lstStyle/>
          <a:p>
            <a:r>
              <a:rPr lang="th-TH" sz="25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2566</a:t>
            </a:r>
            <a:endParaRPr lang="en-ZA" sz="2500" b="1" dirty="0">
              <a:solidFill>
                <a:schemeClr val="accent6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491" y="1234758"/>
            <a:ext cx="4810165" cy="640080"/>
          </a:xfrm>
        </p:spPr>
        <p:txBody>
          <a:bodyPr>
            <a:noAutofit/>
          </a:bodyPr>
          <a:lstStyle/>
          <a:p>
            <a:r>
              <a:rPr lang="th-TH" sz="2500" b="1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2567</a:t>
            </a:r>
            <a:endParaRPr lang="en-US" sz="2500" b="1" dirty="0">
              <a:solidFill>
                <a:schemeClr val="accent3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A collage of a green and white paper&#10;&#10;Description automatically generated">
            <a:extLst>
              <a:ext uri="{FF2B5EF4-FFF2-40B4-BE49-F238E27FC236}">
                <a16:creationId xmlns:a16="http://schemas.microsoft.com/office/drawing/2014/main" id="{447B8316-3E01-40F0-A355-767BCE045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841"/>
          <a:stretch/>
        </p:blipFill>
        <p:spPr>
          <a:xfrm>
            <a:off x="318533" y="1874838"/>
            <a:ext cx="2743200" cy="369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92B56D1-399D-4948-AAC9-D8F3C4F71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335693"/>
              </p:ext>
            </p:extLst>
          </p:nvPr>
        </p:nvGraphicFramePr>
        <p:xfrm>
          <a:off x="3190009" y="2506881"/>
          <a:ext cx="2905992" cy="246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A90BE6E6-E648-49EA-BFA7-6CBF16F198E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39246" y="1874838"/>
            <a:ext cx="2743200" cy="39114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38DBDB5-A743-4CC3-8189-0BAECB2EE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317949"/>
              </p:ext>
            </p:extLst>
          </p:nvPr>
        </p:nvGraphicFramePr>
        <p:xfrm>
          <a:off x="8987888" y="2599687"/>
          <a:ext cx="3064785" cy="246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08F087D-3CC5-4FE5-B17F-8BC6CF1665C0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6096000" y="2955073"/>
            <a:ext cx="2886446" cy="875492"/>
          </a:xfrm>
          <a:prstGeom prst="straightConnector1">
            <a:avLst/>
          </a:prstGeom>
          <a:ln w="76200">
            <a:solidFill>
              <a:srgbClr val="4F227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DFD3CB-8A50-406C-BA5A-082522D98FF3}"/>
              </a:ext>
            </a:extLst>
          </p:cNvPr>
          <p:cNvCxnSpPr>
            <a:cxnSpLocks/>
          </p:cNvCxnSpPr>
          <p:nvPr/>
        </p:nvCxnSpPr>
        <p:spPr>
          <a:xfrm>
            <a:off x="6101443" y="3816710"/>
            <a:ext cx="2881003" cy="877953"/>
          </a:xfrm>
          <a:prstGeom prst="straightConnector1">
            <a:avLst/>
          </a:prstGeom>
          <a:ln w="76200">
            <a:solidFill>
              <a:srgbClr val="4F227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419AF-912F-4B27-86E5-4CC279217C16}"/>
              </a:ext>
            </a:extLst>
          </p:cNvPr>
          <p:cNvCxnSpPr>
            <a:cxnSpLocks/>
          </p:cNvCxnSpPr>
          <p:nvPr/>
        </p:nvCxnSpPr>
        <p:spPr>
          <a:xfrm flipV="1">
            <a:off x="6096000" y="2943582"/>
            <a:ext cx="2886446" cy="162521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Graphic spid="14" grpId="0">
        <p:bldAsOne/>
      </p:bldGraphic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682AD1B5-2793-417A-A4BF-E91174675703}"/>
              </a:ext>
            </a:extLst>
          </p:cNvPr>
          <p:cNvSpPr txBox="1">
            <a:spLocks/>
          </p:cNvSpPr>
          <p:nvPr/>
        </p:nvSpPr>
        <p:spPr>
          <a:xfrm>
            <a:off x="381800" y="2211355"/>
            <a:ext cx="11428400" cy="17694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th-TH" sz="90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/>
                <a:sym typeface="Sarabun"/>
              </a:rPr>
              <a:t>3. ตัวชี้วัดของการประเมิน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320330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932633" y="2764001"/>
            <a:ext cx="3483600" cy="62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sz="2133" b="1">
              <a:solidFill>
                <a:srgbClr val="28887E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121" name="Google Shape;121;p17"/>
          <p:cNvGraphicFramePr/>
          <p:nvPr>
            <p:extLst>
              <p:ext uri="{D42A27DB-BD31-4B8C-83A1-F6EECF244321}">
                <p14:modId xmlns:p14="http://schemas.microsoft.com/office/powerpoint/2010/main" val="2693786201"/>
              </p:ext>
            </p:extLst>
          </p:nvPr>
        </p:nvGraphicFramePr>
        <p:xfrm>
          <a:off x="241827" y="33600"/>
          <a:ext cx="11708345" cy="679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3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504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ตัวชี้วัด/ หัวข้อ</a:t>
                      </a:r>
                      <a:endParaRPr sz="4800" b="1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ตัวชี้วัดที่ 1</a:t>
                      </a:r>
                      <a:endParaRPr sz="3600" b="1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กลยุทธ์ (</a:t>
                      </a:r>
                      <a:r>
                        <a:rPr lang="en-US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Strategy)</a:t>
                      </a:r>
                      <a:endParaRPr sz="3600" b="1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1.1</a:t>
                      </a:r>
                      <a:endParaRPr sz="360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การจัดทำกลยุทธ์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Strategy Development)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1.2</a:t>
                      </a:r>
                      <a:endParaRPr sz="360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การนำกลยุทธ์ไปปฏิบัติ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Strategy Implementation)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ตัวชี้วัดที่ 2</a:t>
                      </a:r>
                      <a:endParaRPr sz="3600" b="1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ผู้รับบริการ (</a:t>
                      </a:r>
                      <a:r>
                        <a:rPr lang="en-US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Customers)</a:t>
                      </a:r>
                      <a:endParaRPr sz="3600" b="1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2.1</a:t>
                      </a:r>
                      <a:endParaRPr sz="360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ความคาดหวังของผู้รับบริการ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Customer Expectation)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2.2</a:t>
                      </a:r>
                      <a:endParaRPr sz="360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ความผูกพันของผู้รับบริการ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Customer Engagement)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ตัวชี้วัดที่ 3</a:t>
                      </a:r>
                      <a:endParaRPr sz="3600" b="1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ระบบปฏิบัติการ (</a:t>
                      </a:r>
                      <a:r>
                        <a:rPr lang="en-US" sz="3600" b="1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Operations)</a:t>
                      </a:r>
                      <a:endParaRPr sz="3600" b="1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3.1</a:t>
                      </a: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กระบวนการทำงาน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Work process)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3.2</a:t>
                      </a: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ประสิทธิผลของการปฏิบัติการ (</a:t>
                      </a:r>
                      <a:r>
                        <a:rPr lang="en-US" sz="3600" dirty="0">
                          <a:latin typeface="TH K2D July8" panose="02000506000000020004" pitchFamily="2" charset="-34"/>
                          <a:ea typeface="Sarabun"/>
                          <a:cs typeface="TH K2D July8"/>
                          <a:sym typeface="Sarabun"/>
                        </a:rPr>
                        <a:t>Operational Effectiveness)</a:t>
                      </a:r>
                      <a:endParaRPr sz="3600" dirty="0">
                        <a:latin typeface="TH K2D July8" panose="02000506000000020004" pitchFamily="2" charset="-34"/>
                        <a:ea typeface="Sarabun"/>
                        <a:cs typeface="TH K2D July8"/>
                        <a:sym typeface="Sarabun"/>
                      </a:endParaRPr>
                    </a:p>
                  </a:txBody>
                  <a:tcPr marL="121900" marR="121900" marT="914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3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10892C7B-9ABA-46F3-95B8-2E1AE6D7B7E9}"/>
              </a:ext>
            </a:extLst>
          </p:cNvPr>
          <p:cNvSpPr txBox="1">
            <a:spLocks/>
          </p:cNvSpPr>
          <p:nvPr/>
        </p:nvSpPr>
        <p:spPr>
          <a:xfrm>
            <a:off x="506490" y="2877197"/>
            <a:ext cx="11401491" cy="11036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4</a:t>
            </a:r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. แนวทางการประเมินและ</a:t>
            </a:r>
          </a:p>
          <a:p>
            <a:pPr algn="ctr"/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การจัดทำรายงานการประเมินตนเอง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 (SAR)</a:t>
            </a:r>
            <a:br>
              <a:rPr lang="th-TH" sz="6600" b="1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endParaRPr lang="th-TH" sz="6600" b="1" dirty="0">
              <a:solidFill>
                <a:schemeClr val="accent5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388050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7487038-C168-426C-8D8B-1B77B493555F}"/>
              </a:ext>
            </a:extLst>
          </p:cNvPr>
          <p:cNvSpPr/>
          <p:nvPr/>
        </p:nvSpPr>
        <p:spPr>
          <a:xfrm>
            <a:off x="1808027" y="2452350"/>
            <a:ext cx="4589057" cy="402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ส่วนงาน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9905AD-5388-47F5-A90F-99B9E9006F55}"/>
              </a:ext>
            </a:extLst>
          </p:cNvPr>
          <p:cNvSpPr/>
          <p:nvPr/>
        </p:nvSpPr>
        <p:spPr>
          <a:xfrm>
            <a:off x="2004876" y="3432094"/>
            <a:ext cx="2097160" cy="19618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กอง/ฝ่าย</a:t>
            </a:r>
            <a:endParaRPr lang="en-US" sz="4400" b="1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E52A56B-1AC4-4A12-AB78-ACB0A6E5AC80}"/>
              </a:ext>
            </a:extLst>
          </p:cNvPr>
          <p:cNvSpPr txBox="1">
            <a:spLocks/>
          </p:cNvSpPr>
          <p:nvPr/>
        </p:nvSpPr>
        <p:spPr>
          <a:xfrm>
            <a:off x="3148122" y="997924"/>
            <a:ext cx="7075287" cy="57745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2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ระดับของการดำเนินการ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7850C4D-DDD0-417D-A679-CEB47AADFF26}"/>
              </a:ext>
            </a:extLst>
          </p:cNvPr>
          <p:cNvSpPr txBox="1">
            <a:spLocks/>
          </p:cNvSpPr>
          <p:nvPr/>
        </p:nvSpPr>
        <p:spPr>
          <a:xfrm>
            <a:off x="6962863" y="2453268"/>
            <a:ext cx="5081562" cy="304459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แบ่งออกเป็น 2 ระดับ ดังนี้</a:t>
            </a:r>
          </a:p>
          <a:p>
            <a:pPr marL="514350" indent="-514350">
              <a:buAutoNum type="arabicPeriod"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ระดับส่วนงาน</a:t>
            </a:r>
          </a:p>
          <a:p>
            <a:pPr marL="514350" indent="-514350">
              <a:buAutoNum type="arabicPeriod"/>
            </a:pP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ระดับกอง/ฝ่าย</a:t>
            </a:r>
          </a:p>
        </p:txBody>
      </p:sp>
    </p:spTree>
    <p:extLst>
      <p:ext uri="{BB962C8B-B14F-4D97-AF65-F5344CB8AC3E}">
        <p14:creationId xmlns:p14="http://schemas.microsoft.com/office/powerpoint/2010/main" val="1257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00" y="256866"/>
            <a:ext cx="11366798" cy="914401"/>
          </a:xfrm>
          <a:solidFill>
            <a:srgbClr val="004F8A"/>
          </a:solidFill>
          <a:ln>
            <a:solidFill>
              <a:schemeClr val="accent6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โครงร่างองค์กร (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OP) </a:t>
            </a:r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 ระดับส่วนงาน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A7F3DC6-C762-4DC4-BBB6-E8E8D7BBB08A}"/>
              </a:ext>
            </a:extLst>
          </p:cNvPr>
          <p:cNvSpPr/>
          <p:nvPr/>
        </p:nvSpPr>
        <p:spPr>
          <a:xfrm>
            <a:off x="1209444" y="1915473"/>
            <a:ext cx="2267940" cy="794060"/>
          </a:xfrm>
          <a:custGeom>
            <a:avLst/>
            <a:gdLst>
              <a:gd name="connsiteX0" fmla="*/ 0 w 2267940"/>
              <a:gd name="connsiteY0" fmla="*/ 0 h 794060"/>
              <a:gd name="connsiteX1" fmla="*/ 2267940 w 2267940"/>
              <a:gd name="connsiteY1" fmla="*/ 0 h 794060"/>
              <a:gd name="connsiteX2" fmla="*/ 2267940 w 2267940"/>
              <a:gd name="connsiteY2" fmla="*/ 794060 h 794060"/>
              <a:gd name="connsiteX3" fmla="*/ 0 w 2267940"/>
              <a:gd name="connsiteY3" fmla="*/ 794060 h 794060"/>
              <a:gd name="connsiteX4" fmla="*/ 0 w 2267940"/>
              <a:gd name="connsiteY4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940" h="794060">
                <a:moveTo>
                  <a:pt x="0" y="0"/>
                </a:moveTo>
                <a:lnTo>
                  <a:pt x="2267940" y="0"/>
                </a:lnTo>
                <a:lnTo>
                  <a:pt x="2267940" y="794060"/>
                </a:lnTo>
                <a:lnTo>
                  <a:pt x="0" y="794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กลยุทธ์ </a:t>
            </a:r>
            <a:b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(Strategy)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FAA4D-213F-4DAE-B5C1-5855B8274B26}"/>
              </a:ext>
            </a:extLst>
          </p:cNvPr>
          <p:cNvSpPr/>
          <p:nvPr/>
        </p:nvSpPr>
        <p:spPr>
          <a:xfrm>
            <a:off x="412600" y="1915473"/>
            <a:ext cx="796844" cy="794060"/>
          </a:xfrm>
          <a:custGeom>
            <a:avLst/>
            <a:gdLst>
              <a:gd name="connsiteX0" fmla="*/ 132370 w 796844"/>
              <a:gd name="connsiteY0" fmla="*/ 0 h 794060"/>
              <a:gd name="connsiteX1" fmla="*/ 664474 w 796844"/>
              <a:gd name="connsiteY1" fmla="*/ 0 h 794060"/>
              <a:gd name="connsiteX2" fmla="*/ 796844 w 796844"/>
              <a:gd name="connsiteY2" fmla="*/ 132370 h 794060"/>
              <a:gd name="connsiteX3" fmla="*/ 796844 w 796844"/>
              <a:gd name="connsiteY3" fmla="*/ 794060 h 794060"/>
              <a:gd name="connsiteX4" fmla="*/ 796844 w 796844"/>
              <a:gd name="connsiteY4" fmla="*/ 794060 h 794060"/>
              <a:gd name="connsiteX5" fmla="*/ 0 w 796844"/>
              <a:gd name="connsiteY5" fmla="*/ 794060 h 794060"/>
              <a:gd name="connsiteX6" fmla="*/ 0 w 796844"/>
              <a:gd name="connsiteY6" fmla="*/ 794060 h 794060"/>
              <a:gd name="connsiteX7" fmla="*/ 0 w 796844"/>
              <a:gd name="connsiteY7" fmla="*/ 132370 h 794060"/>
              <a:gd name="connsiteX8" fmla="*/ 132370 w 796844"/>
              <a:gd name="connsiteY8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44" h="794060">
                <a:moveTo>
                  <a:pt x="132370" y="0"/>
                </a:moveTo>
                <a:lnTo>
                  <a:pt x="664474" y="0"/>
                </a:lnTo>
                <a:cubicBezTo>
                  <a:pt x="737580" y="0"/>
                  <a:pt x="796844" y="59264"/>
                  <a:pt x="796844" y="132370"/>
                </a:cubicBezTo>
                <a:lnTo>
                  <a:pt x="796844" y="794060"/>
                </a:lnTo>
                <a:lnTo>
                  <a:pt x="796844" y="794060"/>
                </a:lnTo>
                <a:lnTo>
                  <a:pt x="0" y="794060"/>
                </a:lnTo>
                <a:lnTo>
                  <a:pt x="0" y="794060"/>
                </a:lnTo>
                <a:lnTo>
                  <a:pt x="0" y="132370"/>
                </a:lnTo>
                <a:cubicBezTo>
                  <a:pt x="0" y="59264"/>
                  <a:pt x="59264" y="0"/>
                  <a:pt x="132370" y="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90" tIns="122590" rIns="122590" bIns="8382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endParaRPr lang="en-US" sz="4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92BDCA-B1D7-4F32-808F-3F10FC1D78A4}"/>
              </a:ext>
            </a:extLst>
          </p:cNvPr>
          <p:cNvSpPr/>
          <p:nvPr/>
        </p:nvSpPr>
        <p:spPr>
          <a:xfrm>
            <a:off x="5524815" y="1898820"/>
            <a:ext cx="2267940" cy="794060"/>
          </a:xfrm>
          <a:custGeom>
            <a:avLst/>
            <a:gdLst>
              <a:gd name="connsiteX0" fmla="*/ 0 w 2267940"/>
              <a:gd name="connsiteY0" fmla="*/ 0 h 794060"/>
              <a:gd name="connsiteX1" fmla="*/ 2267940 w 2267940"/>
              <a:gd name="connsiteY1" fmla="*/ 0 h 794060"/>
              <a:gd name="connsiteX2" fmla="*/ 2267940 w 2267940"/>
              <a:gd name="connsiteY2" fmla="*/ 794060 h 794060"/>
              <a:gd name="connsiteX3" fmla="*/ 0 w 2267940"/>
              <a:gd name="connsiteY3" fmla="*/ 794060 h 794060"/>
              <a:gd name="connsiteX4" fmla="*/ 0 w 2267940"/>
              <a:gd name="connsiteY4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940" h="794060">
                <a:moveTo>
                  <a:pt x="0" y="0"/>
                </a:moveTo>
                <a:lnTo>
                  <a:pt x="2267940" y="0"/>
                </a:lnTo>
                <a:lnTo>
                  <a:pt x="2267940" y="794060"/>
                </a:lnTo>
                <a:lnTo>
                  <a:pt x="0" y="794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ผู้รับบริการ </a:t>
            </a:r>
            <a:b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(Customers)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546EE94-DA8C-43AD-8E84-86D914777511}"/>
              </a:ext>
            </a:extLst>
          </p:cNvPr>
          <p:cNvSpPr/>
          <p:nvPr/>
        </p:nvSpPr>
        <p:spPr>
          <a:xfrm>
            <a:off x="4727971" y="1898820"/>
            <a:ext cx="796844" cy="794060"/>
          </a:xfrm>
          <a:custGeom>
            <a:avLst/>
            <a:gdLst>
              <a:gd name="connsiteX0" fmla="*/ 132370 w 796844"/>
              <a:gd name="connsiteY0" fmla="*/ 0 h 794060"/>
              <a:gd name="connsiteX1" fmla="*/ 664474 w 796844"/>
              <a:gd name="connsiteY1" fmla="*/ 0 h 794060"/>
              <a:gd name="connsiteX2" fmla="*/ 796844 w 796844"/>
              <a:gd name="connsiteY2" fmla="*/ 132370 h 794060"/>
              <a:gd name="connsiteX3" fmla="*/ 796844 w 796844"/>
              <a:gd name="connsiteY3" fmla="*/ 794060 h 794060"/>
              <a:gd name="connsiteX4" fmla="*/ 796844 w 796844"/>
              <a:gd name="connsiteY4" fmla="*/ 794060 h 794060"/>
              <a:gd name="connsiteX5" fmla="*/ 0 w 796844"/>
              <a:gd name="connsiteY5" fmla="*/ 794060 h 794060"/>
              <a:gd name="connsiteX6" fmla="*/ 0 w 796844"/>
              <a:gd name="connsiteY6" fmla="*/ 794060 h 794060"/>
              <a:gd name="connsiteX7" fmla="*/ 0 w 796844"/>
              <a:gd name="connsiteY7" fmla="*/ 132370 h 794060"/>
              <a:gd name="connsiteX8" fmla="*/ 132370 w 796844"/>
              <a:gd name="connsiteY8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44" h="794060">
                <a:moveTo>
                  <a:pt x="132370" y="0"/>
                </a:moveTo>
                <a:lnTo>
                  <a:pt x="664474" y="0"/>
                </a:lnTo>
                <a:cubicBezTo>
                  <a:pt x="737580" y="0"/>
                  <a:pt x="796844" y="59264"/>
                  <a:pt x="796844" y="132370"/>
                </a:cubicBezTo>
                <a:lnTo>
                  <a:pt x="796844" y="794060"/>
                </a:lnTo>
                <a:lnTo>
                  <a:pt x="796844" y="794060"/>
                </a:lnTo>
                <a:lnTo>
                  <a:pt x="0" y="794060"/>
                </a:lnTo>
                <a:lnTo>
                  <a:pt x="0" y="794060"/>
                </a:lnTo>
                <a:lnTo>
                  <a:pt x="0" y="132370"/>
                </a:lnTo>
                <a:cubicBezTo>
                  <a:pt x="0" y="59264"/>
                  <a:pt x="59264" y="0"/>
                  <a:pt x="132370" y="0"/>
                </a:cubicBezTo>
                <a:close/>
              </a:path>
            </a:pathLst>
          </a:custGeom>
        </p:spPr>
        <p:style>
          <a:lnRef idx="2">
            <a:schemeClr val="accent3">
              <a:hueOff val="4517475"/>
              <a:satOff val="-42500"/>
              <a:lumOff val="-27353"/>
              <a:alphaOff val="0"/>
            </a:schemeClr>
          </a:lnRef>
          <a:fillRef idx="1">
            <a:schemeClr val="accent3">
              <a:hueOff val="4517475"/>
              <a:satOff val="-42500"/>
              <a:lumOff val="-27353"/>
              <a:alphaOff val="0"/>
            </a:schemeClr>
          </a:fillRef>
          <a:effectRef idx="0">
            <a:schemeClr val="accent3">
              <a:hueOff val="4517475"/>
              <a:satOff val="-42500"/>
              <a:lumOff val="-2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90" tIns="122590" rIns="122590" bIns="8382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4400" b="1" kern="1200" dirty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endParaRPr lang="en-US" sz="4400" b="1" kern="1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2EF5E7-6826-4201-B4E7-08037E509327}"/>
              </a:ext>
            </a:extLst>
          </p:cNvPr>
          <p:cNvSpPr/>
          <p:nvPr/>
        </p:nvSpPr>
        <p:spPr>
          <a:xfrm>
            <a:off x="9441764" y="1874838"/>
            <a:ext cx="2267940" cy="794060"/>
          </a:xfrm>
          <a:custGeom>
            <a:avLst/>
            <a:gdLst>
              <a:gd name="connsiteX0" fmla="*/ 0 w 2267940"/>
              <a:gd name="connsiteY0" fmla="*/ 0 h 794060"/>
              <a:gd name="connsiteX1" fmla="*/ 2267940 w 2267940"/>
              <a:gd name="connsiteY1" fmla="*/ 0 h 794060"/>
              <a:gd name="connsiteX2" fmla="*/ 2267940 w 2267940"/>
              <a:gd name="connsiteY2" fmla="*/ 794060 h 794060"/>
              <a:gd name="connsiteX3" fmla="*/ 0 w 2267940"/>
              <a:gd name="connsiteY3" fmla="*/ 794060 h 794060"/>
              <a:gd name="connsiteX4" fmla="*/ 0 w 2267940"/>
              <a:gd name="connsiteY4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940" h="794060">
                <a:moveTo>
                  <a:pt x="0" y="0"/>
                </a:moveTo>
                <a:lnTo>
                  <a:pt x="2267940" y="0"/>
                </a:lnTo>
                <a:lnTo>
                  <a:pt x="2267940" y="794060"/>
                </a:lnTo>
                <a:lnTo>
                  <a:pt x="0" y="794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ระบบปฏิบัติการ </a:t>
            </a:r>
            <a:br>
              <a:rPr lang="th-TH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Operations)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3635AA-FB09-42F3-9D7E-9EB0C7FF67BA}"/>
              </a:ext>
            </a:extLst>
          </p:cNvPr>
          <p:cNvSpPr/>
          <p:nvPr/>
        </p:nvSpPr>
        <p:spPr>
          <a:xfrm>
            <a:off x="8644920" y="1874921"/>
            <a:ext cx="796844" cy="794060"/>
          </a:xfrm>
          <a:custGeom>
            <a:avLst/>
            <a:gdLst>
              <a:gd name="connsiteX0" fmla="*/ 132370 w 796844"/>
              <a:gd name="connsiteY0" fmla="*/ 0 h 794060"/>
              <a:gd name="connsiteX1" fmla="*/ 664474 w 796844"/>
              <a:gd name="connsiteY1" fmla="*/ 0 h 794060"/>
              <a:gd name="connsiteX2" fmla="*/ 796844 w 796844"/>
              <a:gd name="connsiteY2" fmla="*/ 132370 h 794060"/>
              <a:gd name="connsiteX3" fmla="*/ 796844 w 796844"/>
              <a:gd name="connsiteY3" fmla="*/ 794060 h 794060"/>
              <a:gd name="connsiteX4" fmla="*/ 796844 w 796844"/>
              <a:gd name="connsiteY4" fmla="*/ 794060 h 794060"/>
              <a:gd name="connsiteX5" fmla="*/ 0 w 796844"/>
              <a:gd name="connsiteY5" fmla="*/ 794060 h 794060"/>
              <a:gd name="connsiteX6" fmla="*/ 0 w 796844"/>
              <a:gd name="connsiteY6" fmla="*/ 794060 h 794060"/>
              <a:gd name="connsiteX7" fmla="*/ 0 w 796844"/>
              <a:gd name="connsiteY7" fmla="*/ 132370 h 794060"/>
              <a:gd name="connsiteX8" fmla="*/ 132370 w 796844"/>
              <a:gd name="connsiteY8" fmla="*/ 0 h 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44" h="794060">
                <a:moveTo>
                  <a:pt x="132370" y="0"/>
                </a:moveTo>
                <a:lnTo>
                  <a:pt x="664474" y="0"/>
                </a:lnTo>
                <a:cubicBezTo>
                  <a:pt x="737580" y="0"/>
                  <a:pt x="796844" y="59264"/>
                  <a:pt x="796844" y="132370"/>
                </a:cubicBezTo>
                <a:lnTo>
                  <a:pt x="796844" y="794060"/>
                </a:lnTo>
                <a:lnTo>
                  <a:pt x="796844" y="794060"/>
                </a:lnTo>
                <a:lnTo>
                  <a:pt x="0" y="794060"/>
                </a:lnTo>
                <a:lnTo>
                  <a:pt x="0" y="794060"/>
                </a:lnTo>
                <a:lnTo>
                  <a:pt x="0" y="132370"/>
                </a:lnTo>
                <a:cubicBezTo>
                  <a:pt x="0" y="59264"/>
                  <a:pt x="59264" y="0"/>
                  <a:pt x="132370" y="0"/>
                </a:cubicBezTo>
                <a:close/>
              </a:path>
            </a:pathLst>
          </a:custGeom>
        </p:spPr>
        <p:style>
          <a:lnRef idx="2">
            <a:schemeClr val="accent3">
              <a:hueOff val="9034950"/>
              <a:satOff val="-85000"/>
              <a:lumOff val="-54706"/>
              <a:alphaOff val="0"/>
            </a:schemeClr>
          </a:lnRef>
          <a:fillRef idx="1">
            <a:schemeClr val="accent3">
              <a:hueOff val="9034950"/>
              <a:satOff val="-85000"/>
              <a:lumOff val="-54706"/>
              <a:alphaOff val="0"/>
            </a:schemeClr>
          </a:fillRef>
          <a:effectRef idx="0">
            <a:schemeClr val="accent3">
              <a:hueOff val="9034950"/>
              <a:satOff val="-85000"/>
              <a:lumOff val="-5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90" tIns="122590" rIns="122590" bIns="8382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4400" b="1" kern="1200" dirty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endParaRPr lang="en-US" sz="4400" b="1" kern="1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C92D6F-399D-4538-A9B2-984B87E74445}"/>
              </a:ext>
            </a:extLst>
          </p:cNvPr>
          <p:cNvSpPr txBox="1">
            <a:spLocks/>
          </p:cNvSpPr>
          <p:nvPr/>
        </p:nvSpPr>
        <p:spPr>
          <a:xfrm>
            <a:off x="412600" y="2971324"/>
            <a:ext cx="3064784" cy="731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1.1 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การจัดทำกลยุทธ์ </a:t>
            </a:r>
            <a:b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(Strategy Development)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312BD29D-CAC0-427E-B3A6-50D02519F5E4}"/>
              </a:ext>
            </a:extLst>
          </p:cNvPr>
          <p:cNvSpPr txBox="1">
            <a:spLocks/>
          </p:cNvSpPr>
          <p:nvPr/>
        </p:nvSpPr>
        <p:spPr>
          <a:xfrm>
            <a:off x="412601" y="3799361"/>
            <a:ext cx="3064784" cy="7315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1.2 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การนำกลยุทธ์ไปปฏิบัติ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(Strategy Implementation)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74080-B9D9-4E2B-8614-783A8B0AD3E3}"/>
              </a:ext>
            </a:extLst>
          </p:cNvPr>
          <p:cNvSpPr/>
          <p:nvPr/>
        </p:nvSpPr>
        <p:spPr>
          <a:xfrm>
            <a:off x="412600" y="4834890"/>
            <a:ext cx="3064784" cy="7315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ระดับส่วนงาน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B499D2-1986-4522-8C62-8A7647BD6AD7}"/>
              </a:ext>
            </a:extLst>
          </p:cNvPr>
          <p:cNvSpPr txBox="1">
            <a:spLocks/>
          </p:cNvSpPr>
          <p:nvPr/>
        </p:nvSpPr>
        <p:spPr>
          <a:xfrm>
            <a:off x="4727971" y="2971324"/>
            <a:ext cx="3064784" cy="731520"/>
          </a:xfrm>
          <a:prstGeom prst="rect">
            <a:avLst/>
          </a:prstGeo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2.1 </a:t>
            </a:r>
            <a:r>
              <a:rPr lang="th-TH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ความคาดหวังของผู้รับบริการ </a:t>
            </a:r>
            <a:br>
              <a:rPr lang="th-TH" sz="22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(Customer Expectation)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495F77E-AE6A-4E9C-86A2-E0B6023A0C65}"/>
              </a:ext>
            </a:extLst>
          </p:cNvPr>
          <p:cNvSpPr txBox="1">
            <a:spLocks/>
          </p:cNvSpPr>
          <p:nvPr/>
        </p:nvSpPr>
        <p:spPr>
          <a:xfrm>
            <a:off x="4727972" y="3799361"/>
            <a:ext cx="3064784" cy="731520"/>
          </a:xfrm>
          <a:prstGeom prst="rect">
            <a:avLst/>
          </a:prstGeo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2.2 </a:t>
            </a:r>
            <a:r>
              <a:rPr lang="th-TH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ความผูกพันของผู้รับบริการ </a:t>
            </a:r>
            <a:br>
              <a:rPr lang="en-US" sz="22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200" dirty="0">
                <a:latin typeface="TH K2D July8" panose="02000506000000020004" pitchFamily="2" charset="-34"/>
                <a:cs typeface="TH K2D July8" panose="02000506000000020004" pitchFamily="2" charset="-34"/>
              </a:rPr>
              <a:t>(Customer Engagement)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FCADA8-1A09-4473-94C7-73E2AFB4642E}"/>
              </a:ext>
            </a:extLst>
          </p:cNvPr>
          <p:cNvSpPr/>
          <p:nvPr/>
        </p:nvSpPr>
        <p:spPr>
          <a:xfrm>
            <a:off x="4727971" y="4834890"/>
            <a:ext cx="3064784" cy="731520"/>
          </a:xfrm>
          <a:prstGeom prst="roundRect">
            <a:avLst/>
          </a:prstGeom>
          <a:solidFill>
            <a:srgbClr val="ADEA7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ระดับกอง/ฝ่าย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4F3748D-5A27-4AB0-8E7E-5E07B69443AF}"/>
              </a:ext>
            </a:extLst>
          </p:cNvPr>
          <p:cNvSpPr txBox="1">
            <a:spLocks/>
          </p:cNvSpPr>
          <p:nvPr/>
        </p:nvSpPr>
        <p:spPr>
          <a:xfrm>
            <a:off x="8644919" y="2971324"/>
            <a:ext cx="3134479" cy="7315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3.1 </a:t>
            </a:r>
            <a:r>
              <a:rPr 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กระบวนการทำงาน </a:t>
            </a:r>
            <a:br>
              <a:rPr lang="th-TH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(Work process)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9CBB166E-B170-4D35-8163-3A578D10665D}"/>
              </a:ext>
            </a:extLst>
          </p:cNvPr>
          <p:cNvSpPr txBox="1">
            <a:spLocks/>
          </p:cNvSpPr>
          <p:nvPr/>
        </p:nvSpPr>
        <p:spPr>
          <a:xfrm>
            <a:off x="8644920" y="3799361"/>
            <a:ext cx="3134479" cy="7315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latin typeface="TH K2D July8" panose="02000506000000020004" pitchFamily="2" charset="-34"/>
                <a:cs typeface="TH K2D July8"/>
              </a:rPr>
              <a:t>3.2 </a:t>
            </a:r>
            <a:r>
              <a:rPr lang="th-TH" sz="2200" b="1" dirty="0">
                <a:latin typeface="TH K2D July8" panose="02000506000000020004" pitchFamily="2" charset="-34"/>
                <a:cs typeface="TH K2D July8"/>
              </a:rPr>
              <a:t>ประสิทธิผลของการปฏิบัติการ </a:t>
            </a:r>
            <a:r>
              <a:rPr lang="en-US" sz="2200" b="1" dirty="0">
                <a:latin typeface="TH K2D July8" panose="02000506000000020004" pitchFamily="2" charset="-34"/>
                <a:cs typeface="TH K2D July8"/>
              </a:rPr>
              <a:t>(Operational Effectiveness)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EDF03B-0893-45FA-B1AC-4F9DAD032D8F}"/>
              </a:ext>
            </a:extLst>
          </p:cNvPr>
          <p:cNvSpPr/>
          <p:nvPr/>
        </p:nvSpPr>
        <p:spPr>
          <a:xfrm>
            <a:off x="8610600" y="4834890"/>
            <a:ext cx="3168798" cy="731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ระดับกอง/ฝ่าย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34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14" grpId="0" animBg="1"/>
      <p:bldP spid="23" grpId="0" animBg="1"/>
      <p:bldP spid="25" grpId="0" animBg="1"/>
      <p:bldP spid="26" grpId="0" animBg="1"/>
      <p:bldP spid="27" grpId="0" uiExpand="1" build="p" animBg="1"/>
      <p:bldP spid="28" grpId="0" build="p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0" y="136525"/>
            <a:ext cx="11608420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จำนวนรายงานใน</a:t>
            </a:r>
            <a:r>
              <a:rPr lang="th-TH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 </a:t>
            </a:r>
            <a:r>
              <a:rPr lang="en-US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SAR </a:t>
            </a:r>
            <a:r>
              <a:rPr lang="th-TH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ที่ต้องมีให้ครบถ้วน</a:t>
            </a:r>
            <a:r>
              <a:rPr lang="en-US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ในการประเมิน ปี 2567</a:t>
            </a:r>
            <a:endParaRPr lang="en-US" sz="3500" b="1" dirty="0">
              <a:solidFill>
                <a:srgbClr val="0070C0"/>
              </a:solidFill>
              <a:latin typeface="TH K2D July8" panose="02000506000000020004" pitchFamily="2" charset="-34"/>
              <a:cs typeface="TH K2D July8"/>
            </a:endParaRP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548CC2-0EBE-4D56-94A2-EAF2271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4632"/>
              </p:ext>
            </p:extLst>
          </p:nvPr>
        </p:nvGraphicFramePr>
        <p:xfrm>
          <a:off x="459287" y="1325671"/>
          <a:ext cx="11284173" cy="4590444"/>
        </p:xfrm>
        <a:graphic>
          <a:graphicData uri="http://schemas.openxmlformats.org/drawingml/2006/table">
            <a:tbl>
              <a:tblPr firstRow="1" bandRow="1">
                <a:solidFill>
                  <a:srgbClr val="CCFF99"/>
                </a:solidFill>
                <a:tableStyleId>{5C22544A-7EE6-4342-B048-85BDC9FD1C3A}</a:tableStyleId>
              </a:tblPr>
              <a:tblGrid>
                <a:gridCol w="5052164">
                  <a:extLst>
                    <a:ext uri="{9D8B030D-6E8A-4147-A177-3AD203B41FA5}">
                      <a16:colId xmlns:a16="http://schemas.microsoft.com/office/drawing/2014/main" val="2115938205"/>
                    </a:ext>
                  </a:extLst>
                </a:gridCol>
                <a:gridCol w="1132430">
                  <a:extLst>
                    <a:ext uri="{9D8B030D-6E8A-4147-A177-3AD203B41FA5}">
                      <a16:colId xmlns:a16="http://schemas.microsoft.com/office/drawing/2014/main" val="1256684063"/>
                    </a:ext>
                  </a:extLst>
                </a:gridCol>
                <a:gridCol w="1373808">
                  <a:extLst>
                    <a:ext uri="{9D8B030D-6E8A-4147-A177-3AD203B41FA5}">
                      <a16:colId xmlns:a16="http://schemas.microsoft.com/office/drawing/2014/main" val="1363217632"/>
                    </a:ext>
                  </a:extLst>
                </a:gridCol>
                <a:gridCol w="1252913">
                  <a:extLst>
                    <a:ext uri="{9D8B030D-6E8A-4147-A177-3AD203B41FA5}">
                      <a16:colId xmlns:a16="http://schemas.microsoft.com/office/drawing/2014/main" val="331757073"/>
                    </a:ext>
                  </a:extLst>
                </a:gridCol>
                <a:gridCol w="1274896">
                  <a:extLst>
                    <a:ext uri="{9D8B030D-6E8A-4147-A177-3AD203B41FA5}">
                      <a16:colId xmlns:a16="http://schemas.microsoft.com/office/drawing/2014/main" val="2027897086"/>
                    </a:ext>
                  </a:extLst>
                </a:gridCol>
                <a:gridCol w="1197962">
                  <a:extLst>
                    <a:ext uri="{9D8B030D-6E8A-4147-A177-3AD203B41FA5}">
                      <a16:colId xmlns:a16="http://schemas.microsoft.com/office/drawing/2014/main" val="1878754098"/>
                    </a:ext>
                  </a:extLst>
                </a:gridCol>
              </a:tblGrid>
              <a:tr h="627914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ประเด็น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สนม.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สนง.สภาฯ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สน.บริหาร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สน.วิจัย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K2D July8" panose="02000506000000020004" pitchFamily="2" charset="-34"/>
                          <a:cs typeface="TH K2D July8" panose="02000506000000020004" pitchFamily="2" charset="-34"/>
                        </a:rPr>
                        <a:t>สน.หอสมุด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K2D July8" panose="02000506000000020004" pitchFamily="2" charset="-34"/>
                        <a:cs typeface="TH K2D July8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9445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แผนกลยุทธ์/แผนปฏิบัติการ</a:t>
                      </a:r>
                      <a:endParaRPr lang="en-US" sz="24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163822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บริการหลัก (ตามกอง/ฝ่าย) </a:t>
                      </a:r>
                      <a:endParaRPr lang="en-US" sz="24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3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4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25833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วิธีการรับฟังเสียงของผู้รับบริการ</a:t>
                      </a:r>
                      <a:endParaRPr lang="en-US" sz="24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16 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3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4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20665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การประเมินความพึงพอใจ/ไม่พึงพอใจ/</a:t>
                      </a:r>
                      <a:endParaRPr lang="en-US" sz="2400" b="1" dirty="0">
                        <a:latin typeface="TH K2D July8" panose="02000506000000020004" pitchFamily="2" charset="-34"/>
                        <a:cs typeface="TH K2D July8"/>
                      </a:endParaRPr>
                    </a:p>
                    <a:p>
                      <a:pPr lvl="0">
                        <a:buNone/>
                      </a:pPr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ความผูกพัน(ถ้ามี) </a:t>
                      </a:r>
                      <a:endParaRPr lang="en-US" sz="2400" b="1" dirty="0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3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4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rgbClr val="DBF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89115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แสดงกระบวนการทำงาน</a:t>
                      </a:r>
                      <a:endParaRPr lang="en-US" sz="24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3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4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22810"/>
                  </a:ext>
                </a:extLst>
              </a:tr>
              <a:tr h="6279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K2D July8" panose="02000506000000020004" pitchFamily="2" charset="-34"/>
                          <a:cs typeface="TH K2D July8"/>
                        </a:rPr>
                        <a:t>กำหนดตัวชี้วัดในกระบวนการทำงาน</a:t>
                      </a:r>
                      <a:endParaRPr lang="en-US" sz="24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1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6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3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2D July8" panose="02000506000000020004" pitchFamily="2" charset="-34"/>
                          <a:cs typeface="TH K2D July8"/>
                        </a:rPr>
                        <a:t>4</a:t>
                      </a:r>
                      <a:endParaRPr lang="en-US" sz="2800" b="1">
                        <a:latin typeface="TH K2D July8" panose="02000506000000020004" pitchFamily="2" charset="-34"/>
                        <a:cs typeface="TH K2D July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3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42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F4CF98-3D5C-47B7-A431-5A423EA5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5328D5-854E-402F-9439-BE1D3C3A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BC09A6-3AE6-4F0B-86B6-C0270256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Google Shape;72;p14">
            <a:extLst>
              <a:ext uri="{FF2B5EF4-FFF2-40B4-BE49-F238E27FC236}">
                <a16:creationId xmlns:a16="http://schemas.microsoft.com/office/drawing/2014/main" id="{9C15C402-0B33-47A7-BC7A-95361A2141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5713" y="2477496"/>
            <a:ext cx="11284350" cy="2054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5</a:t>
            </a:r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. องค์ประกอบของรายงาน</a:t>
            </a:r>
            <a:b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การประเมินตนเอง (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SAR) </a:t>
            </a:r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ของส่วนงาน</a:t>
            </a:r>
            <a:br>
              <a:rPr lang="th-TH" sz="7200" b="1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endParaRPr lang="th-TH" sz="7200" b="1" dirty="0">
              <a:solidFill>
                <a:schemeClr val="accent5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378739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BFFF9E5C-3B71-A214-820B-B810B544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4373"/>
            <a:ext cx="113347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>
            <a:extLst>
              <a:ext uri="{FF2B5EF4-FFF2-40B4-BE49-F238E27FC236}">
                <a16:creationId xmlns:a16="http://schemas.microsoft.com/office/drawing/2014/main" id="{44999DC2-AEAD-C038-9264-C36E63B5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88" y="2030652"/>
            <a:ext cx="2849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H K2D July8" panose="02000506000000020004" pitchFamily="2" charset="-34"/>
                <a:ea typeface="Calibri"/>
                <a:cs typeface="TH K2D July8" panose="02000506000000020004" pitchFamily="2" charset="-34"/>
              </a:rPr>
              <a:t>ตัวชี้วัด</a:t>
            </a:r>
            <a:r>
              <a:rPr lang="en-US" altLang="en-US" sz="4800" b="1" dirty="0">
                <a:solidFill>
                  <a:srgbClr val="FF0000"/>
                </a:solidFill>
                <a:latin typeface="TH K2D July8" panose="02000506000000020004" pitchFamily="2" charset="-34"/>
                <a:ea typeface="Calibri"/>
                <a:cs typeface="TH K2D July8" panose="02000506000000020004" pitchFamily="2" charset="-34"/>
              </a:rPr>
              <a:t> 2+3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876CF95-8FC2-9C02-9F98-7D5A87746FF0}"/>
              </a:ext>
            </a:extLst>
          </p:cNvPr>
          <p:cNvSpPr/>
          <p:nvPr/>
        </p:nvSpPr>
        <p:spPr>
          <a:xfrm>
            <a:off x="1918363" y="3004854"/>
            <a:ext cx="936255" cy="5009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097E046-A2FF-D09B-81B7-EBC8A568DF7A}"/>
              </a:ext>
            </a:extLst>
          </p:cNvPr>
          <p:cNvSpPr/>
          <p:nvPr/>
        </p:nvSpPr>
        <p:spPr>
          <a:xfrm>
            <a:off x="2548416" y="3627437"/>
            <a:ext cx="1609725" cy="1557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70E475B-0BC3-4A05-4CC4-09B2546884B2}"/>
              </a:ext>
            </a:extLst>
          </p:cNvPr>
          <p:cNvSpPr/>
          <p:nvPr/>
        </p:nvSpPr>
        <p:spPr>
          <a:xfrm>
            <a:off x="4293557" y="3143491"/>
            <a:ext cx="1638300" cy="1557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AECA241-575E-2309-5736-F377EFEABD03}"/>
              </a:ext>
            </a:extLst>
          </p:cNvPr>
          <p:cNvSpPr/>
          <p:nvPr/>
        </p:nvSpPr>
        <p:spPr>
          <a:xfrm>
            <a:off x="772698" y="4212108"/>
            <a:ext cx="1613793" cy="1557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Arrow: Down 2">
            <a:extLst>
              <a:ext uri="{FF2B5EF4-FFF2-40B4-BE49-F238E27FC236}">
                <a16:creationId xmlns:a16="http://schemas.microsoft.com/office/drawing/2014/main" id="{BB9598D6-90A4-FA26-26EF-F1C92C45D84F}"/>
              </a:ext>
            </a:extLst>
          </p:cNvPr>
          <p:cNvSpPr/>
          <p:nvPr/>
        </p:nvSpPr>
        <p:spPr>
          <a:xfrm flipV="1">
            <a:off x="8310316" y="3966462"/>
            <a:ext cx="1174750" cy="625475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7" name="TextBox 8">
            <a:extLst>
              <a:ext uri="{FF2B5EF4-FFF2-40B4-BE49-F238E27FC236}">
                <a16:creationId xmlns:a16="http://schemas.microsoft.com/office/drawing/2014/main" id="{7F11A777-02C5-01F8-D5FD-E5ECDF447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44" y="4657527"/>
            <a:ext cx="6462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7030A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Organization Profile : OP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75B8443-C427-5757-3623-296F9B592BB0}"/>
              </a:ext>
            </a:extLst>
          </p:cNvPr>
          <p:cNvSpPr/>
          <p:nvPr/>
        </p:nvSpPr>
        <p:spPr>
          <a:xfrm>
            <a:off x="6021344" y="2646548"/>
            <a:ext cx="1638300" cy="15573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4C3C84F2-994F-F133-D013-C399D0513AFC}"/>
              </a:ext>
            </a:extLst>
          </p:cNvPr>
          <p:cNvSpPr/>
          <p:nvPr/>
        </p:nvSpPr>
        <p:spPr>
          <a:xfrm>
            <a:off x="7783535" y="2183699"/>
            <a:ext cx="1638300" cy="15573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D5EEDC2-8961-816C-969C-525F70AEA802}"/>
              </a:ext>
            </a:extLst>
          </p:cNvPr>
          <p:cNvSpPr/>
          <p:nvPr/>
        </p:nvSpPr>
        <p:spPr>
          <a:xfrm>
            <a:off x="9540723" y="1856395"/>
            <a:ext cx="1638300" cy="15573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9808479-C99D-DAC3-589F-4F93B98E7122}"/>
              </a:ext>
            </a:extLst>
          </p:cNvPr>
          <p:cNvSpPr/>
          <p:nvPr/>
        </p:nvSpPr>
        <p:spPr>
          <a:xfrm>
            <a:off x="4654430" y="2347036"/>
            <a:ext cx="936255" cy="5009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F6BBEA1-B61F-859B-269C-A8D45DAE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433" y="1640407"/>
            <a:ext cx="2007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H K2D July8" panose="02000506000000020004" pitchFamily="2" charset="-34"/>
                <a:ea typeface="Calibri"/>
                <a:cs typeface="TH K2D July8" panose="02000506000000020004" pitchFamily="2" charset="-34"/>
              </a:rPr>
              <a:t>ตัวชี้วัด</a:t>
            </a:r>
            <a:r>
              <a:rPr lang="en-US" altLang="en-US" sz="4800" b="1" dirty="0">
                <a:solidFill>
                  <a:srgbClr val="FF0000"/>
                </a:solidFill>
                <a:latin typeface="TH K2D July8" panose="02000506000000020004" pitchFamily="2" charset="-34"/>
                <a:ea typeface="Calibri"/>
                <a:cs typeface="TH K2D July8" panose="02000506000000020004" pitchFamily="2" charset="-34"/>
              </a:rPr>
              <a:t>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D45F7-EDC2-429F-8106-C5D29791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3F883-CDDE-438C-B6BC-0E3FFA7F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34D66-7EDE-47D1-804F-9AF4ADED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Google Shape;72;p14">
            <a:extLst>
              <a:ext uri="{FF2B5EF4-FFF2-40B4-BE49-F238E27FC236}">
                <a16:creationId xmlns:a16="http://schemas.microsoft.com/office/drawing/2014/main" id="{309DF575-D220-4C75-8F71-2B9586E5C5A7}"/>
              </a:ext>
            </a:extLst>
          </p:cNvPr>
          <p:cNvSpPr txBox="1">
            <a:spLocks/>
          </p:cNvSpPr>
          <p:nvPr/>
        </p:nvSpPr>
        <p:spPr>
          <a:xfrm>
            <a:off x="740880" y="2121828"/>
            <a:ext cx="10710240" cy="26143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5</a:t>
            </a:r>
            <a:r>
              <a:rPr lang="th-TH" sz="88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.1 โครงร่างองค์กร 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  <a:p>
            <a:pPr algn="ctr"/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/>
                <a:sym typeface="Sarabun"/>
              </a:rPr>
              <a:t>(Organization Profile : OP)</a:t>
            </a:r>
            <a:endParaRPr lang="th-TH" sz="88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117342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481F5-E2E9-B192-B664-0D84E6B5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เหตุผลและความจำเป็น</a:t>
            </a:r>
            <a:endParaRPr lang="th-TH" sz="144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กรอบแนวคิดของการประกันคุณภาพส่วนงานสนับสนุน</a:t>
            </a:r>
            <a:endParaRPr lang="th-TH" sz="14400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ตัวชี้วัดของการประเมิน</a:t>
            </a:r>
            <a:endParaRPr lang="th-TH" sz="144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แนวทางการประเมินและการจัดทำรายงานการประเมินตนเอง(SAR)</a:t>
            </a:r>
          </a:p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องค์ประกอบของรายงานการประเมินตนเอง (</a:t>
            </a:r>
            <a:r>
              <a:rPr lang="en-US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SAR) </a:t>
            </a: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ของส่วนงาน</a:t>
            </a:r>
          </a:p>
          <a:p>
            <a:pPr marL="625475" indent="-625475">
              <a:lnSpc>
                <a:spcPct val="120000"/>
              </a:lnSpc>
              <a:buFont typeface="+mj-lt"/>
              <a:buAutoNum type="arabicPeriod"/>
            </a:pPr>
            <a:r>
              <a:rPr lang="th-TH" sz="144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ระบบการให้คะแนน</a:t>
            </a:r>
            <a:br>
              <a:rPr lang="th-TH" sz="4000" b="1" dirty="0">
                <a:latin typeface="TH Sarabun New"/>
                <a:ea typeface="Source Sans Pro Light"/>
                <a:cs typeface="TH K2D July8"/>
              </a:rPr>
            </a:br>
            <a:br>
              <a:rPr lang="th-TH" sz="4000" b="1" dirty="0">
                <a:solidFill>
                  <a:schemeClr val="accent2">
                    <a:lumMod val="50000"/>
                  </a:schemeClr>
                </a:solidFill>
                <a:ea typeface="Source Sans Pro Light"/>
                <a:cs typeface="TH K2D July8"/>
              </a:rPr>
            </a:br>
            <a:endParaRPr lang="th-TH" sz="4000" b="1" dirty="0">
              <a:solidFill>
                <a:schemeClr val="accent2">
                  <a:lumMod val="50000"/>
                </a:schemeClr>
              </a:solidFill>
              <a:ea typeface="Source Sans Pro Light"/>
              <a:cs typeface="TH K2D July8"/>
            </a:endParaRPr>
          </a:p>
          <a:p>
            <a:endParaRPr lang="th-TH" sz="4000" b="1" dirty="0">
              <a:solidFill>
                <a:schemeClr val="accent2">
                  <a:lumMod val="50000"/>
                </a:schemeClr>
              </a:solidFill>
              <a:ea typeface="Source Sans Pro Light"/>
              <a:cs typeface="TH K2D July8"/>
            </a:endParaRPr>
          </a:p>
          <a:p>
            <a:endParaRPr lang="th-TH" sz="3600" b="1" dirty="0">
              <a:solidFill>
                <a:schemeClr val="accent2">
                  <a:lumMod val="50000"/>
                </a:schemeClr>
              </a:solidFill>
              <a:ea typeface="Source Sans Pro Light"/>
              <a:cs typeface="TH K2D July8"/>
            </a:endParaRPr>
          </a:p>
          <a:p>
            <a:pPr marL="0" indent="0">
              <a:buNone/>
            </a:pPr>
            <a:br>
              <a:rPr lang="th-TH" sz="9600" b="1" dirty="0">
                <a:solidFill>
                  <a:schemeClr val="accent2">
                    <a:lumMod val="50000"/>
                  </a:schemeClr>
                </a:solidFill>
                <a:cs typeface="TH K2D July8"/>
              </a:rPr>
            </a:br>
            <a:endParaRPr lang="en-US" sz="9600" dirty="0">
              <a:solidFill>
                <a:srgbClr val="000000"/>
              </a:solidFill>
              <a:ea typeface="Source Sans Pro Light"/>
              <a:cs typeface="TH K2D July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311D8-C13B-91BE-F0D0-7863A616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cs typeface="TH K2D July8"/>
              </a:rPr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F2DF-0303-061F-83FF-0F373B50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3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539D6-B3FA-48E8-A27D-4995F1F5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20"/>
            <a:ext cx="12192000" cy="698413"/>
          </a:xfrm>
          <a:prstGeom prst="rect">
            <a:avLst/>
          </a:prstGeom>
        </p:spPr>
      </p:pic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15600" y="119953"/>
            <a:ext cx="11360800" cy="72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-TH" sz="4000" b="1" dirty="0">
                <a:solidFill>
                  <a:schemeClr val="bg1"/>
                </a:solidFill>
                <a:latin typeface="Angsana New"/>
                <a:ea typeface="Sarabun"/>
                <a:cs typeface="TH K2D July8"/>
                <a:sym typeface="Sarabun"/>
              </a:rPr>
              <a:t>โครงร่างองค์กร </a:t>
            </a:r>
            <a:r>
              <a:rPr lang="en-US" sz="4000" b="1" dirty="0">
                <a:solidFill>
                  <a:schemeClr val="bg1"/>
                </a:solidFill>
                <a:latin typeface="Angsana New"/>
                <a:ea typeface="Sarabun"/>
                <a:cs typeface="TH K2D July8"/>
                <a:sym typeface="Sarabun"/>
              </a:rPr>
              <a:t>(Organizational Profile :</a:t>
            </a:r>
            <a:r>
              <a:rPr lang="th-TH" sz="4000" b="1" dirty="0">
                <a:solidFill>
                  <a:schemeClr val="bg1"/>
                </a:solidFill>
                <a:latin typeface="Angsana New"/>
                <a:ea typeface="Sarabun"/>
                <a:cs typeface="TH K2D July8"/>
                <a:sym typeface="Sarabun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ngsana New"/>
                <a:ea typeface="Sarabun"/>
                <a:cs typeface="TH K2D July8"/>
                <a:sym typeface="Sarabun"/>
              </a:rPr>
              <a:t>OP)</a:t>
            </a:r>
            <a:endParaRPr lang="en-US" sz="4000" b="1">
              <a:solidFill>
                <a:schemeClr val="bg1"/>
              </a:solidFill>
              <a:latin typeface="Angsana New"/>
              <a:ea typeface="Sarabun"/>
              <a:cs typeface="TH K2D July8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95633" y="1025800"/>
            <a:ext cx="11360800" cy="7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latin typeface="Angsana New" panose="02020603050405020304" pitchFamily="18" charset="-34"/>
                <a:ea typeface="Sarabun"/>
                <a:cs typeface="Angsana New" panose="02020603050405020304" pitchFamily="18" charset="-34"/>
                <a:sym typeface="Sarabun"/>
              </a:rPr>
              <a:t>	</a:t>
            </a:r>
            <a:endParaRPr sz="2133" b="1">
              <a:highlight>
                <a:schemeClr val="accent6"/>
              </a:highlight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4" name="Google Shape;119;p17">
            <a:extLst>
              <a:ext uri="{FF2B5EF4-FFF2-40B4-BE49-F238E27FC236}">
                <a16:creationId xmlns:a16="http://schemas.microsoft.com/office/drawing/2014/main" id="{178ACC83-EEAE-4A96-BA55-43402A1E9A8F}"/>
              </a:ext>
            </a:extLst>
          </p:cNvPr>
          <p:cNvSpPr txBox="1">
            <a:spLocks/>
          </p:cNvSpPr>
          <p:nvPr/>
        </p:nvSpPr>
        <p:spPr>
          <a:xfrm>
            <a:off x="495634" y="823238"/>
            <a:ext cx="6880457" cy="309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91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P.1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ลักษณะองค์กร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: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คุณลักษณะที่สำคัญของส่วนงาน</a:t>
            </a:r>
            <a:endParaRPr lang="th-TH" sz="3200" b="1" dirty="0">
              <a:solidFill>
                <a:schemeClr val="accent3">
                  <a:lumMod val="50000"/>
                </a:schemeClr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650" dirty="0">
                <a:solidFill>
                  <a:schemeClr val="bg2">
                    <a:lumMod val="75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   </a:t>
            </a:r>
            <a:r>
              <a:rPr lang="th-TH" sz="2650" b="1" dirty="0">
                <a:solidFill>
                  <a:schemeClr val="bg2">
                    <a:lumMod val="75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ก. สภาพแวดล้อมขององค์กร</a:t>
            </a:r>
            <a:endParaRPr lang="th-TH" sz="2800" b="1" dirty="0">
              <a:solidFill>
                <a:srgbClr val="0070C0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  (1) บริการที่สำคัญของส่วนงาน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(2) วิสัยทัศน์ พันธกิจ ค่านิยม และสมรรถะหลัก </a:t>
            </a: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(3) ลักษณะโดยรวมของบุคลากร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(4) สินทรัพย์ (เฉพาะที่มีความสัมพันธ์กับสมรรถนะ)     </a:t>
            </a: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(5) กฎ ระเบียบ ข้อบังคับ (เฉพาะที่เกี่ยวข้องกับกระบวนการ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 </a:t>
            </a: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     ทำงานหลัก)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endParaRPr lang="th-TH" sz="2667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ea typeface="Sarabun"/>
              <a:cs typeface="TH K2D July8"/>
              <a:sym typeface="Sarabun"/>
            </a:endParaRPr>
          </a:p>
        </p:txBody>
      </p:sp>
      <p:sp>
        <p:nvSpPr>
          <p:cNvPr id="5" name="Google Shape;119;p17">
            <a:extLst>
              <a:ext uri="{FF2B5EF4-FFF2-40B4-BE49-F238E27FC236}">
                <a16:creationId xmlns:a16="http://schemas.microsoft.com/office/drawing/2014/main" id="{B111358C-FA30-44A6-8225-AE20A6F2867C}"/>
              </a:ext>
            </a:extLst>
          </p:cNvPr>
          <p:cNvSpPr txBox="1">
            <a:spLocks/>
          </p:cNvSpPr>
          <p:nvPr/>
        </p:nvSpPr>
        <p:spPr>
          <a:xfrm>
            <a:off x="582272" y="4439796"/>
            <a:ext cx="6616367" cy="19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91"/>
            </a:pPr>
            <a:r>
              <a:rPr lang="th-TH" sz="2650" dirty="0">
                <a:solidFill>
                  <a:schemeClr val="bg2">
                    <a:lumMod val="75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  </a:t>
            </a:r>
            <a:r>
              <a:rPr lang="th-TH" sz="2650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</a:t>
            </a:r>
            <a:r>
              <a:rPr lang="th-TH" sz="2650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ข. ความสัมพันธ์ระดับองค์กร</a:t>
            </a:r>
            <a:endParaRPr lang="th-TH" sz="2800" b="1" dirty="0">
              <a:solidFill>
                <a:srgbClr val="0070C0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 (1) โครงสร้างองค์กร (โครงสร้างการกำกับดูแล)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 (2) ผู้รับบริการ และผู้มีส่วนได้ส่วนเสีย </a:t>
            </a:r>
            <a:endParaRPr lang="th-TH" sz="2800" b="1">
              <a:solidFill>
                <a:schemeClr val="tx1"/>
              </a:solidFill>
              <a:latin typeface="Angsana New" panose="02020603050405020304" pitchFamily="18" charset="-34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 (3) ผู้ส่งมอบ และคู่ความร่วมมือ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endParaRPr lang="th-TH" sz="2667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ea typeface="Sarabun"/>
              <a:cs typeface="TH K2D July8"/>
              <a:sym typeface="Sarabun"/>
            </a:endParaRPr>
          </a:p>
        </p:txBody>
      </p:sp>
      <p:sp>
        <p:nvSpPr>
          <p:cNvPr id="6" name="Google Shape;119;p17">
            <a:extLst>
              <a:ext uri="{FF2B5EF4-FFF2-40B4-BE49-F238E27FC236}">
                <a16:creationId xmlns:a16="http://schemas.microsoft.com/office/drawing/2014/main" id="{303DAABD-92D6-40A0-BF9B-5C1944DAF3AE}"/>
              </a:ext>
            </a:extLst>
          </p:cNvPr>
          <p:cNvSpPr txBox="1">
            <a:spLocks/>
          </p:cNvSpPr>
          <p:nvPr/>
        </p:nvSpPr>
        <p:spPr>
          <a:xfrm>
            <a:off x="7389867" y="821267"/>
            <a:ext cx="4546600" cy="309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6565" indent="-456565">
              <a:buSzPts val="891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P.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2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 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สภาวะขององค์กร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: 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สถานการณ์เชิงกลยุทธ์ของส่วนงาน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Angsana New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650" dirty="0">
                <a:solidFill>
                  <a:schemeClr val="bg2">
                    <a:lumMod val="75000"/>
                  </a:schemeClr>
                </a:solidFill>
                <a:latin typeface="Angsana New"/>
                <a:ea typeface="Sarabun"/>
                <a:cs typeface="TH K2D July8"/>
                <a:sym typeface="Sarabun"/>
              </a:rPr>
              <a:t>    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ก. สภาพแวดล้อมด้านการแข่งขัน</a:t>
            </a:r>
            <a:endParaRPr lang="th-TH" sz="2800" b="1">
              <a:solidFill>
                <a:srgbClr val="0070C0"/>
              </a:solidFill>
              <a:latin typeface="Angsana New" panose="02020603050405020304" pitchFamily="18" charset="-34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</a:rPr>
              <a:t>        </a:t>
            </a: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(1) ตำแหน่งการแข่งขัน</a:t>
            </a:r>
          </a:p>
          <a:p>
            <a:pPr marL="761365" indent="-761365"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        (2) การเปลี่ยนแปลงความสามารถ</a:t>
            </a:r>
          </a:p>
          <a:p>
            <a:pPr marL="761365" indent="-761365"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              ในการแข่งขัน</a:t>
            </a:r>
            <a:endParaRPr lang="th-TH" dirty="0">
              <a:solidFill>
                <a:schemeClr val="tx1"/>
              </a:solidFill>
            </a:endParaRPr>
          </a:p>
          <a:p>
            <a:pPr marL="761365" indent="-761365"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        (3) ข้อมูลเชิงเปรียบเทียบ</a:t>
            </a:r>
          </a:p>
          <a:p>
            <a:pPr marL="761365" indent="-761365">
              <a:buSzPts val="891"/>
            </a:pPr>
            <a:r>
              <a:rPr lang="th-TH" sz="2650" dirty="0">
                <a:solidFill>
                  <a:schemeClr val="tx1"/>
                </a:solidFill>
                <a:latin typeface="Angsana New"/>
                <a:ea typeface="Sarabun"/>
                <a:cs typeface="TH K2D July8"/>
              </a:rPr>
              <a:t>     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</a:rPr>
              <a:t>ข. 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บริบทเชิงกลยุทธ์ </a:t>
            </a:r>
            <a:r>
              <a:rPr lang="en-US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 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800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  </a:t>
            </a: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ความท้าทายเชิงกลยุทธ์ ภัยคุกคาม 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ความได้เปรียบเชิงกลยุทธ์และ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800" b="1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     โอกาสเชิงกลยุทธ์</a:t>
            </a:r>
            <a:endParaRPr lang="th-TH" sz="2800" b="1" dirty="0">
              <a:solidFill>
                <a:schemeClr val="tx1"/>
              </a:solidFill>
              <a:latin typeface="Angsana New"/>
              <a:ea typeface="Sarabun"/>
              <a:cs typeface="TH K2D July8"/>
            </a:endParaRPr>
          </a:p>
          <a:p>
            <a:pPr marL="761365" indent="-761365">
              <a:buSzPts val="891"/>
            </a:pPr>
            <a:r>
              <a:rPr lang="th-TH" sz="2800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     </a:t>
            </a:r>
            <a:r>
              <a:rPr lang="th-TH" sz="2800" b="1" dirty="0">
                <a:solidFill>
                  <a:srgbClr val="0070C0"/>
                </a:solidFill>
                <a:latin typeface="Angsana New"/>
                <a:ea typeface="Sarabun"/>
                <a:cs typeface="TH K2D July8"/>
                <a:sym typeface="Sarabun"/>
              </a:rPr>
              <a:t>ค. ระบบการปรับปรุงผลการดำเนินการ</a:t>
            </a:r>
            <a:endParaRPr lang="th-TH" sz="2800" b="1" dirty="0">
              <a:solidFill>
                <a:srgbClr val="0070C0"/>
              </a:solidFill>
              <a:latin typeface="Angsana New"/>
              <a:ea typeface="Sarabun"/>
              <a:cs typeface="TH K2D July8"/>
            </a:endParaRPr>
          </a:p>
          <a:p>
            <a:pPr>
              <a:buSzPts val="891"/>
            </a:pPr>
            <a:r>
              <a:rPr lang="th-TH" sz="2800" dirty="0">
                <a:solidFill>
                  <a:schemeClr val="tx1"/>
                </a:solidFill>
                <a:latin typeface="Angsana New"/>
                <a:ea typeface="Sarabun"/>
                <a:cs typeface="TH K2D July8"/>
                <a:sym typeface="Sarabun"/>
              </a:rPr>
              <a:t>        </a:t>
            </a:r>
            <a:endParaRPr lang="th-TH" sz="2800">
              <a:solidFill>
                <a:schemeClr val="tx1"/>
              </a:solidFill>
              <a:latin typeface="Angsana New" panose="02020603050405020304" pitchFamily="18" charset="-34"/>
              <a:ea typeface="Sarabun"/>
              <a:cs typeface="TH K2D July8"/>
            </a:endParaRPr>
          </a:p>
        </p:txBody>
      </p:sp>
    </p:spTree>
    <p:extLst>
      <p:ext uri="{BB962C8B-B14F-4D97-AF65-F5344CB8AC3E}">
        <p14:creationId xmlns:p14="http://schemas.microsoft.com/office/powerpoint/2010/main" val="142255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1F2322-53C1-4C4C-9609-0E107F6E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6592"/>
            <a:ext cx="10515600" cy="72245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ข้อเสนอแนะของ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OP 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ปีก่อน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E212168-0740-4940-91B2-3DB7294F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0" y="909050"/>
            <a:ext cx="10860016" cy="477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8671E6-549D-4CBB-BD19-F738D623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6592"/>
            <a:ext cx="10515600" cy="72245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ข้อเสนอแนะของ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OP 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ปีก่อน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0627E27-8D6B-4DA6-B3CB-3529E97E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8" y="909050"/>
            <a:ext cx="11180100" cy="49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6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E47CBD-C9EE-42FE-B2F5-A8DE09AB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0"/>
            <a:ext cx="10515600" cy="72245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ข้อเสนอแนะของ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OP 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ปีก่อน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4" name="Picture 13" descr="A close up of a text&#10;&#10;Description automatically generated">
            <a:extLst>
              <a:ext uri="{FF2B5EF4-FFF2-40B4-BE49-F238E27FC236}">
                <a16:creationId xmlns:a16="http://schemas.microsoft.com/office/drawing/2014/main" id="{C81842B9-1348-401E-A3FF-7ED798E8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44" y="722458"/>
            <a:ext cx="9462503" cy="251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4A421C85-6520-40C6-8C3E-4256CC561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98" y="3428649"/>
            <a:ext cx="9556813" cy="335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4">
            <a:extLst>
              <a:ext uri="{FF2B5EF4-FFF2-40B4-BE49-F238E27FC236}">
                <a16:creationId xmlns:a16="http://schemas.microsoft.com/office/drawing/2014/main" id="{309DF575-D220-4C75-8F71-2B9586E5C5A7}"/>
              </a:ext>
            </a:extLst>
          </p:cNvPr>
          <p:cNvSpPr txBox="1">
            <a:spLocks/>
          </p:cNvSpPr>
          <p:nvPr/>
        </p:nvSpPr>
        <p:spPr>
          <a:xfrm>
            <a:off x="1077192" y="2258290"/>
            <a:ext cx="10428405" cy="2054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5</a:t>
            </a:r>
            <a:r>
              <a:rPr lang="th-TH" sz="9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.2 ตัวชี้วัด 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166209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ตัวชี้วัดที่ 1 กลยุทธ์ 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(Strategy)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69" y="1697767"/>
            <a:ext cx="4895384" cy="1065548"/>
          </a:xfr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1.1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การจัดทำกลยุทธ์ </a:t>
            </a:r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(Strategy Development)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982" y="2764792"/>
            <a:ext cx="4895384" cy="205572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342900" indent="-342900" algn="l">
              <a:buAutoNum type="thaiAlphaPeriod"/>
            </a:pPr>
            <a: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กระบวนการจัดทำกลยุทธ์ </a:t>
            </a:r>
            <a:b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(Strategy Development Process)</a:t>
            </a:r>
          </a:p>
          <a:p>
            <a:pPr lvl="1" indent="0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342900" indent="-342900" algn="l">
              <a:buAutoNum type="thaiAlphaPeriod"/>
            </a:pPr>
            <a: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วัตถุประสงค์เชิงกลยุทธ์ </a:t>
            </a:r>
            <a:r>
              <a:rPr lang="en-US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(Strategic Objective)</a:t>
            </a:r>
          </a:p>
          <a:p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5099" y="1697767"/>
            <a:ext cx="5022657" cy="1065548"/>
          </a:xfr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1.2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การนำกลยุทธ์ไปปฏิบัติ </a:t>
            </a:r>
            <a:b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(Strategy Implementation)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6689" y="2764792"/>
            <a:ext cx="5022657" cy="205572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marL="342900" indent="-342900" algn="l">
              <a:lnSpc>
                <a:spcPct val="100000"/>
              </a:lnSpc>
              <a:buAutoNum type="thaiAlphaPeriod"/>
            </a:pPr>
            <a: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การจัดทำแผนปฏิบัติการและการถ่ายทอดสู่การปฏิบัติ</a:t>
            </a:r>
            <a:b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(ACTION PLAN Development)</a:t>
            </a:r>
          </a:p>
          <a:p>
            <a:pPr lvl="1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306C57-CCE2-4FF6-A7ED-FEAAA6F732A4}"/>
              </a:ext>
            </a:extLst>
          </p:cNvPr>
          <p:cNvSpPr txBox="1">
            <a:spLocks/>
          </p:cNvSpPr>
          <p:nvPr/>
        </p:nvSpPr>
        <p:spPr>
          <a:xfrm>
            <a:off x="615005" y="5055545"/>
            <a:ext cx="10963774" cy="6124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ผลลัพธ์ 1 : ผลลัพธ์ด้านการนำกลยุทธ์ไปปฏิบัติ (</a:t>
            </a:r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Strategy Implementation Result)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99FAD1-8805-4B5B-AD71-D012B43752B8}"/>
              </a:ext>
            </a:extLst>
          </p:cNvPr>
          <p:cNvSpPr txBox="1">
            <a:spLocks/>
          </p:cNvSpPr>
          <p:nvPr/>
        </p:nvSpPr>
        <p:spPr>
          <a:xfrm>
            <a:off x="613982" y="5668022"/>
            <a:ext cx="10963774" cy="72578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182880" rIns="18288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>
                <a:latin typeface="TH K2D July8" panose="02000506000000020004" pitchFamily="2" charset="-34"/>
                <a:cs typeface="TH K2D July8"/>
              </a:rPr>
              <a:t>ผลลัพธ์ของตัววัดหรือตัวชี้วัดที่สำคัญของการบรรลุกลยุทธ์และแผนปฏิบัติการของส่วนงาน</a:t>
            </a:r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p" animBg="1"/>
      <p:bldP spid="21" grpId="0" uiExpand="1" build="p" animBg="1"/>
      <p:bldP spid="22" grpId="0" build="p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7181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1.1 การจัดทำกลยุทธ์ (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Strategy Development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)</a:t>
            </a:r>
            <a:br>
              <a:rPr lang="en-US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ให้ตอบคำถามพื้นฐานว่า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ส่วนงานมีวิธีการอย่างไรในการจัดทำกลยุทธ์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88" y="1484048"/>
            <a:ext cx="5763747" cy="731520"/>
          </a:xfr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ก. กระบวนการจัดทำกลยุทธ์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Strategy Development Process)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502" y="2217043"/>
            <a:ext cx="5765434" cy="45044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346075" indent="-346075" algn="l">
              <a:lnSpc>
                <a:spcPct val="100000"/>
              </a:lnSpc>
              <a:buFont typeface="+mj-lt"/>
              <a:buAutoNum type="arabicParenR"/>
            </a:pPr>
            <a:r>
              <a:rPr lang="th-TH" sz="2400" dirty="0">
                <a:latin typeface="TH K2D July8" panose="02000506000000020004" pitchFamily="2" charset="-34"/>
                <a:cs typeface="TH K2D July8"/>
              </a:rPr>
              <a:t>ว</a:t>
            </a: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ิธีการในการวางแผนกลยุทธ์ 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(แผนระยะสั้น+แผนระยะยาว+การเปลี่ยนแปลง)</a:t>
            </a:r>
          </a:p>
          <a:p>
            <a:pPr marL="342900" indent="-342900" algn="l">
              <a:lnSpc>
                <a:spcPct val="100000"/>
              </a:lnSpc>
              <a:buAutoNum type="arabicParenR"/>
            </a:pP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วิธีการในการรวบรวมและวิเคราะห์ข้อมูลที่เกี่ยวข้อง รวมทั้งพัฒนาสารสนเทศเพื่อใช้ในกระบวนการวางแผนกลยุทธ์ 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(กระบวนการได้มาซึ่งข้อมูล</a:t>
            </a:r>
            <a:r>
              <a:rPr lang="en-US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 SWOT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) </a:t>
            </a:r>
            <a:endParaRPr lang="th-TH" sz="2400" b="1" dirty="0">
              <a:solidFill>
                <a:srgbClr val="0070C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342900" indent="-342900" algn="l">
              <a:lnSpc>
                <a:spcPct val="100000"/>
              </a:lnSpc>
              <a:buAutoNum type="arabicParenR"/>
            </a:pP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วิธีการกำหนดโอกาสเชิงกลยุทธ์และกระตุ้นให้เกิดนวัตกรรม 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TOWs Matrix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 + ความเสี่ยง)</a:t>
            </a:r>
          </a:p>
          <a:p>
            <a:pPr marL="342900" indent="-342900" algn="l">
              <a:lnSpc>
                <a:spcPct val="100000"/>
              </a:lnSpc>
              <a:buAutoNum type="arabicParenR"/>
            </a:pP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วิธีการในการตัดสินใจว่ากระบวนการที่สำคัญใด </a:t>
            </a:r>
            <a:b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จะดำเนินการให้สำเร็จโดย</a:t>
            </a:r>
            <a:r>
              <a:rPr lang="th-TH" sz="24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/>
              </a:rPr>
              <a:t>บุคลากร</a:t>
            </a: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ของส่วนงาน </a:t>
            </a:r>
            <a:b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และกระบวนการใดจะดำเนินการโดย</a:t>
            </a:r>
            <a:r>
              <a:rPr lang="th-TH" sz="24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/>
              </a:rPr>
              <a:t>ผู้ส่งมอบ </a:t>
            </a:r>
            <a:br>
              <a:rPr lang="th-TH" sz="24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/>
              </a:rPr>
              <a:t>และคู่ความร่วมมือ</a:t>
            </a: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ที่เป็นทางการและไม่เป็นทางการ </a:t>
            </a:r>
            <a:endParaRPr lang="th-TH" sz="2400" b="1" dirty="0">
              <a:solidFill>
                <a:srgbClr val="000000"/>
              </a:solidFill>
              <a:latin typeface="TH K2D July8" panose="02000506000000020004" pitchFamily="2" charset="-34"/>
              <a:cs typeface="TH K2D July8"/>
            </a:endParaRPr>
          </a:p>
          <a:p>
            <a:pPr algn="l">
              <a:lnSpc>
                <a:spcPct val="100000"/>
              </a:lnSpc>
            </a:pP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   (Outsourcing and CORE COMPETENCY)</a:t>
            </a:r>
            <a:endParaRPr lang="th-TH" sz="2400" b="1" dirty="0">
              <a:ea typeface="Source Sans Pro Light"/>
            </a:endParaRPr>
          </a:p>
          <a:p>
            <a:pPr marL="342900" indent="-342900" algn="l">
              <a:lnSpc>
                <a:spcPct val="100000"/>
              </a:lnSpc>
              <a:buAutoNum type="arabicParenR"/>
            </a:pP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66250" y="1494486"/>
            <a:ext cx="5022657" cy="731520"/>
          </a:xfr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ข. วัตถุประสงค์เชิงกลยุทธ์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Strategic Objective)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67840" y="2227483"/>
            <a:ext cx="5022657" cy="198995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marL="457200" indent="-457200" algn="l">
              <a:lnSpc>
                <a:spcPct val="100000"/>
              </a:lnSpc>
              <a:buFont typeface="+mj-lt"/>
              <a:buAutoNum type="arabicParenR"/>
            </a:pPr>
            <a:r>
              <a:rPr lang="th-TH" sz="2400" dirty="0">
                <a:latin typeface="TH K2D July8" panose="02000506000000020004" pitchFamily="2" charset="-34"/>
                <a:cs typeface="TH K2D July8"/>
              </a:rPr>
              <a:t>วัตถุประสงค์เชิงกลยุทธ์ที่สำคัญของส่วนงาน</a:t>
            </a:r>
            <a:br>
              <a:rPr lang="th-TH" sz="2400" dirty="0">
                <a:latin typeface="TH K2D July8" panose="02000506000000020004" pitchFamily="2" charset="-34"/>
                <a:cs typeface="TH K2D July8"/>
              </a:rPr>
            </a:br>
            <a:r>
              <a:rPr lang="th-TH" sz="2400" dirty="0">
                <a:latin typeface="TH K2D July8" panose="02000506000000020004" pitchFamily="2" charset="-34"/>
                <a:cs typeface="TH K2D July8"/>
              </a:rPr>
              <a:t>มีอะไรบ้าง และเป้าประสงค์ที่เกี่ยวข้องที่สำคัญที่สุดของวัตถุประสงค์เชิงกลยุทธ์เหล่านั้น</a:t>
            </a:r>
            <a:br>
              <a:rPr lang="th-TH" sz="2400" dirty="0">
                <a:latin typeface="TH K2D July8" panose="02000506000000020004" pitchFamily="2" charset="-34"/>
                <a:cs typeface="TH K2D July8"/>
              </a:rPr>
            </a:br>
            <a:r>
              <a:rPr lang="th-TH" sz="2400" dirty="0">
                <a:latin typeface="TH K2D July8" panose="02000506000000020004" pitchFamily="2" charset="-34"/>
                <a:cs typeface="TH K2D July8"/>
              </a:rPr>
              <a:t>มีอะไรบ้าง </a:t>
            </a:r>
            <a:r>
              <a:rPr lang="th-TH" sz="2400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OKR</a:t>
            </a:r>
            <a:r>
              <a:rPr lang="th-TH" sz="2800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)</a:t>
            </a:r>
          </a:p>
          <a:p>
            <a:pPr lvl="1" indent="0">
              <a:buNone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uiExpand="1" build="p" animBg="1"/>
      <p:bldP spid="21" grpId="0" uiExpand="1" build="p" animBg="1"/>
      <p:bldP spid="2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business analysis&#10;&#10;Description automatically generated">
            <a:extLst>
              <a:ext uri="{FF2B5EF4-FFF2-40B4-BE49-F238E27FC236}">
                <a16:creationId xmlns:a16="http://schemas.microsoft.com/office/drawing/2014/main" id="{F195A1A9-95CD-C35A-F8C2-6EBC63BB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3" y="63043"/>
            <a:ext cx="11832513" cy="6731913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AD4AFFA-8B60-8A95-2198-67DE8A94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D372F-292A-AD77-43F4-91B2D183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Pitch deck title</a:t>
            </a: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7D8C486-282D-1C29-2B60-767E93BE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9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37"/>
            <a:ext cx="10515600" cy="1718130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1.2 การนำกลยุทธ์ไปปฏิบัติ (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Strategy Implementation) 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ให้ตอบคำถามพื้นฐานว่า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ส่วนงานนำกลยุทธ์ไปสู่การปฏิบัติอย่างไร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51" y="1486515"/>
            <a:ext cx="10874298" cy="807303"/>
          </a:xfrm>
          <a:solidFill>
            <a:schemeClr val="accent2">
              <a:alpha val="50000"/>
            </a:schemeClr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ก. การจัดทำแผนปฏิบัติการและการถ่ายทอดสู่การปฏิบัติ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ACTION PLAN Development and DEPLOYMENT)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851" y="2297991"/>
            <a:ext cx="10874298" cy="409665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457200" indent="-346075" algn="l">
              <a:lnSpc>
                <a:spcPct val="1000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แผนปฏิบัติการ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ACTION PLANS) :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วิธีการในการจัดทำแผนปฏิบัติการ</a:t>
            </a:r>
          </a:p>
          <a:p>
            <a:pPr marL="457200" indent="-346075" algn="l">
              <a:lnSpc>
                <a:spcPct val="1000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การนำแผนปฏิบัติการไปใช้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ACTION PLAN Implementation) :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วิธีการในการถ่ายทอดแผนปฏิบัติการไปสู่การปฏิบัติ</a:t>
            </a:r>
          </a:p>
          <a:p>
            <a:pPr marL="457200" indent="-346075" algn="l">
              <a:lnSpc>
                <a:spcPct val="1000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การจัดสรรทรัพยากร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Resource Allocation) :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ทำอย่างไรให้มั่นใจว่า มีทรัพยากรด้านการเงินและด้านอื่น ๆ พร้อมใช้ในการสนับสนุนแผนปฏิบัติการจนประสบความสำเร็จ</a:t>
            </a:r>
          </a:p>
          <a:p>
            <a:pPr marL="457200" indent="-342900" algn="l">
              <a:lnSpc>
                <a:spcPct val="100000"/>
              </a:lnSpc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แผนด้านบุคลากร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WORKFORCE Plans) :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แผนด้านบุคลากรที่สำคัญที่สนับสนุนความสำเร็จของวัตถุประสงค์เชิงกลยุทธ์และแผนปฏิบัติการมีอะไรบ้าง</a:t>
            </a:r>
          </a:p>
          <a:p>
            <a:pPr marL="457200" indent="-342900" algn="l">
              <a:lnSpc>
                <a:spcPct val="100000"/>
              </a:lnSpc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ตัววัดผลการดำเนินการ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PERFORMANCE MEASURES) :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ตัววัดหรือตัวชี้วัดที่สำคัญที่ใช้ติดตามความสำเร็จและประสิทธิผลของแผนปฏิบัติการมีอะไรบ้าง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6" y="461204"/>
            <a:ext cx="10985325" cy="20156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ผลลัพธ์ 1 : ผลลัพธ์ด้านการนำกลยุทธ์ไปปฏิบัติ </a:t>
            </a:r>
            <a:b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(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Strategy Implementation Result)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1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ผลลัพธ์ของตัววัดหรือตัวชี้วัดที่สำคัญของการบรรลุกลยุทธ์และแผนปฏิบัติการของส่วนงานมีอะไรบ้าง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sz="4000" b="1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6AB76B4-3467-4CE6-942A-276D69380F19}"/>
              </a:ext>
            </a:extLst>
          </p:cNvPr>
          <p:cNvSpPr txBox="1">
            <a:spLocks/>
          </p:cNvSpPr>
          <p:nvPr/>
        </p:nvSpPr>
        <p:spPr>
          <a:xfrm>
            <a:off x="519004" y="2216255"/>
            <a:ext cx="11153991" cy="44158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182880" tIns="91440" rIns="18288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Both"/>
            </a:pPr>
            <a:r>
              <a:rPr lang="th-TH" sz="3500" b="1" dirty="0">
                <a:latin typeface="TH K2D July8" panose="02000506000000020004" pitchFamily="2" charset="-34"/>
                <a:cs typeface="TH K2D July8"/>
              </a:rPr>
              <a:t>ผลการดำเนินงานตามแผน</a:t>
            </a:r>
            <a:r>
              <a:rPr lang="th-TH" sz="3500" b="1" dirty="0" err="1">
                <a:latin typeface="TH K2D July8" panose="02000506000000020004" pitchFamily="2" charset="-34"/>
                <a:cs typeface="TH K2D July8"/>
              </a:rPr>
              <a:t>ปฎิบั</a:t>
            </a:r>
            <a:r>
              <a:rPr lang="th-TH" sz="3500" b="1" dirty="0">
                <a:latin typeface="TH K2D July8" panose="02000506000000020004" pitchFamily="2" charset="-34"/>
                <a:cs typeface="TH K2D July8"/>
              </a:rPr>
              <a:t>ติการประจำปี</a:t>
            </a:r>
            <a:endParaRPr lang="th-TH" sz="3000" b="1" dirty="0">
              <a:latin typeface="TH K2D July8" panose="02000506000000020004" pitchFamily="2" charset="-34"/>
              <a:cs typeface="TH K2D July8"/>
            </a:endParaRPr>
          </a:p>
          <a:p>
            <a:pPr>
              <a:lnSpc>
                <a:spcPct val="100000"/>
              </a:lnSpc>
            </a:pP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โดยรายงานผล ดังนี้</a:t>
            </a:r>
            <a:endParaRPr lang="en-US" sz="3000" b="1" dirty="0">
              <a:latin typeface="TH K2D July8" panose="02000506000000020004" pitchFamily="2" charset="-34"/>
              <a:cs typeface="TH K2D July8"/>
            </a:endParaRPr>
          </a:p>
          <a:p>
            <a:pPr>
              <a:lnSpc>
                <a:spcPct val="100000"/>
              </a:lnSpc>
            </a:pPr>
            <a:endParaRPr lang="th-TH" sz="1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ระดับ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(Level)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ผลลัพธ์ของตัวชี้วัดที่สำคัญเป็นไปตามเป้าหมายหรือไม่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แนวโน้ม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Trend) 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มีแนวโน้มเป็นอย่างไรเมื่อเปรียบเทียบกับผลลัพธ์ในอดีต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เทียบเคียง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Comparisons)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มีการเทียบเคียงผลลัพธ์กับคู่เทียบที่เหมาะสม </a:t>
            </a:r>
            <a:endParaRPr lang="th-TH" sz="30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บูรณาการ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(Integration)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การติดตามผลลัพธ์และใช้ผลลัพธ์เพื่อการปรับปรุงส่วนงาน</a:t>
            </a:r>
            <a:endParaRPr lang="th-TH" sz="3500" b="1" dirty="0">
              <a:latin typeface="TH K2D July8" panose="02000506000000020004" pitchFamily="2" charset="-34"/>
              <a:cs typeface="TH K2D July8"/>
            </a:endParaRPr>
          </a:p>
        </p:txBody>
      </p:sp>
    </p:spTree>
    <p:extLst>
      <p:ext uri="{BB962C8B-B14F-4D97-AF65-F5344CB8AC3E}">
        <p14:creationId xmlns:p14="http://schemas.microsoft.com/office/powerpoint/2010/main" val="26241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2;p14">
            <a:extLst>
              <a:ext uri="{FF2B5EF4-FFF2-40B4-BE49-F238E27FC236}">
                <a16:creationId xmlns:a16="http://schemas.microsoft.com/office/drawing/2014/main" id="{9C15C402-0B33-47A7-BC7A-95361A2141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5957" y="1569407"/>
            <a:ext cx="11388435" cy="42394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th-TH" sz="9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1. เหตุผลและความจำเป็น</a:t>
            </a:r>
            <a:br>
              <a:rPr lang="th-TH" sz="9600" b="1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endParaRPr lang="th-TH" sz="9600" b="1" dirty="0">
              <a:solidFill>
                <a:schemeClr val="accent5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231716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5" y="216714"/>
            <a:ext cx="10515600" cy="105992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ตัวชี้วัดที่ 2 ผู้รับบริการ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(Customers)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355" y="1465369"/>
            <a:ext cx="4895384" cy="1065547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2.1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ความคาดหวังของผู้รับบริการ </a:t>
            </a:r>
            <a:b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(Customer Expectation)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68" y="2532393"/>
            <a:ext cx="4895384" cy="1815642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342900" indent="-342900" algn="l">
              <a:buAutoNum type="thaiAlphaPeriod"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การรับฟังผู้รับบริการ </a:t>
            </a:r>
            <a:r>
              <a:rPr lang="en-US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(Listening to Customers)</a:t>
            </a:r>
          </a:p>
          <a:p>
            <a:pPr marL="342900" indent="-342900" algn="l">
              <a:buAutoNum type="thaiAlphaPeriod"/>
            </a:pP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การจำแนกกลุ่มผู้รับบริการ และการจัดการให้บริการ </a:t>
            </a:r>
            <a:r>
              <a:rPr lang="en-US" sz="2400" b="1" dirty="0">
                <a:latin typeface="TH K2D July8" panose="02000506000000020004" pitchFamily="2" charset="-34"/>
                <a:cs typeface="TH K2D July8"/>
              </a:rPr>
              <a:t>(CUSTOMER Segmentation and Service Offerings)</a:t>
            </a:r>
          </a:p>
          <a:p>
            <a:endParaRPr lang="en-US" sz="24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89785" y="1465369"/>
            <a:ext cx="5022657" cy="1065547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2.2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ความผูกพันของผู้รับบริการ </a:t>
            </a:r>
            <a:b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(Customer Engagement)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91375" y="2532393"/>
            <a:ext cx="5022657" cy="2024409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Autofit/>
          </a:bodyPr>
          <a:lstStyle/>
          <a:p>
            <a:pPr marL="342900" indent="-342900" algn="l">
              <a:buAutoNum type="thaiAlphaPeriod"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ประสบการณ์ของผู้รับบริการ (</a:t>
            </a:r>
            <a:r>
              <a:rPr lang="en-US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Customer Experience)</a:t>
            </a:r>
            <a:endParaRPr lang="th-TH" sz="24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342900" indent="-342900" algn="l">
              <a:buAutoNum type="thaiAlphaPeriod"/>
            </a:pPr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การค้นหาความพึงพอใจ ความไม่พึงพอใจและความผูกพันของผู้บริการ (</a:t>
            </a:r>
            <a:r>
              <a:rPr lang="en-US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Determination of Customer Satisfaction, Dissatisfaction, and Engagement)</a:t>
            </a:r>
            <a:endParaRPr lang="th-TH" sz="24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342900" indent="-342900" algn="l">
              <a:buAutoNum type="thaiAlphaPeriod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306C57-CCE2-4FF6-A7ED-FEAAA6F732A4}"/>
              </a:ext>
            </a:extLst>
          </p:cNvPr>
          <p:cNvSpPr txBox="1">
            <a:spLocks/>
          </p:cNvSpPr>
          <p:nvPr/>
        </p:nvSpPr>
        <p:spPr>
          <a:xfrm>
            <a:off x="549691" y="4751429"/>
            <a:ext cx="10963774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5000"/>
                  <a:shade val="30000"/>
                  <a:satMod val="115000"/>
                </a:schemeClr>
              </a:gs>
              <a:gs pos="50000">
                <a:schemeClr val="accent6">
                  <a:lumMod val="25000"/>
                  <a:shade val="67500"/>
                  <a:satMod val="115000"/>
                </a:schemeClr>
              </a:gs>
              <a:gs pos="100000">
                <a:schemeClr val="accent6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ผลลัพธ์ 2 : ผลลัพธ์ด้านผู้รับบริการ (</a:t>
            </a:r>
            <a:r>
              <a:rPr lang="en-US" sz="32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Customer Results)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99FAD1-8805-4B5B-AD71-D012B43752B8}"/>
              </a:ext>
            </a:extLst>
          </p:cNvPr>
          <p:cNvSpPr txBox="1">
            <a:spLocks/>
          </p:cNvSpPr>
          <p:nvPr/>
        </p:nvSpPr>
        <p:spPr>
          <a:xfrm>
            <a:off x="548668" y="5208629"/>
            <a:ext cx="10963774" cy="1377398"/>
          </a:xfrm>
          <a:prstGeom prst="rect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182880" rIns="18288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(1) ความพึงพอใจของผู้รับบริการ (</a:t>
            </a:r>
            <a:r>
              <a:rPr lang="en-US" sz="2400" b="1" dirty="0">
                <a:latin typeface="TH K2D July8" panose="02000506000000020004" pitchFamily="2" charset="-34"/>
                <a:cs typeface="TH K2D July8"/>
              </a:rPr>
              <a:t>CUSTOMER Satisfaction) : </a:t>
            </a: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ผลลัพธ์ด้านความพึงพอใจและความไม่พึงพอใจ</a:t>
            </a:r>
            <a:endParaRPr lang="en-US" dirty="0"/>
          </a:p>
          <a:p>
            <a:pPr algn="l"/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    ของผู้รับบริการเป็นอย่างไร</a:t>
            </a:r>
            <a:endParaRPr lang="th-TH" dirty="0"/>
          </a:p>
          <a:p>
            <a:pPr algn="l"/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(2) ความผูกพันของผู้รับบริการ (</a:t>
            </a:r>
            <a:r>
              <a:rPr lang="en-US" sz="2400" b="1" dirty="0">
                <a:latin typeface="TH K2D July8" panose="02000506000000020004" pitchFamily="2" charset="-34"/>
                <a:cs typeface="TH K2D July8"/>
              </a:rPr>
              <a:t>CUSTOMER ENGAGEMENT) : </a:t>
            </a: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ผลลัพธ์ด้านความผูกพันของผู้รับบริการเป็น</a:t>
            </a:r>
          </a:p>
          <a:p>
            <a:pPr algn="l"/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    อย่างไร</a:t>
            </a:r>
            <a:endParaRPr lang="th-TH" dirty="0">
              <a:cs typeface="TH K2D July8"/>
            </a:endParaRPr>
          </a:p>
        </p:txBody>
      </p:sp>
    </p:spTree>
    <p:extLst>
      <p:ext uri="{BB962C8B-B14F-4D97-AF65-F5344CB8AC3E}">
        <p14:creationId xmlns:p14="http://schemas.microsoft.com/office/powerpoint/2010/main" val="40050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p" animBg="1"/>
      <p:bldP spid="21" grpId="0" uiExpand="1" build="p" animBg="1"/>
      <p:bldP spid="22" grpId="0" build="p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824"/>
            <a:ext cx="10515600" cy="1059924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ระดับของการดำเนินงานด้านผู้รับบริการ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3FA9B1-5ED2-4526-81CB-5D851DC348BF}"/>
              </a:ext>
            </a:extLst>
          </p:cNvPr>
          <p:cNvSpPr/>
          <p:nvPr/>
        </p:nvSpPr>
        <p:spPr>
          <a:xfrm>
            <a:off x="2048109" y="2233145"/>
            <a:ext cx="4348975" cy="4025676"/>
          </a:xfrm>
          <a:prstGeom prst="ellipse">
            <a:avLst/>
          </a:prstGeom>
          <a:solidFill>
            <a:srgbClr val="DBF6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ส่วนงาน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BCF28-06BF-4741-A459-53688F58B8A8}"/>
              </a:ext>
            </a:extLst>
          </p:cNvPr>
          <p:cNvSpPr/>
          <p:nvPr/>
        </p:nvSpPr>
        <p:spPr>
          <a:xfrm>
            <a:off x="2901937" y="3540159"/>
            <a:ext cx="1580685" cy="1582758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B42F4F5-A92B-4722-AA59-2611C392DA1F}"/>
              </a:ext>
            </a:extLst>
          </p:cNvPr>
          <p:cNvSpPr txBox="1">
            <a:spLocks/>
          </p:cNvSpPr>
          <p:nvPr/>
        </p:nvSpPr>
        <p:spPr>
          <a:xfrm>
            <a:off x="6962863" y="2453268"/>
            <a:ext cx="5092000" cy="304459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ปีงบประมาณ พ.ศ. 2567</a:t>
            </a:r>
            <a:b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มีนโยบายให้ดำเนินการในระดับ</a:t>
            </a:r>
          </a:p>
          <a:p>
            <a:pPr marL="514350" indent="-514350">
              <a:buAutoNum type="arabicPeriod"/>
            </a:pPr>
            <a:r>
              <a:rPr lang="th-TH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ระดับส่วนงาน</a:t>
            </a:r>
          </a:p>
          <a:p>
            <a:pPr marL="514350" indent="-514350">
              <a:buAutoNum type="arabicPeriod"/>
            </a:pPr>
            <a:r>
              <a:rPr lang="th-TH" sz="4400" b="1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ระดับกอง/ฝ่าย</a:t>
            </a:r>
          </a:p>
        </p:txBody>
      </p:sp>
    </p:spTree>
    <p:extLst>
      <p:ext uri="{BB962C8B-B14F-4D97-AF65-F5344CB8AC3E}">
        <p14:creationId xmlns:p14="http://schemas.microsoft.com/office/powerpoint/2010/main" val="26989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8" y="505007"/>
            <a:ext cx="11183654" cy="1854436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2.1 ความคาดหวังของผู้รับบริการ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(Customer Expectations)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ให้ตอบคำถามพื้นฐานว่า </a:t>
            </a:r>
            <a:r>
              <a:rPr lang="en-US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7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กอง/ฝ่ายมีวิธีการอย่างไรในการรับฟังผู้รับบริการ และกำหนดการบริการเพื่อตอบสนองความต้องการของผู้รับบริการ </a:t>
            </a:r>
            <a:endParaRPr lang="th-TH" sz="3700" b="1" dirty="0">
              <a:solidFill>
                <a:srgbClr val="0070C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743" y="2472612"/>
            <a:ext cx="5271506" cy="1411111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ก. การรับฟังผู้รับบริการ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Listening to Customers)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52" y="3883723"/>
            <a:ext cx="5278473" cy="2129538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rm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ผู้รับบริการที่มีอยู่ในปัจจุบัน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Current CUSTOMERS)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กอง/ฝ่ายมีวิธีการอย่างไร ใน</a:t>
            </a:r>
            <a:r>
              <a:rPr lang="th-TH" sz="2800" b="1" dirty="0">
                <a:solidFill>
                  <a:srgbClr val="00863D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การรับฟัง ปฏิสัมพันธ์ และสังเกต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ผู้รับบริการ เพื่อให้ได้มาซึ่งสารสนเทศที่สามารถนำไปใช้ได้</a:t>
            </a:r>
          </a:p>
          <a:p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2472612"/>
            <a:ext cx="5812326" cy="1411111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ข. การจำแนกกลุ่มผู้รับบริการ และการจัดการให้บริการ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CUSTOMER Segmentation and Service Offerings)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7687" y="3885200"/>
            <a:ext cx="5812229" cy="2471150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การจำแนกกลุ่มผู้รับบริการ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CUSTOMER Segmentation)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กอง/ฝ่ายมีวิธีการอย่างไรในการ</a:t>
            </a:r>
            <a:r>
              <a:rPr lang="th-TH" sz="2800" b="1" dirty="0">
                <a:solidFill>
                  <a:srgbClr val="0066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กำหนดกลุ่มผู้รับบริการ</a:t>
            </a:r>
          </a:p>
          <a:p>
            <a:pPr marL="457200" indent="-457200" algn="l">
              <a:buFont typeface="+mj-lt"/>
              <a:buAutoNum type="arabicParenR"/>
            </a:pP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การจัดการให้บริการ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Service Offerings) :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 กอง/ฝ่ายมีวิธีการอย่างไรในการ</a:t>
            </a:r>
            <a:r>
              <a:rPr lang="th-TH" sz="2800" b="1" dirty="0">
                <a:solidFill>
                  <a:srgbClr val="006600"/>
                </a:solidFill>
                <a:latin typeface="TH K2D July8" panose="02000506000000020004" pitchFamily="2" charset="-34"/>
                <a:cs typeface="TH K2D July8"/>
              </a:rPr>
              <a:t>จัดการให้บริการตาม กลุ่มผู้รับบริการ</a:t>
            </a:r>
            <a:endParaRPr lang="en-US" sz="2800" b="1" dirty="0">
              <a:solidFill>
                <a:srgbClr val="0066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85D0D-2885-4168-810F-0C0583AA63F7}"/>
              </a:ext>
            </a:extLst>
          </p:cNvPr>
          <p:cNvSpPr txBox="1"/>
          <p:nvPr/>
        </p:nvSpPr>
        <p:spPr>
          <a:xfrm>
            <a:off x="11255236" y="3884670"/>
            <a:ext cx="35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4420A-6607-4034-B8CA-39C3F1AE0E36}"/>
              </a:ext>
            </a:extLst>
          </p:cNvPr>
          <p:cNvSpPr txBox="1"/>
          <p:nvPr/>
        </p:nvSpPr>
        <p:spPr>
          <a:xfrm>
            <a:off x="5272614" y="3880827"/>
            <a:ext cx="35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01E1A-8378-481B-BB0E-9FB9DA58371A}"/>
              </a:ext>
            </a:extLst>
          </p:cNvPr>
          <p:cNvSpPr txBox="1"/>
          <p:nvPr/>
        </p:nvSpPr>
        <p:spPr>
          <a:xfrm>
            <a:off x="10996914" y="5563235"/>
            <a:ext cx="35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14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uiExpand="1" build="p" animBg="1"/>
      <p:bldP spid="21" grpId="0" uiExpand="1" build="p" animBg="1"/>
      <p:bldP spid="22" grpId="0" build="p" animBg="1"/>
      <p:bldP spid="6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79" y="127498"/>
            <a:ext cx="10515600" cy="185443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2.2 ความผูกพันของผู้รับบริการ (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CUSTOMER ENGAGEMENT) 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ให้ตอบคำถามพื้นฐานว่า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ในการสร้างความสัมพันธ์</a:t>
            </a:r>
            <a:br>
              <a:rPr lang="th-TH" sz="33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และเสริมสร้างประสบการณ์ของผู้รับบริการ </a:t>
            </a:r>
            <a:endParaRPr lang="th-TH" sz="3300" b="1">
              <a:solidFill>
                <a:srgbClr val="0070C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744" y="2379765"/>
            <a:ext cx="5281944" cy="982040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ก. ประสบการณ์ของผู้รับบริการ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Customer Experience)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526" y="3363282"/>
            <a:ext cx="5278473" cy="2993068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การจัดการความสัมพันธ์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Relationship Management)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กอง/ฝ่ายมีวิธีการอย่างไร ในการสร้างความสัมพันธ์กับผู้รับบริการ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CRM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)</a:t>
            </a:r>
          </a:p>
          <a:p>
            <a:pPr marL="457200" indent="-457200" algn="l">
              <a:buFont typeface="+mj-lt"/>
              <a:buAutoNum type="arabicParenR"/>
            </a:pP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การจัดการข้อร้องเรียน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Complaint Management)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กอง/ฝ่ายมีวิธีการอย่างไร ในการจัดการข้อร้องเรียนจากผู้รับบริการ</a:t>
            </a:r>
          </a:p>
          <a:p>
            <a:pPr marL="457200" indent="-457200" algn="l">
              <a:buFont typeface="+mj-lt"/>
              <a:buAutoNum type="arabicParenR"/>
            </a:pP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2379765"/>
            <a:ext cx="5739258" cy="1536654"/>
          </a:xfrm>
          <a:solidFill>
            <a:srgbClr val="ADEA76">
              <a:alpha val="50000"/>
            </a:srgbClr>
          </a:solidFill>
          <a:ln>
            <a:solidFill>
              <a:srgbClr val="ADEA76"/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ข. การค้นหาความพึงพอใจ ความไม่พึงพอใจและ ความผูกพันของผู้บริการ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Determination of Customer Satisfaction, Dissatisfaction, and Engagement)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4313" y="3916418"/>
            <a:ext cx="5739161" cy="2439931"/>
          </a:xfrm>
          <a:ln>
            <a:solidFill>
              <a:srgbClr val="ADEA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algn="l"/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ในการค้นหา</a:t>
            </a:r>
            <a:br>
              <a:rPr lang="th-TH" sz="2800" b="1" dirty="0">
                <a:latin typeface="TH K2D July8" panose="02000506000000020004" pitchFamily="2" charset="-34"/>
                <a:cs typeface="TH K2D July8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ความพึงพอใจ ความไม่พึงพอใจ และความผูกพัน</a:t>
            </a:r>
            <a:br>
              <a:rPr lang="th-TH" sz="2800" b="1" dirty="0">
                <a:latin typeface="TH K2D July8" panose="02000506000000020004" pitchFamily="2" charset="-34"/>
                <a:cs typeface="TH K2D July8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ของผู้รับบริการ</a:t>
            </a:r>
            <a:endParaRPr lang="en-US" sz="2800" b="1" dirty="0">
              <a:solidFill>
                <a:srgbClr val="006600"/>
              </a:solidFill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uiExpand="1" build="p" animBg="1"/>
      <p:bldP spid="21" grpId="0" uiExpand="1" build="p" animBg="1"/>
      <p:bldP spid="2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766"/>
            <a:ext cx="10515600" cy="108810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ผลลัพธ์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: ผลลัพธ์ด้านผู้รับบริการ 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Customer Results)</a:t>
            </a:r>
            <a:b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b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ABBA8C-04B3-4D5A-81A0-3A990A735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43" y="1533420"/>
            <a:ext cx="11153991" cy="4415883"/>
          </a:xfrm>
          <a:ln w="28575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(1) ผลลัพธ์ด้านความพึงพอใจและความไม่พึงพอใจของผู้รับบริการเป็นอย่างไร</a:t>
            </a:r>
            <a:endParaRPr lang="th-TH" sz="3000" b="1" dirty="0">
              <a:solidFill>
                <a:srgbClr val="0070C0"/>
              </a:solidFill>
              <a:latin typeface="TH K2D July8" panose="02000506000000020004" pitchFamily="2" charset="-34"/>
              <a:cs typeface="TH K2D July8"/>
            </a:endParaRPr>
          </a:p>
          <a:p>
            <a:pPr>
              <a:lnSpc>
                <a:spcPct val="100000"/>
              </a:lnSpc>
            </a:pPr>
            <a:r>
              <a:rPr lang="th-TH" sz="35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(2) ผลลัพธ์ด้านความผูกพันของผู้รับบริการเป็นอย่างไร</a:t>
            </a:r>
            <a:r>
              <a:rPr lang="en-US" sz="3500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โดยรายงานผล ดังนี้</a:t>
            </a:r>
            <a:endParaRPr lang="en-US" sz="3000" dirty="0">
              <a:latin typeface="TH K2D July8" panose="02000506000000020004" pitchFamily="2" charset="-34"/>
              <a:cs typeface="TH K2D July8"/>
            </a:endParaRPr>
          </a:p>
          <a:p>
            <a:pPr>
              <a:lnSpc>
                <a:spcPct val="100000"/>
              </a:lnSpc>
            </a:pPr>
            <a:endParaRPr lang="th-TH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ระดับ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(Level)</a:t>
            </a: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: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พึงพอใจน้อย/มาก/มากที่สุด และเป็นไปตามเป้าหมายหรือไม่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แนวโน้ม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Trend)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มีแนวโน้มเป็นอย่างไร</a:t>
            </a:r>
            <a:r>
              <a:rPr lang="en-US" sz="3000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เมื่อเปรียบเทียบกับผลลัพธ์ในอดีต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เทียบเคียง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Comparisons)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มีการเทียบเคียงกับคู่เทียบที่เหมาะสม </a:t>
            </a:r>
            <a:endParaRPr lang="th-TH" sz="3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บูรณาการ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(Integration)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การติดตามผลลัพธ์และใช้ผลลัพธ์เพื่อการปรับปรุงบริการ</a:t>
            </a:r>
            <a:endParaRPr lang="th-TH" sz="3500" dirty="0">
              <a:latin typeface="TH K2D July8" panose="02000506000000020004" pitchFamily="2" charset="-34"/>
              <a:cs typeface="TH K2D July8"/>
            </a:endParaRPr>
          </a:p>
        </p:txBody>
      </p:sp>
    </p:spTree>
    <p:extLst>
      <p:ext uri="{BB962C8B-B14F-4D97-AF65-F5344CB8AC3E}">
        <p14:creationId xmlns:p14="http://schemas.microsoft.com/office/powerpoint/2010/main" val="15025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B6B318-8CB6-4A80-ACDC-544B1331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764"/>
            <a:ext cx="10515600" cy="72245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ข้อเสนอแนะหมวด </a:t>
            </a:r>
            <a:r>
              <a:rPr lang="th-TH" sz="4000" b="1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ผู้รับบริการ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ในปีก่อน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213FFE3B-CA19-4E68-979A-9E09D097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5" y="1245565"/>
            <a:ext cx="11465890" cy="436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4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ตัวชี้วัดที่ 3 ระบบปฏิบัติการ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(Operations)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69" y="1717295"/>
            <a:ext cx="5288035" cy="898534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3.1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กระบวนการทำงาน 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(Work process)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282" y="2617306"/>
            <a:ext cx="5288035" cy="198085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Autofit/>
          </a:bodyPr>
          <a:lstStyle/>
          <a:p>
            <a:pPr marL="342900" indent="-342900" algn="l">
              <a:buAutoNum type="thaiAlphaPeriod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การออกแบบการบริการและกระบวนการ </a:t>
            </a:r>
            <a:b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Service and Process Design)</a:t>
            </a:r>
          </a:p>
          <a:p>
            <a:pPr marL="342900" indent="-342900" algn="l">
              <a:buAutoNum type="thaiAlphaPeriod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/>
            </a:endParaRPr>
          </a:p>
          <a:p>
            <a:pPr marL="342900" indent="-342900" algn="l">
              <a:buAutoNum type="thaiAlphaPeriod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การจัดการและการปรับปรุงกระบวนการ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Process Management and Implement)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5893" y="1717295"/>
            <a:ext cx="5022657" cy="89853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3.2 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ประสิทธิผลของการปฏิบัติการ </a:t>
            </a:r>
            <a:b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    (Operational Effectiveness)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5893" y="2617157"/>
            <a:ext cx="5022657" cy="199129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marL="342900" indent="-342900" algn="l">
              <a:buAutoNum type="thaiAlphaPeriod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ประสิทธิภาพและประสิทธิผลของการปฏิบัติการ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Operational Efficiency and Effectiveness)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306C57-CCE2-4FF6-A7ED-FEAAA6F732A4}"/>
              </a:ext>
            </a:extLst>
          </p:cNvPr>
          <p:cNvSpPr txBox="1">
            <a:spLocks/>
          </p:cNvSpPr>
          <p:nvPr/>
        </p:nvSpPr>
        <p:spPr>
          <a:xfrm>
            <a:off x="354046" y="4877974"/>
            <a:ext cx="11412622" cy="7181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ผลลัพธ์ </a:t>
            </a:r>
            <a:r>
              <a:rPr lang="en-US" sz="28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28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: ผลลัพธ์ด้านประสิทธิผลของกระบวนการทำงาน (</a:t>
            </a:r>
            <a:r>
              <a:rPr lang="en-US" sz="2800" b="1" dirty="0">
                <a:solidFill>
                  <a:schemeClr val="bg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Work Process Effectiveness Result)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99FAD1-8805-4B5B-AD71-D012B43752B8}"/>
              </a:ext>
            </a:extLst>
          </p:cNvPr>
          <p:cNvSpPr txBox="1">
            <a:spLocks/>
          </p:cNvSpPr>
          <p:nvPr/>
        </p:nvSpPr>
        <p:spPr>
          <a:xfrm>
            <a:off x="353023" y="5710953"/>
            <a:ext cx="11412623" cy="9076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182880" rIns="18288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ผลลัพธ์ของตัวชี้วัดในกระบวนการทำงานและผลลัพธ์จากการพัฒนาปรับปรุงกระบวนการเป็นอย่างไร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0289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p" animBg="1"/>
      <p:bldP spid="21" grpId="0" uiExpand="1" build="p" animBg="1"/>
      <p:bldP spid="22" grpId="0" build="p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ระดับของการดำเนินงานจัดทำระบบปฏิบัติการ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 (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Operations)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3FA9B1-5ED2-4526-81CB-5D851DC348BF}"/>
              </a:ext>
            </a:extLst>
          </p:cNvPr>
          <p:cNvSpPr/>
          <p:nvPr/>
        </p:nvSpPr>
        <p:spPr>
          <a:xfrm>
            <a:off x="2048109" y="2233145"/>
            <a:ext cx="4348975" cy="40256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ส่วนงาน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BCF28-06BF-4741-A459-53688F58B8A8}"/>
              </a:ext>
            </a:extLst>
          </p:cNvPr>
          <p:cNvSpPr/>
          <p:nvPr/>
        </p:nvSpPr>
        <p:spPr>
          <a:xfrm>
            <a:off x="2922719" y="3454604"/>
            <a:ext cx="1580685" cy="1582758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B42F4F5-A92B-4722-AA59-2611C392DA1F}"/>
              </a:ext>
            </a:extLst>
          </p:cNvPr>
          <p:cNvSpPr txBox="1">
            <a:spLocks/>
          </p:cNvSpPr>
          <p:nvPr/>
        </p:nvSpPr>
        <p:spPr>
          <a:xfrm>
            <a:off x="6962863" y="2453268"/>
            <a:ext cx="4956301" cy="304459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ปีงบประมาณ พ.ศ. 2567</a:t>
            </a:r>
            <a:b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มีนโยบายให้ดำเนินการในระดับ</a:t>
            </a:r>
          </a:p>
          <a:p>
            <a:pPr marL="514350" indent="-514350">
              <a:buAutoNum type="arabicPeriod"/>
            </a:pPr>
            <a:r>
              <a:rPr lang="th-TH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ระดับส่วนงาน</a:t>
            </a:r>
          </a:p>
          <a:p>
            <a:pPr marL="514350" indent="-514350">
              <a:buAutoNum type="arabicPeriod"/>
            </a:pPr>
            <a:r>
              <a:rPr lang="th-TH" sz="4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ระดับกอง/ฝ่าย</a:t>
            </a:r>
          </a:p>
        </p:txBody>
      </p:sp>
    </p:spTree>
    <p:extLst>
      <p:ext uri="{BB962C8B-B14F-4D97-AF65-F5344CB8AC3E}">
        <p14:creationId xmlns:p14="http://schemas.microsoft.com/office/powerpoint/2010/main" val="19048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79" y="127498"/>
            <a:ext cx="10515600" cy="185443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3.1 กระบวนการทำงาน (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Work processes) 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ให้ตอบคำถามพื้นฐานว่า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: 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กอง/ฝ่ายมีวิธีการออกแบบ จัดการ และปรับปรุง </a:t>
            </a:r>
            <a:b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การบริการและกระบวนการทำงานที่สำคัญอย่างไร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182" y="2087709"/>
            <a:ext cx="5281944" cy="1096862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ก. การออกแบบการบริการและกระบวนการ 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Service and Process Design)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8964" y="3186047"/>
            <a:ext cx="5278473" cy="325207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rmAutofit/>
          </a:bodyPr>
          <a:lstStyle/>
          <a:p>
            <a:pPr marL="457200" indent="-457200" algn="l">
              <a:lnSpc>
                <a:spcPts val="28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ข้อกำหนดของการบริการ (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Service Requirements) 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การออกแบบบริการ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Service Design) </a:t>
            </a: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ข้อกำหนดของกระบวนการ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Process Requirements)</a:t>
            </a: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lnSpc>
                <a:spcPts val="28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การออกแบบกระบวนการ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Process Design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)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2087709"/>
            <a:ext cx="5748007" cy="1096862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ข. การจัดการและการปรับปรุงกระบวนการ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Process Management and Implement)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4311" y="3184570"/>
            <a:ext cx="5749696" cy="325355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การนำกระบวนการไปสู่การปฏิบัติ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Process Implementation)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กอง/ฝ่ายมั่นใจได้อย่างไรว่าการปฏิบัติงานประจำวันของกระบวนการทำงานต่างๆ เป็นไปตามข้อกำหนดที่สำคัญ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buFont typeface="+mj-lt"/>
              <a:buAutoNum type="arabicParenR"/>
            </a:pPr>
            <a:endParaRPr lang="th-TH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การปรับปรุงกระบวนการ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Process Improvement) :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กอง/ฝ่ายมีวิธีการอย่างไร ในการปรับปรุงกระบวนการทำงานที่สำคัญ และกระบวนการสนับสนุนที่สำคัญ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เพื่อปรับปรุงการให้บริการ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uiExpand="1" build="p" animBg="1"/>
      <p:bldP spid="21" grpId="0" uiExpand="1" build="p" animBg="1"/>
      <p:bldP spid="2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139" y="1081935"/>
            <a:ext cx="6054229" cy="563589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rmAutofit fontScale="92500"/>
          </a:bodyPr>
          <a:lstStyle/>
          <a:p>
            <a:pPr marL="457200" indent="-457200" algn="l">
              <a:lnSpc>
                <a:spcPts val="3000"/>
              </a:lnSpc>
              <a:buFont typeface="+mj-lt"/>
              <a:buAutoNum type="arabicParenR"/>
            </a:pP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ข้อกำหนดของหลักการบริการ และกระบวนการ (</a:t>
            </a:r>
            <a:r>
              <a:rPr lang="en-US" sz="2600" b="1" dirty="0">
                <a:latin typeface="TH K2D July8" panose="02000506000000020004" pitchFamily="2" charset="-34"/>
                <a:cs typeface="TH K2D July8"/>
              </a:rPr>
              <a:t>Service Requirements) : </a:t>
            </a: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ในการจัดทำข้อกำหนดที่สำคัญของการบริการ</a:t>
            </a:r>
            <a:endParaRPr lang="en-US" sz="2600" b="1" dirty="0">
              <a:latin typeface="TH K2D July8" panose="02000506000000020004" pitchFamily="2" charset="-34"/>
              <a:cs typeface="TH K2D July8"/>
            </a:endParaRPr>
          </a:p>
          <a:p>
            <a:pPr marL="457200" indent="-457200" algn="l">
              <a:lnSpc>
                <a:spcPts val="3000"/>
              </a:lnSpc>
              <a:buFont typeface="+mj-lt"/>
              <a:buAutoNum type="arabicParenR"/>
            </a:pP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การออกแบบบริการ (</a:t>
            </a:r>
            <a:r>
              <a:rPr lang="en-US" sz="2600" b="1" dirty="0">
                <a:latin typeface="TH K2D July8" panose="02000506000000020004" pitchFamily="2" charset="-34"/>
                <a:cs typeface="TH K2D July8"/>
              </a:rPr>
              <a:t>Service Design) :</a:t>
            </a: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ในการออกแบบบริการ เพื่อให้เป็นไปตามข้อกำหนดที่สำคัญ</a:t>
            </a:r>
          </a:p>
          <a:p>
            <a:pPr marL="457200" indent="-457200" algn="l">
              <a:lnSpc>
                <a:spcPts val="3000"/>
              </a:lnSpc>
              <a:buFont typeface="+mj-lt"/>
              <a:buAutoNum type="arabicParenR"/>
            </a:pP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ข้อกำหนดของกระบวนการ (</a:t>
            </a:r>
            <a:r>
              <a:rPr lang="en-US" sz="2600" b="1" dirty="0">
                <a:latin typeface="TH K2D July8" panose="02000506000000020004" pitchFamily="2" charset="-34"/>
                <a:cs typeface="TH K2D July8"/>
              </a:rPr>
              <a:t>Process Requirements) :</a:t>
            </a: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ในการจัดทำข้อกำหนดที่สำคัญของกระบวนการทำงาน และกระบวนการสนับสนุน</a:t>
            </a:r>
          </a:p>
          <a:p>
            <a:pPr marL="457200" indent="-457200" algn="l">
              <a:lnSpc>
                <a:spcPts val="3000"/>
              </a:lnSpc>
              <a:buFont typeface="+mj-lt"/>
              <a:buAutoNum type="arabicParenR"/>
            </a:pP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การออกแบบกระบวนการ (</a:t>
            </a:r>
            <a:r>
              <a:rPr lang="en-US" sz="2600" b="1" dirty="0">
                <a:latin typeface="TH K2D July8" panose="02000506000000020004" pitchFamily="2" charset="-34"/>
                <a:cs typeface="TH K2D July8"/>
              </a:rPr>
              <a:t>Process Design) </a:t>
            </a:r>
            <a:br>
              <a:rPr lang="th-TH" sz="26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600" b="1" dirty="0">
                <a:latin typeface="TH K2D July8" panose="02000506000000020004" pitchFamily="2" charset="-34"/>
                <a:cs typeface="TH K2D July8"/>
              </a:rPr>
              <a:t>:</a:t>
            </a:r>
            <a:r>
              <a:rPr lang="th-TH" sz="2600" b="1" dirty="0">
                <a:latin typeface="TH K2D July8" panose="02000506000000020004" pitchFamily="2" charset="-34"/>
                <a:cs typeface="TH K2D July8"/>
              </a:rPr>
              <a:t>กอง/ฝ่ายมีวิธีการอย่างไร ในการออกแบบกระบวนการทำงานที่สำคัญ และกระบวนการสนับสนุนที่สำคัญ เพื่อให้เป็นไปตามข้อกำหนดที่สำคัญ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56" y="338501"/>
            <a:ext cx="6047765" cy="731520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 lnSpcReduction="10000"/>
          </a:bodyPr>
          <a:lstStyle/>
          <a:p>
            <a: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ก. การออกแบบการบริการ และกระบวนการ </a:t>
            </a:r>
            <a:b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en-US" sz="25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Service and Process Design)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796305D-2C97-4DA0-B280-DF385581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014" y="2509680"/>
            <a:ext cx="4768240" cy="1338720"/>
          </a:xfrm>
          <a:solidFill>
            <a:schemeClr val="accent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/>
              </a:rPr>
              <a:t>ส่วนงานสนับสนุนได้กำหนดแล้วว่า </a:t>
            </a:r>
            <a:b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/>
              </a:rPr>
              <a:t>จะใช้ </a:t>
            </a:r>
            <a:r>
              <a:rPr lang="en-US" sz="2800" b="1" dirty="0">
                <a:solidFill>
                  <a:srgbClr val="00B0F0"/>
                </a:solidFill>
                <a:latin typeface="TH K2D July8" panose="02000506000000020004" pitchFamily="2" charset="-34"/>
                <a:cs typeface="TH K2D July8"/>
              </a:rPr>
              <a:t>SIPOC Model </a:t>
            </a:r>
            <a:r>
              <a:rPr lang="th-TH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/>
              </a:rPr>
              <a:t>ในการจัดทำ</a:t>
            </a:r>
            <a:b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2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/>
              </a:rPr>
              <a:t>Service and Process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F4C8A-FF15-4A06-A0A8-C16638E2E1C8}"/>
              </a:ext>
            </a:extLst>
          </p:cNvPr>
          <p:cNvSpPr/>
          <p:nvPr/>
        </p:nvSpPr>
        <p:spPr>
          <a:xfrm>
            <a:off x="262387" y="1080473"/>
            <a:ext cx="6043791" cy="555238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84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-148755" y="5080"/>
            <a:ext cx="12472235" cy="16019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br>
              <a:rPr lang="th-TH" b="1" dirty="0">
                <a:solidFill>
                  <a:srgbClr val="E2400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</a:rPr>
            </a:br>
            <a:br>
              <a:rPr lang="en" b="1" dirty="0">
                <a:solidFill>
                  <a:srgbClr val="E2400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</a:rPr>
            </a:br>
            <a:r>
              <a:rPr lang="en" sz="6000" b="1" dirty="0">
                <a:solidFill>
                  <a:srgbClr val="E24000"/>
                </a:solidFill>
                <a:latin typeface="TH K2D July8" panose="02000506000000020004" pitchFamily="2" charset="-34"/>
                <a:ea typeface="Sarabun"/>
                <a:cs typeface="TH K2D July8"/>
                <a:sym typeface="Sarabun"/>
              </a:rPr>
              <a:t>พ.ร.บ. มหาวิทยาลัยแม่โจ้ พ.ศ. 2560 มาตรา 49</a:t>
            </a:r>
            <a:endParaRPr lang="en-US" sz="6000" b="1">
              <a:solidFill>
                <a:srgbClr val="E24000"/>
              </a:solidFill>
              <a:latin typeface="TH K2D July8" panose="02000506000000020004" pitchFamily="2" charset="-34"/>
              <a:ea typeface="Sarabun"/>
              <a:cs typeface="TH K2D July8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r="9041"/>
          <a:stretch/>
        </p:blipFill>
        <p:spPr>
          <a:xfrm>
            <a:off x="269301" y="3615268"/>
            <a:ext cx="2242535" cy="156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r="10514"/>
          <a:stretch/>
        </p:blipFill>
        <p:spPr>
          <a:xfrm>
            <a:off x="4904634" y="3590767"/>
            <a:ext cx="2372165" cy="1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r="11816"/>
          <a:stretch/>
        </p:blipFill>
        <p:spPr>
          <a:xfrm>
            <a:off x="2581250" y="5181834"/>
            <a:ext cx="2242533" cy="15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6">
            <a:alphaModFix/>
          </a:blip>
          <a:srcRect r="24368" b="10778"/>
          <a:stretch/>
        </p:blipFill>
        <p:spPr>
          <a:xfrm>
            <a:off x="7357667" y="5178101"/>
            <a:ext cx="2161167" cy="15664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64099" y="5225268"/>
            <a:ext cx="1900400" cy="147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สำนักบริหารและพัฒนาวิชาการ</a:t>
            </a:r>
            <a:endParaRPr sz="2667" b="1" dirty="0">
              <a:solidFill>
                <a:srgbClr val="0B1F30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869034" y="4545745"/>
            <a:ext cx="1765134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สำนักหอสมุด</a:t>
            </a:r>
            <a:endParaRPr sz="2667" b="1" dirty="0">
              <a:solidFill>
                <a:srgbClr val="0B1F30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7628133" y="4158349"/>
            <a:ext cx="16092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สำนักงานมหาวิทยาลัย</a:t>
            </a:r>
            <a:endParaRPr sz="2667" b="1" dirty="0">
              <a:solidFill>
                <a:srgbClr val="0B1F30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140516" y="5202359"/>
            <a:ext cx="1900400" cy="147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สำนักวิจัยและส่งเสริมวิชาการ</a:t>
            </a:r>
            <a:b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การเกษตร</a:t>
            </a:r>
            <a:endParaRPr sz="2667" b="1" dirty="0">
              <a:solidFill>
                <a:srgbClr val="0B1F30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01467" y="3590767"/>
            <a:ext cx="2372133" cy="15589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9789300" y="5178101"/>
            <a:ext cx="21612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สำนักงาน</a:t>
            </a:r>
            <a:b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en" sz="2667" b="1" dirty="0">
                <a:solidFill>
                  <a:srgbClr val="0B1F30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สภามหาวิทยาลัย</a:t>
            </a:r>
            <a:endParaRPr sz="2667" b="1" dirty="0">
              <a:solidFill>
                <a:srgbClr val="0B1F30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86174" y="1824891"/>
            <a:ext cx="11428400" cy="12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sz="3200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กำหนดให้มีการประเมินส่วนงานสนับสนุน</a:t>
            </a:r>
            <a:b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ซึ่ง ม.แม่โจ้ มีส่วนงานสนับสนุน จำนวน 5 สำนัก/สำนักงาน ดังนี้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67D0A409-EB06-2D29-DC4F-BE7A18C1A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"/>
          <a:stretch/>
        </p:blipFill>
        <p:spPr bwMode="auto">
          <a:xfrm>
            <a:off x="571500" y="1285875"/>
            <a:ext cx="11101096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>
            <a:extLst>
              <a:ext uri="{FF2B5EF4-FFF2-40B4-BE49-F238E27FC236}">
                <a16:creationId xmlns:a16="http://schemas.microsoft.com/office/drawing/2014/main" id="{3FFB7555-F790-BAA4-33E8-7DA298E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14938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S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2ACC2499-A9DB-8D46-46F8-5DFD5EE2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5214064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I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ECC27D00-0754-3DBB-E082-8195BBEA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769" y="5214064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P</a:t>
            </a:r>
          </a:p>
        </p:txBody>
      </p:sp>
      <p:sp>
        <p:nvSpPr>
          <p:cNvPr id="38918" name="TextBox 5">
            <a:extLst>
              <a:ext uri="{FF2B5EF4-FFF2-40B4-BE49-F238E27FC236}">
                <a16:creationId xmlns:a16="http://schemas.microsoft.com/office/drawing/2014/main" id="{86FF4D63-0D1A-19E6-2872-4AA99433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269" y="5214064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</a:t>
            </a:r>
          </a:p>
        </p:txBody>
      </p:sp>
      <p:sp>
        <p:nvSpPr>
          <p:cNvPr id="38919" name="TextBox 6">
            <a:extLst>
              <a:ext uri="{FF2B5EF4-FFF2-40B4-BE49-F238E27FC236}">
                <a16:creationId xmlns:a16="http://schemas.microsoft.com/office/drawing/2014/main" id="{1523A4DC-3462-A3DA-C29F-C94932AB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769" y="5214064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</a:t>
            </a:r>
          </a:p>
        </p:txBody>
      </p:sp>
      <p:sp>
        <p:nvSpPr>
          <p:cNvPr id="38921" name="TextBox 9">
            <a:extLst>
              <a:ext uri="{FF2B5EF4-FFF2-40B4-BE49-F238E27FC236}">
                <a16:creationId xmlns:a16="http://schemas.microsoft.com/office/drawing/2014/main" id="{D30E7BB0-4959-DF10-17F5-1614E65F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638" y="874713"/>
            <a:ext cx="6143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J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S</a:t>
            </a:r>
          </a:p>
        </p:txBody>
      </p:sp>
      <p:sp>
        <p:nvSpPr>
          <p:cNvPr id="10" name="ลูกศรขวา 9">
            <a:extLst>
              <a:ext uri="{FF2B5EF4-FFF2-40B4-BE49-F238E27FC236}">
                <a16:creationId xmlns:a16="http://schemas.microsoft.com/office/drawing/2014/main" id="{06DE5A9F-3FA7-4427-A4DB-7B34489BE609}"/>
              </a:ext>
            </a:extLst>
          </p:cNvPr>
          <p:cNvSpPr/>
          <p:nvPr/>
        </p:nvSpPr>
        <p:spPr>
          <a:xfrm>
            <a:off x="11082338" y="3417888"/>
            <a:ext cx="446087" cy="501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572" y="120567"/>
            <a:ext cx="8439295" cy="6375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6"/>
          <p:cNvGrpSpPr/>
          <p:nvPr/>
        </p:nvGrpSpPr>
        <p:grpSpPr>
          <a:xfrm>
            <a:off x="2007312" y="84464"/>
            <a:ext cx="4954883" cy="880267"/>
            <a:chOff x="527325" y="418519"/>
            <a:chExt cx="3086100" cy="679481"/>
          </a:xfrm>
        </p:grpSpPr>
        <p:sp>
          <p:nvSpPr>
            <p:cNvPr id="187" name="Google Shape;187;p26"/>
            <p:cNvSpPr/>
            <p:nvPr/>
          </p:nvSpPr>
          <p:spPr>
            <a:xfrm>
              <a:off x="527325" y="795300"/>
              <a:ext cx="3086100" cy="3027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3324119" y="418519"/>
              <a:ext cx="285300" cy="411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1</a:t>
              </a:r>
              <a:endParaRPr sz="2489"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  <p:grpSp>
        <p:nvGrpSpPr>
          <p:cNvPr id="189" name="Google Shape;189;p26"/>
          <p:cNvGrpSpPr/>
          <p:nvPr/>
        </p:nvGrpSpPr>
        <p:grpSpPr>
          <a:xfrm>
            <a:off x="1515534" y="1185400"/>
            <a:ext cx="5475117" cy="533600"/>
            <a:chOff x="242025" y="1278950"/>
            <a:chExt cx="3371400" cy="400200"/>
          </a:xfrm>
        </p:grpSpPr>
        <p:sp>
          <p:nvSpPr>
            <p:cNvPr id="190" name="Google Shape;190;p26"/>
            <p:cNvSpPr txBox="1"/>
            <p:nvPr/>
          </p:nvSpPr>
          <p:spPr>
            <a:xfrm>
              <a:off x="242025" y="127895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2</a:t>
              </a:r>
              <a:endParaRPr sz="2489"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27325" y="1348550"/>
              <a:ext cx="3086100" cy="2610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92" name="Google Shape;192;p26"/>
          <p:cNvGrpSpPr/>
          <p:nvPr/>
        </p:nvGrpSpPr>
        <p:grpSpPr>
          <a:xfrm>
            <a:off x="7240555" y="143484"/>
            <a:ext cx="2978712" cy="1505733"/>
            <a:chOff x="3747125" y="492275"/>
            <a:chExt cx="1823700" cy="1129300"/>
          </a:xfrm>
        </p:grpSpPr>
        <p:sp>
          <p:nvSpPr>
            <p:cNvPr id="193" name="Google Shape;193;p26"/>
            <p:cNvSpPr txBox="1"/>
            <p:nvPr/>
          </p:nvSpPr>
          <p:spPr>
            <a:xfrm>
              <a:off x="5285525" y="492275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3</a:t>
              </a:r>
              <a:endParaRPr sz="2489"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747125" y="815175"/>
              <a:ext cx="1823700" cy="8064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95" name="Google Shape;195;p26"/>
          <p:cNvGrpSpPr/>
          <p:nvPr/>
        </p:nvGrpSpPr>
        <p:grpSpPr>
          <a:xfrm>
            <a:off x="2035768" y="2069000"/>
            <a:ext cx="8183499" cy="3565867"/>
            <a:chOff x="527451" y="1860100"/>
            <a:chExt cx="5043300" cy="2587800"/>
          </a:xfrm>
        </p:grpSpPr>
        <p:sp>
          <p:nvSpPr>
            <p:cNvPr id="196" name="Google Shape;196;p26"/>
            <p:cNvSpPr/>
            <p:nvPr/>
          </p:nvSpPr>
          <p:spPr>
            <a:xfrm>
              <a:off x="527451" y="1860100"/>
              <a:ext cx="5043300" cy="2587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2981675" y="2432575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4</a:t>
              </a:r>
              <a:endParaRPr sz="2489"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1927725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5</a:t>
              </a:r>
              <a:endParaRPr sz="2489"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9" name="Google Shape;199;p26"/>
            <p:cNvSpPr txBox="1"/>
            <p:nvPr/>
          </p:nvSpPr>
          <p:spPr>
            <a:xfrm>
              <a:off x="1008000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6</a:t>
              </a:r>
              <a:endParaRPr sz="2489"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0" name="Google Shape;200;p26"/>
            <p:cNvSpPr txBox="1"/>
            <p:nvPr/>
          </p:nvSpPr>
          <p:spPr>
            <a:xfrm>
              <a:off x="4217250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7</a:t>
              </a:r>
              <a:endParaRPr sz="2489"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1" name="Google Shape;201;p26"/>
            <p:cNvSpPr txBox="1"/>
            <p:nvPr/>
          </p:nvSpPr>
          <p:spPr>
            <a:xfrm>
              <a:off x="5025325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8</a:t>
              </a:r>
              <a:endParaRPr sz="2489"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  <p:grpSp>
        <p:nvGrpSpPr>
          <p:cNvPr id="202" name="Google Shape;202;p26"/>
          <p:cNvGrpSpPr/>
          <p:nvPr/>
        </p:nvGrpSpPr>
        <p:grpSpPr>
          <a:xfrm>
            <a:off x="2035768" y="5647133"/>
            <a:ext cx="8183499" cy="686267"/>
            <a:chOff x="527325" y="4483400"/>
            <a:chExt cx="5043300" cy="480900"/>
          </a:xfrm>
        </p:grpSpPr>
        <p:sp>
          <p:nvSpPr>
            <p:cNvPr id="203" name="Google Shape;203;p26"/>
            <p:cNvSpPr/>
            <p:nvPr/>
          </p:nvSpPr>
          <p:spPr>
            <a:xfrm>
              <a:off x="527325" y="4483400"/>
              <a:ext cx="5043300" cy="480900"/>
            </a:xfrm>
            <a:prstGeom prst="rect">
              <a:avLst/>
            </a:prstGeom>
            <a:noFill/>
            <a:ln w="2857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4" name="Google Shape;204;p26"/>
            <p:cNvSpPr txBox="1"/>
            <p:nvPr/>
          </p:nvSpPr>
          <p:spPr>
            <a:xfrm>
              <a:off x="1687625" y="452375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9900FF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9</a:t>
              </a:r>
              <a:endParaRPr sz="2489">
                <a:solidFill>
                  <a:srgbClr val="9900FF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5" name="Google Shape;205;p26"/>
            <p:cNvSpPr txBox="1"/>
            <p:nvPr/>
          </p:nvSpPr>
          <p:spPr>
            <a:xfrm>
              <a:off x="4332775" y="4523750"/>
              <a:ext cx="38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89">
                  <a:solidFill>
                    <a:srgbClr val="9900FF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10</a:t>
              </a:r>
              <a:endParaRPr sz="2489">
                <a:solidFill>
                  <a:srgbClr val="9900FF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679"/>
            <a:ext cx="12192000" cy="6278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th-TH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การวัดผลการดำเนินงาน (</a:t>
            </a:r>
            <a:r>
              <a:rPr lang="en-US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performance measurement)</a:t>
            </a:r>
          </a:p>
          <a:p>
            <a:endParaRPr lang="th-TH" sz="4800" b="1" dirty="0">
              <a:solidFill>
                <a:srgbClr val="FF0000"/>
              </a:solidFill>
              <a:latin typeface="TH Sarabun New" pitchFamily="34" charset="-34"/>
              <a:cs typeface="TH K2D July8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ตัวชี้วัดแบบ </a:t>
            </a:r>
            <a:r>
              <a:rPr lang="en-US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leading indicators</a:t>
            </a:r>
            <a:r>
              <a:rPr lang="en-US" sz="4800" b="1" dirty="0">
                <a:latin typeface="TH Sarabun New" pitchFamily="34" charset="-34"/>
                <a:cs typeface="TH K2D July8"/>
              </a:rPr>
              <a:t> </a:t>
            </a:r>
            <a:r>
              <a:rPr lang="th-TH" sz="4800" dirty="0">
                <a:latin typeface="TH Sarabun New" pitchFamily="34" charset="-34"/>
                <a:cs typeface="TH K2D July8"/>
              </a:rPr>
              <a:t>เป็นการวัดประสิทธิภาพ (</a:t>
            </a:r>
            <a:r>
              <a:rPr lang="en-US" sz="4800" dirty="0">
                <a:latin typeface="TH Sarabun New" pitchFamily="34" charset="-34"/>
                <a:cs typeface="TH K2D July8"/>
              </a:rPr>
              <a:t>efficiency) </a:t>
            </a:r>
            <a:r>
              <a:rPr lang="th-TH" sz="4800" dirty="0">
                <a:latin typeface="TH Sarabun New" pitchFamily="34" charset="-34"/>
                <a:cs typeface="TH K2D July8"/>
              </a:rPr>
              <a:t>ของวิธีการ เป็นตัววัดเงื่อนไขหรือปัจจัยที่เป็นตัวขับเคลื่อนให้เกิดผลการปฏิบัติงานที่ดี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th-TH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ตัวชี้วัดแบบ </a:t>
            </a:r>
            <a:r>
              <a:rPr lang="en-US" sz="4800" b="1" dirty="0">
                <a:solidFill>
                  <a:srgbClr val="0070C0"/>
                </a:solidFill>
                <a:latin typeface="TH Sarabun New" pitchFamily="34" charset="-34"/>
                <a:cs typeface="TH K2D July8"/>
              </a:rPr>
              <a:t>lagging indicators</a:t>
            </a:r>
            <a:r>
              <a:rPr lang="en-US" sz="4800" b="1" dirty="0">
                <a:solidFill>
                  <a:srgbClr val="FF0000"/>
                </a:solidFill>
                <a:latin typeface="TH Sarabun New" pitchFamily="34" charset="-34"/>
                <a:cs typeface="TH K2D July8"/>
              </a:rPr>
              <a:t> </a:t>
            </a:r>
            <a:r>
              <a:rPr lang="th-TH" sz="4800" dirty="0">
                <a:latin typeface="TH Sarabun New" pitchFamily="34" charset="-34"/>
                <a:cs typeface="TH K2D July8"/>
              </a:rPr>
              <a:t>เป็นการวัดประสิทธิผล (</a:t>
            </a:r>
            <a:r>
              <a:rPr lang="en-US" sz="4800" dirty="0">
                <a:latin typeface="TH Sarabun New" pitchFamily="34" charset="-34"/>
                <a:cs typeface="TH K2D July8"/>
              </a:rPr>
              <a:t>effectiveness) </a:t>
            </a:r>
            <a:r>
              <a:rPr lang="th-TH" sz="4800" dirty="0">
                <a:latin typeface="TH Sarabun New" pitchFamily="34" charset="-34"/>
                <a:cs typeface="TH K2D July8"/>
              </a:rPr>
              <a:t>ที่ตรงตามเป้าหมาย เป็นตัวชี้วัดผลลัพธ์ของการทำงานหรือ </a:t>
            </a:r>
            <a:r>
              <a:rPr lang="en-US" sz="4800" dirty="0">
                <a:latin typeface="TH Sarabun New" pitchFamily="34" charset="-34"/>
                <a:cs typeface="TH K2D July8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6330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25428266-C343-41F1-38AB-39C05C7E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75"/>
            <a:ext cx="11906250" cy="65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3D786-3865-49AE-A685-A2563BBB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370907"/>
            <a:ext cx="11401778" cy="6116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7CC4C-903F-E888-C183-8CAAEC49D81A}"/>
              </a:ext>
            </a:extLst>
          </p:cNvPr>
          <p:cNvSpPr txBox="1"/>
          <p:nvPr/>
        </p:nvSpPr>
        <p:spPr>
          <a:xfrm>
            <a:off x="5334000" y="4864273"/>
            <a:ext cx="2505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Source Sans Pro Light"/>
              </a:rPr>
              <a:t>Leading Indicators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11FF7-C772-FC8D-3F00-1604C2F5D964}"/>
              </a:ext>
            </a:extLst>
          </p:cNvPr>
          <p:cNvSpPr txBox="1"/>
          <p:nvPr/>
        </p:nvSpPr>
        <p:spPr>
          <a:xfrm>
            <a:off x="5333999" y="4384108"/>
            <a:ext cx="2505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Source Sans Pro Light"/>
              </a:rPr>
              <a:t>Leading Indicators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BCC45-02F5-DAD1-8E36-138CECAB555D}"/>
              </a:ext>
            </a:extLst>
          </p:cNvPr>
          <p:cNvSpPr txBox="1"/>
          <p:nvPr/>
        </p:nvSpPr>
        <p:spPr>
          <a:xfrm>
            <a:off x="5333999" y="5438383"/>
            <a:ext cx="2505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Source Sans Pro Light"/>
              </a:rPr>
              <a:t>Leading Indicators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225D2-C3A0-AB34-2A68-8FFA913189CA}"/>
              </a:ext>
            </a:extLst>
          </p:cNvPr>
          <p:cNvSpPr txBox="1"/>
          <p:nvPr/>
        </p:nvSpPr>
        <p:spPr>
          <a:xfrm>
            <a:off x="8058409" y="5991616"/>
            <a:ext cx="2505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Source Sans Pro Light"/>
              </a:rPr>
              <a:t>Lagging Indicators</a:t>
            </a:r>
          </a:p>
        </p:txBody>
      </p:sp>
    </p:spTree>
    <p:extLst>
      <p:ext uri="{BB962C8B-B14F-4D97-AF65-F5344CB8AC3E}">
        <p14:creationId xmlns:p14="http://schemas.microsoft.com/office/powerpoint/2010/main" val="268251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79" y="127498"/>
            <a:ext cx="11131463" cy="185443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3.2 ประสิทธิผลของการ</a:t>
            </a:r>
            <a:r>
              <a:rPr lang="th-TH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ปฎิบั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ติการ (</a:t>
            </a:r>
            <a:r>
              <a:rPr lang="th-TH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Operational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Effectiveness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)</a:t>
            </a: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br>
              <a:rPr lang="th-TH" sz="15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ให้ตอบคำถามพื้นฐานว่า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กอง/ฝ่ายมีมั่นใจได้อย่างไรว่าการ</a:t>
            </a:r>
            <a:r>
              <a:rPr lang="th-TH" sz="3300" b="1" dirty="0" err="1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ปฎิบั</a:t>
            </a: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ติการของกอง/ฝ่าย</a:t>
            </a:r>
            <a:b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</a:br>
            <a:r>
              <a:rPr lang="th-TH" sz="33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มีการจัดการอย่างมีประสิทธิผล </a:t>
            </a:r>
            <a:endParaRPr lang="th-TH" sz="3300" b="1" dirty="0">
              <a:solidFill>
                <a:srgbClr val="0070C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754" y="2328341"/>
            <a:ext cx="3749195" cy="1566588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ก. ประสิทธิภาพและประสิทธิผลของการปฏิบัติการ (</a:t>
            </a:r>
            <a:r>
              <a:rPr lang="en-US" sz="2800" b="1" dirty="0">
                <a:latin typeface="TH K2D July8" panose="02000506000000020004" pitchFamily="2" charset="-34"/>
                <a:cs typeface="+mj-lt"/>
              </a:rPr>
              <a:t>Operational Efficiency and Effectiveness</a:t>
            </a:r>
            <a:endParaRPr lang="en-US" sz="2800" b="1" dirty="0">
              <a:cs typeface="TH K2D July8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064" y="3885968"/>
            <a:ext cx="3749195" cy="231435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anchor="t" anchorCtr="0">
            <a:normAutofit fontScale="85000" lnSpcReduction="10000"/>
          </a:bodyPr>
          <a:lstStyle/>
          <a:p>
            <a:pPr marL="457200" indent="-457200" algn="l">
              <a:lnSpc>
                <a:spcPts val="2800"/>
              </a:lnSpc>
              <a:buFont typeface="+mj-lt"/>
              <a:buAutoNum type="arabicParenR"/>
            </a:pP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กอง/ฝ่ายมีวิธีการในการจัดการต้นทุน ประสิทธิภาพและประสิทธิผลของการ</a:t>
            </a:r>
            <a:r>
              <a:rPr lang="th-TH" sz="2800" b="1" dirty="0" err="1">
                <a:latin typeface="TH K2D July8" panose="02000506000000020004" pitchFamily="2" charset="-34"/>
                <a:cs typeface="TH K2D July8"/>
              </a:rPr>
              <a:t>ปฎิบั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ติการอย่างไร </a:t>
            </a:r>
            <a:r>
              <a:rPr lang="th-TH" sz="28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(เวลา ความผิดพลาด สูญเปล่า และต้นทุน)</a:t>
            </a:r>
            <a:endParaRPr lang="th-TH" sz="2800" b="1" dirty="0">
              <a:solidFill>
                <a:srgbClr val="0070C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97974" y="2328341"/>
            <a:ext cx="3996052" cy="1556045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ข. การจัดการเครือข่ายอุปทาน </a:t>
            </a:r>
            <a:b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(</a:t>
            </a:r>
            <a:r>
              <a:rPr lang="th-TH" sz="2800" b="1" dirty="0" err="1">
                <a:latin typeface="TH K2D July8" panose="02000506000000020004" pitchFamily="2" charset="-34"/>
                <a:cs typeface="TH K2D July8"/>
              </a:rPr>
              <a:t>Supply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-Network </a:t>
            </a:r>
            <a:r>
              <a:rPr lang="th-TH" sz="2800" b="1" dirty="0" err="1">
                <a:latin typeface="TH K2D July8" panose="02000506000000020004" pitchFamily="2" charset="-34"/>
                <a:cs typeface="TH K2D July8"/>
              </a:rPr>
              <a:t>Managment</a:t>
            </a:r>
            <a:r>
              <a:rPr lang="en-US" sz="2800" b="1" dirty="0">
                <a:latin typeface="TH K2D July8" panose="02000506000000020004" pitchFamily="2" charset="-34"/>
                <a:cs typeface="TH K2D July8"/>
              </a:rPr>
              <a:t>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97973" y="3884386"/>
            <a:ext cx="4004153" cy="231593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1">
            <a:noAutofit/>
          </a:bodyPr>
          <a:lstStyle/>
          <a:p>
            <a:pPr marL="288925" indent="-288925" algn="l">
              <a:buFont typeface="+mj-lt"/>
              <a:buAutoNum type="arabicParenR"/>
            </a:pPr>
            <a:r>
              <a:rPr lang="th-TH" sz="2400" b="1" dirty="0">
                <a:latin typeface="TH K2D July8"/>
                <a:cs typeface="TH K2D July8"/>
              </a:rPr>
              <a:t>กอง/ฝ่ายมีวิธีในการจัดการเครือข่ายอุปทานอย่างไร </a:t>
            </a:r>
            <a:br>
              <a:rPr lang="th-TH" sz="2400" b="1" dirty="0">
                <a:latin typeface="TH K2D July8"/>
                <a:cs typeface="TH K2D July8"/>
              </a:rPr>
            </a:br>
            <a:r>
              <a:rPr lang="th-TH" sz="2400" b="1" dirty="0">
                <a:solidFill>
                  <a:srgbClr val="0070C0"/>
                </a:solidFill>
                <a:latin typeface="TH K2D July8"/>
                <a:cs typeface="TH K2D July8"/>
              </a:rPr>
              <a:t>(การคัดเลือกผู้ส่งมอบ/คู่ความร่วมมือ)</a:t>
            </a:r>
            <a:endParaRPr lang="en-US" dirty="0">
              <a:solidFill>
                <a:srgbClr val="0070C0"/>
              </a:solidFill>
              <a:ea typeface="Source Sans Pro Light"/>
              <a:cs typeface="TH K2D July8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33DF166-5E4F-954C-5A47-8C0BC73EE5BD}"/>
              </a:ext>
            </a:extLst>
          </p:cNvPr>
          <p:cNvSpPr txBox="1">
            <a:spLocks/>
          </p:cNvSpPr>
          <p:nvPr/>
        </p:nvSpPr>
        <p:spPr>
          <a:xfrm>
            <a:off x="8092053" y="2326760"/>
            <a:ext cx="3862029" cy="1557626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ค. การบริหารความเสี่ยง</a:t>
            </a:r>
          </a:p>
          <a:p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(</a:t>
            </a:r>
            <a:r>
              <a:rPr lang="th-TH" sz="2800" b="1" dirty="0" err="1">
                <a:latin typeface="TH K2D July8" panose="02000506000000020004" pitchFamily="2" charset="-34"/>
                <a:cs typeface="TH K2D July8"/>
              </a:rPr>
              <a:t>Risk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th-TH" sz="2800" b="1" dirty="0" err="1">
                <a:latin typeface="TH K2D July8" panose="02000506000000020004" pitchFamily="2" charset="-34"/>
                <a:cs typeface="TH K2D July8"/>
              </a:rPr>
              <a:t>Managment</a:t>
            </a:r>
            <a:r>
              <a:rPr lang="th-TH" sz="2800" b="1" dirty="0">
                <a:latin typeface="TH K2D July8" panose="02000506000000020004" pitchFamily="2" charset="-34"/>
                <a:cs typeface="TH K2D July8"/>
              </a:rPr>
              <a:t>)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7EABCE1A-2887-9B2A-99D4-110D1DCE009C}"/>
              </a:ext>
            </a:extLst>
          </p:cNvPr>
          <p:cNvSpPr txBox="1">
            <a:spLocks/>
          </p:cNvSpPr>
          <p:nvPr/>
        </p:nvSpPr>
        <p:spPr>
          <a:xfrm>
            <a:off x="8092053" y="3884385"/>
            <a:ext cx="3862029" cy="2314356"/>
          </a:xfrm>
          <a:prstGeom prst="rect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182880" rIns="18288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arenR"/>
            </a:pPr>
            <a:r>
              <a:rPr lang="th-TH" sz="2400" b="1" dirty="0">
                <a:latin typeface="TH K2D July8" panose="02000506000000020004" pitchFamily="2" charset="-34"/>
                <a:cs typeface="TH K2D July8"/>
              </a:rPr>
              <a:t>แนวทางโดยรวมของกอง/ฝ่ายในการบริหารความเสี่ยงคืออะไร </a:t>
            </a:r>
            <a:r>
              <a:rPr lang="th-TH" sz="24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(การบริหารความเสี่ยง)</a:t>
            </a:r>
          </a:p>
        </p:txBody>
      </p:sp>
    </p:spTree>
    <p:extLst>
      <p:ext uri="{BB962C8B-B14F-4D97-AF65-F5344CB8AC3E}">
        <p14:creationId xmlns:p14="http://schemas.microsoft.com/office/powerpoint/2010/main" val="2500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uiExpand="1" build="p" animBg="1"/>
      <p:bldP spid="21" grpId="0" uiExpand="1" build="p" animBg="1"/>
      <p:bldP spid="22" grpId="0" build="p" animBg="1"/>
      <p:bldP spid="5" grpId="0" uiExpand="1" build="p" animBg="1"/>
      <p:bldP spid="7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07BFD-0A79-D6E6-7A29-0EDBFFAD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H K2D July8"/>
              </a:rPr>
              <a:t>ประสิทธิภาพ</a:t>
            </a:r>
            <a:r>
              <a:rPr lang="en-US" b="1" dirty="0">
                <a:cs typeface="TH K2D July8"/>
              </a:rPr>
              <a:t> </a:t>
            </a:r>
            <a:r>
              <a:rPr lang="en-US" dirty="0" err="1">
                <a:cs typeface="TH K2D July8"/>
              </a:rPr>
              <a:t>คือ</a:t>
            </a:r>
            <a:r>
              <a:rPr lang="en-US" dirty="0">
                <a:cs typeface="TH K2D July8"/>
              </a:rPr>
              <a:t> 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H K2D July8"/>
              </a:rPr>
              <a:t>การทำอย่างถูกวิธี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H K2D July8"/>
              </a:rPr>
              <a:t>  </a:t>
            </a:r>
            <a:r>
              <a:rPr lang="en-US" dirty="0" err="1">
                <a:cs typeface="TH K2D July8"/>
              </a:rPr>
              <a:t>ดูได้จากกระบวนการที่คาดหวังจะทำให้เกิดผล</a:t>
            </a:r>
            <a:r>
              <a:rPr lang="en-US" dirty="0">
                <a:cs typeface="TH K2D July8"/>
              </a:rPr>
              <a:t> </a:t>
            </a:r>
            <a:r>
              <a:rPr lang="en-US" dirty="0" err="1">
                <a:cs typeface="TH K2D July8"/>
              </a:rPr>
              <a:t>ส่วน</a:t>
            </a:r>
            <a:r>
              <a:rPr lang="en-US" dirty="0">
                <a:cs typeface="TH K2D July8"/>
              </a:rPr>
              <a:t> 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H K2D July8"/>
              </a:rPr>
              <a:t>ประสิทธิผล</a:t>
            </a:r>
            <a:r>
              <a:rPr lang="en-US" b="1" dirty="0">
                <a:cs typeface="TH K2D July8"/>
              </a:rPr>
              <a:t> </a:t>
            </a:r>
            <a:r>
              <a:rPr lang="en-US" dirty="0" err="1">
                <a:cs typeface="TH K2D July8"/>
              </a:rPr>
              <a:t>คือ</a:t>
            </a:r>
            <a:r>
              <a:rPr lang="en-US" dirty="0">
                <a:cs typeface="TH K2D July8"/>
              </a:rPr>
              <a:t> 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H K2D July8"/>
              </a:rPr>
              <a:t>การทำให้ผลงานอออกมาดี</a:t>
            </a: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  <a:cs typeface="TH K2D July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5D8F-1DC1-B51A-4AFF-6E114A73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Pitch deck title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0FB7-8501-38CE-5277-4F556D55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  <p:pic>
        <p:nvPicPr>
          <p:cNvPr id="13" name="Content Placeholder 12" descr="A diagram of a process&#10;&#10;Description automatically generated">
            <a:extLst>
              <a:ext uri="{FF2B5EF4-FFF2-40B4-BE49-F238E27FC236}">
                <a16:creationId xmlns:a16="http://schemas.microsoft.com/office/drawing/2014/main" id="{0F525000-FF1A-A60B-4685-F4E1DE75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281" y="1811185"/>
            <a:ext cx="8424014" cy="4817584"/>
          </a:xfrm>
        </p:spPr>
      </p:pic>
    </p:spTree>
    <p:extLst>
      <p:ext uri="{BB962C8B-B14F-4D97-AF65-F5344CB8AC3E}">
        <p14:creationId xmlns:p14="http://schemas.microsoft.com/office/powerpoint/2010/main" val="688626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488"/>
            <a:ext cx="10515600" cy="1088102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ผลลัพธ์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2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 : ผลลัพธ์ด้านประสิทธิผลของกระบวนการทำงาน </a:t>
            </a:r>
            <a:b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/>
              </a:rPr>
              <a:t>Work Process Effectiveness Result)</a:t>
            </a:r>
            <a:b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b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ABBA8C-04B3-4D5A-81A0-3A990A735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934" y="2228207"/>
            <a:ext cx="11569076" cy="829163"/>
          </a:xfrm>
          <a:ln w="12700"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1. ผลลัพธ์ของตัวชี้วัดที่สำคัญของผลการดำเนินการด้านกระบวนการทำงานที่สำคัญคืออะไร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8A96876-5A31-6B46-96A4-ED9781628F75}"/>
              </a:ext>
            </a:extLst>
          </p:cNvPr>
          <p:cNvSpPr txBox="1">
            <a:spLocks/>
          </p:cNvSpPr>
          <p:nvPr/>
        </p:nvSpPr>
        <p:spPr>
          <a:xfrm>
            <a:off x="270934" y="3239933"/>
            <a:ext cx="11569076" cy="32989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horz" lIns="182880" tIns="91440" rIns="18288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โดยรายงานผล ดังนี้</a:t>
            </a:r>
            <a:endParaRPr lang="en-US" sz="3000" b="1" dirty="0">
              <a:latin typeface="TH K2D July8" panose="02000506000000020004" pitchFamily="2" charset="-34"/>
              <a:cs typeface="TH K2D July8"/>
            </a:endParaRPr>
          </a:p>
          <a:p>
            <a:pPr>
              <a:lnSpc>
                <a:spcPct val="100000"/>
              </a:lnSpc>
            </a:pPr>
            <a:endParaRPr lang="th-TH" sz="1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ระดับ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(Level)</a:t>
            </a:r>
            <a:r>
              <a:rPr lang="th-TH" sz="3000" b="1" dirty="0">
                <a:latin typeface="TH K2D July8" panose="02000506000000020004" pitchFamily="2" charset="-34"/>
                <a:cs typeface="TH K2D July8"/>
              </a:rPr>
              <a:t> 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ผลลัพธ์ของตัวชี้วัดด้านกระบวนการทำงานที่สำคัญเป็นไปตามเป้าหมายหรือไม่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แนวโน้ม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Trend) 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มีแนวโน้มเป็นอย่างไรเมื่อเปรียบเทียบกับผลลัพธ์ในอดีต</a:t>
            </a: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เทียบเคียง (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Comparisons)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มีการเทียบเคียงผลลัพธ์กับคู่เทียบที่เหมาะสม </a:t>
            </a:r>
            <a:endParaRPr lang="th-TH" sz="3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571500" indent="-571500" algn="l">
              <a:lnSpc>
                <a:spcPct val="100000"/>
              </a:lnSpc>
              <a:buFont typeface="TH K2D July8" panose="02000506000000020004" pitchFamily="2" charset="-34"/>
              <a:buChar char="–"/>
            </a:pPr>
            <a:r>
              <a:rPr lang="th-TH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บูรณาการ </a:t>
            </a:r>
            <a:r>
              <a:rPr lang="en-US" sz="3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/>
              </a:rPr>
              <a:t>(Integration)</a:t>
            </a:r>
            <a:r>
              <a:rPr lang="en-US" sz="3000" b="1" dirty="0">
                <a:latin typeface="TH K2D July8" panose="02000506000000020004" pitchFamily="2" charset="-34"/>
                <a:cs typeface="TH K2D July8"/>
              </a:rPr>
              <a:t> : </a:t>
            </a:r>
            <a:r>
              <a:rPr lang="th-TH" sz="3000" dirty="0">
                <a:latin typeface="TH K2D July8" panose="02000506000000020004" pitchFamily="2" charset="-34"/>
                <a:cs typeface="TH K2D July8"/>
              </a:rPr>
              <a:t>การติดตามผลลัพธ์และใช้ผลลัพธ์เพื่อการปรับปรุงส่วนงาน</a:t>
            </a:r>
            <a:endParaRPr lang="th-TH" sz="3500" dirty="0">
              <a:latin typeface="TH K2D July8" panose="02000506000000020004" pitchFamily="2" charset="-34"/>
              <a:cs typeface="TH K2D July8"/>
            </a:endParaRPr>
          </a:p>
        </p:txBody>
      </p:sp>
    </p:spTree>
    <p:extLst>
      <p:ext uri="{BB962C8B-B14F-4D97-AF65-F5344CB8AC3E}">
        <p14:creationId xmlns:p14="http://schemas.microsoft.com/office/powerpoint/2010/main" val="8366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B6B318-8CB6-4A80-ACDC-544B1331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764"/>
            <a:ext cx="10515600" cy="72245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ข้อเสนอแนะหมวด </a:t>
            </a:r>
            <a:r>
              <a:rPr lang="th-TH" sz="4000" b="1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ระบบปฏิบัติการ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ในปีก่อน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Picture 2" descr="A table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D3C70003-5AC1-4968-BBBB-45D35C09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23" y="1262712"/>
            <a:ext cx="11488753" cy="433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371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4">
            <a:extLst>
              <a:ext uri="{FF2B5EF4-FFF2-40B4-BE49-F238E27FC236}">
                <a16:creationId xmlns:a16="http://schemas.microsoft.com/office/drawing/2014/main" id="{309DF575-D220-4C75-8F71-2B9586E5C5A7}"/>
              </a:ext>
            </a:extLst>
          </p:cNvPr>
          <p:cNvSpPr txBox="1">
            <a:spLocks/>
          </p:cNvSpPr>
          <p:nvPr/>
        </p:nvSpPr>
        <p:spPr>
          <a:xfrm>
            <a:off x="881797" y="2401887"/>
            <a:ext cx="10428405" cy="2054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/>
                <a:sym typeface="Sarabun"/>
              </a:rPr>
              <a:t>6.</a:t>
            </a:r>
            <a:r>
              <a:rPr lang="th-TH" sz="9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/>
                <a:sym typeface="Sarabun"/>
              </a:rPr>
              <a:t> ระบบการให้คะแนน</a:t>
            </a:r>
            <a:endParaRPr lang="th-TH" sz="9600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456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5D113-17E9-4F47-9C9A-30FBC9F3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8B05A-2886-45C2-ABD1-D6D9767A5291}"/>
              </a:ext>
            </a:extLst>
          </p:cNvPr>
          <p:cNvSpPr txBox="1"/>
          <p:nvPr/>
        </p:nvSpPr>
        <p:spPr>
          <a:xfrm>
            <a:off x="456892" y="1136064"/>
            <a:ext cx="11278216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/>
            <a:r>
              <a:rPr lang="th-TH" sz="72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TH K2D July8"/>
              </a:rPr>
              <a:t>นำเสนอผลการประเมินผ่านที่ประชุม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TH K2D July8"/>
              </a:rPr>
              <a:t>: 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H K2D July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th-TH" sz="2000" b="1" dirty="0">
              <a:latin typeface="Calibri"/>
              <a:cs typeface="TH K2D July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4400" b="1" dirty="0">
                <a:latin typeface="Calibri"/>
                <a:cs typeface="TH K2D July8"/>
              </a:rPr>
              <a:t>ที่ประชุมคณะกรรมการประกันคุณภาพส่วนงานสนับสนุน</a:t>
            </a:r>
            <a:endParaRPr lang="th-TH" sz="4400" b="1" dirty="0">
              <a:latin typeface="Calibri"/>
              <a:ea typeface="Calibri"/>
              <a:cs typeface="TH K2D July8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4400" b="1" dirty="0">
                <a:latin typeface="Calibri"/>
                <a:cs typeface="TH K2D July8"/>
              </a:rPr>
              <a:t>ที่ประชุมคณะกรรมการประกันคุณภาพการศึกษามหาวิทยาลัย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4400" b="1" dirty="0">
                <a:latin typeface="Calibri"/>
                <a:cs typeface="TH K2D July8"/>
              </a:rPr>
              <a:t>ที่ประชุมคณะกรรมการบริหารมหาวิทยาลัย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4400" b="1" dirty="0">
                <a:latin typeface="Calibri"/>
                <a:cs typeface="TH K2D July8"/>
              </a:rPr>
              <a:t>ที่ประชุมคณะกรรมการสภาวิชาการ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4400" b="1" dirty="0">
                <a:latin typeface="Calibri"/>
                <a:cs typeface="TH K2D July8"/>
              </a:rPr>
              <a:t>ที่ประชุมสภามหาวิทยาลัย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3800534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ACB16-ECA4-5AAD-F4DB-ED04BF40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685925"/>
            <a:ext cx="11015134" cy="4604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การให้คะแนน</a:t>
            </a:r>
            <a:r>
              <a:rPr lang="en-US" sz="40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 2 </a:t>
            </a: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มิติ</a:t>
            </a:r>
            <a:r>
              <a:rPr lang="en-US" sz="40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 </a:t>
            </a: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คือ</a:t>
            </a:r>
            <a:r>
              <a:rPr lang="en-US" sz="40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 1)</a:t>
            </a: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กระบวนการ</a:t>
            </a:r>
            <a:r>
              <a:rPr lang="en-US" sz="40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  2)</a:t>
            </a: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ผลลัพธ์</a:t>
            </a:r>
            <a:endParaRPr lang="en-US" sz="4000" b="1" dirty="0"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marL="0" indent="0">
              <a:buNone/>
            </a:pP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การให้คะแนนพิจารณาสารสนเทศที่เชื่อมโยงกับคำถามของหัวข้อ</a:t>
            </a:r>
            <a:br>
              <a:rPr lang="en-US" sz="40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</a:br>
            <a:r>
              <a:rPr lang="en-US" sz="40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โดยมีแนวทางดังนี้</a:t>
            </a:r>
            <a:endParaRPr lang="en-US" sz="4000" b="1" dirty="0"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ปัจจัยของหน่วยงานที่นำเสนอไว้ในโครงร่างองค์กร</a:t>
            </a:r>
            <a:endParaRPr lang="en-US" sz="3600" b="1" dirty="0"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ระดับ</a:t>
            </a:r>
            <a:r>
              <a:rPr lang="en-US" sz="3600" b="1" dirty="0" err="1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พัฒนาการและความเหมาะสม</a:t>
            </a: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ของแนวทาง</a:t>
            </a:r>
            <a:r>
              <a:rPr lang="en-US" sz="36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ความครอบคลุม</a:t>
            </a:r>
            <a:br>
              <a:rPr lang="en-US" sz="3600" b="1" dirty="0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</a:b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การถ่ายทอดสู่การปฎิบัติ</a:t>
            </a:r>
            <a:r>
              <a:rPr lang="en-US" sz="3600" b="1" dirty="0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ความเข้มแข็ง</a:t>
            </a: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ของกระบวนการเรียนรู้และกระบวนการปรับปรุง</a:t>
            </a:r>
            <a:endParaRPr lang="en-US" sz="3600" b="1" dirty="0"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3600" b="1" dirty="0" err="1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ระดับ</a:t>
            </a: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ผลการดำเนินการและผลลัพธ์เมื่อ</a:t>
            </a:r>
            <a:r>
              <a:rPr lang="en-US" sz="3600" b="1" dirty="0" err="1">
                <a:solidFill>
                  <a:srgbClr val="0070C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เทียบเคียง</a:t>
            </a:r>
            <a:r>
              <a:rPr lang="en-US" sz="3600" b="1" dirty="0" err="1"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กับหน่วยงานอื่น</a:t>
            </a:r>
            <a:endParaRPr lang="en-US" sz="3600" b="1" dirty="0">
              <a:latin typeface="TH K2D July8" panose="02000506000000020004" pitchFamily="2" charset="-34"/>
              <a:ea typeface="Source Sans Pro Light"/>
              <a:cs typeface="TH K2D July8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7186C-A805-01DA-5773-EA3D72D5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23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E24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ระบบการให้คะแนน</a:t>
            </a:r>
            <a:endParaRPr lang="en-US" sz="6600" b="1" dirty="0">
              <a:solidFill>
                <a:srgbClr val="E24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B0F23-1AAE-C87E-A3FF-2E142793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29"/>
            <a:ext cx="10515600" cy="900538"/>
          </a:xfrm>
        </p:spPr>
        <p:txBody>
          <a:bodyPr/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K2D July8"/>
                <a:cs typeface="TH K2D July8"/>
              </a:rPr>
              <a:t>มิติการให้คะแนน : กระบวนการ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556197"/>
            <a:ext cx="1351811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D</a:t>
            </a:r>
          </a:p>
        </p:txBody>
      </p:sp>
      <p:pic>
        <p:nvPicPr>
          <p:cNvPr id="18" name="Picture Placeholder 17" descr="photo of succulents in white pots&#10;">
            <a:extLst>
              <a:ext uri="{FF2B5EF4-FFF2-40B4-BE49-F238E27FC236}">
                <a16:creationId xmlns:a16="http://schemas.microsoft.com/office/drawing/2014/main" id="{02723B88-7DAA-44B0-BC66-1F112DBA6E5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551625"/>
            <a:ext cx="1106424" cy="110642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556197"/>
            <a:ext cx="3657600" cy="1097280"/>
          </a:xfrm>
          <a:ln>
            <a:noFill/>
          </a:ln>
        </p:spPr>
        <p:txBody>
          <a:bodyPr/>
          <a:lstStyle/>
          <a:p>
            <a:r>
              <a:rPr lang="en-ZA" sz="4000" dirty="0">
                <a:latin typeface="TH K2D July8" panose="02000506000000020004" pitchFamily="2" charset="-34"/>
                <a:cs typeface="TH K2D July8" panose="02000506000000020004" pitchFamily="2" charset="-34"/>
              </a:rPr>
              <a:t>Deployment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556197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noProof="1">
                <a:latin typeface="TH K2D July8" panose="02000506000000020004" pitchFamily="2" charset="-34"/>
                <a:cs typeface="TH K2D July8" panose="02000506000000020004" pitchFamily="2" charset="-34"/>
              </a:rPr>
              <a:t>การถ่ายทอดเพื่อนำไปปฏิบัติ</a:t>
            </a:r>
            <a:endParaRPr lang="en-ZA" sz="3000" noProof="1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908347"/>
            <a:ext cx="1353313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L</a:t>
            </a:r>
          </a:p>
        </p:txBody>
      </p:sp>
      <p:pic>
        <p:nvPicPr>
          <p:cNvPr id="20" name="Picture Placeholder 19" descr="photo top view of  various succulents">
            <a:extLst>
              <a:ext uri="{FF2B5EF4-FFF2-40B4-BE49-F238E27FC236}">
                <a16:creationId xmlns:a16="http://schemas.microsoft.com/office/drawing/2014/main" id="{117F462D-33B3-4F83-A197-62750015DDDF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903775"/>
            <a:ext cx="1106424" cy="110642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908347"/>
            <a:ext cx="3657600" cy="1097280"/>
          </a:xfrm>
        </p:spPr>
        <p:txBody>
          <a:bodyPr/>
          <a:lstStyle/>
          <a:p>
            <a:r>
              <a:rPr lang="en-ZA" sz="4000" dirty="0">
                <a:latin typeface="TH K2D July8" panose="02000506000000020004" pitchFamily="2" charset="-34"/>
                <a:cs typeface="TH K2D July8" panose="02000506000000020004" pitchFamily="2" charset="-34"/>
              </a:rPr>
              <a:t>Learning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908347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การเรียนรู้</a:t>
            </a:r>
            <a:endParaRPr lang="en-US" sz="3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5254498"/>
            <a:ext cx="1353314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I</a:t>
            </a:r>
          </a:p>
        </p:txBody>
      </p:sp>
      <p:pic>
        <p:nvPicPr>
          <p:cNvPr id="22" name="Picture Placeholder 21" descr="photo of stacked &#10;ceramic plant pots">
            <a:extLst>
              <a:ext uri="{FF2B5EF4-FFF2-40B4-BE49-F238E27FC236}">
                <a16:creationId xmlns:a16="http://schemas.microsoft.com/office/drawing/2014/main" id="{9741A0BC-A474-40EB-8401-F1E47E57D13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5249926"/>
            <a:ext cx="1106424" cy="110642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5254498"/>
            <a:ext cx="3657600" cy="1097280"/>
          </a:xfrm>
        </p:spPr>
        <p:txBody>
          <a:bodyPr/>
          <a:lstStyle/>
          <a:p>
            <a:r>
              <a:rPr lang="en-ZA" sz="4000" dirty="0">
                <a:latin typeface="TH K2D July8" panose="02000506000000020004" pitchFamily="2" charset="-34"/>
                <a:cs typeface="TH K2D July8" panose="02000506000000020004" pitchFamily="2" charset="-34"/>
              </a:rPr>
              <a:t>Integration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5254498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noProof="1">
                <a:latin typeface="TH K2D July8" panose="02000506000000020004" pitchFamily="2" charset="-34"/>
                <a:cs typeface="TH K2D July8" panose="02000506000000020004" pitchFamily="2" charset="-34"/>
              </a:rPr>
              <a:t>การบูรณาการ</a:t>
            </a:r>
            <a:endParaRPr lang="en-US" sz="3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51</a:t>
            </a:fld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CBBB3-A12C-4AE7-90AA-1F0EB580A730}"/>
              </a:ext>
            </a:extLst>
          </p:cNvPr>
          <p:cNvGrpSpPr/>
          <p:nvPr/>
        </p:nvGrpSpPr>
        <p:grpSpPr>
          <a:xfrm>
            <a:off x="1378457" y="1194903"/>
            <a:ext cx="9756648" cy="1101852"/>
            <a:chOff x="1378457" y="1194903"/>
            <a:chExt cx="9756648" cy="1101852"/>
          </a:xfrm>
        </p:grpSpPr>
        <p:sp>
          <p:nvSpPr>
            <p:cNvPr id="19" name="Text Placeholder 36">
              <a:extLst>
                <a:ext uri="{FF2B5EF4-FFF2-40B4-BE49-F238E27FC236}">
                  <a16:creationId xmlns:a16="http://schemas.microsoft.com/office/drawing/2014/main" id="{EBE955C8-3677-4C70-BF89-B712A3FCF38A}"/>
                </a:ext>
              </a:extLst>
            </p:cNvPr>
            <p:cNvSpPr txBox="1">
              <a:spLocks/>
            </p:cNvSpPr>
            <p:nvPr/>
          </p:nvSpPr>
          <p:spPr>
            <a:xfrm>
              <a:off x="2473450" y="1199475"/>
              <a:ext cx="1351811" cy="109728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91440" tIns="45720" rIns="91440" bIns="45720" rtlCol="0" anchor="ctr" anchorCtr="1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4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2667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29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096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63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A</a:t>
              </a:r>
            </a:p>
          </p:txBody>
        </p:sp>
        <p:pic>
          <p:nvPicPr>
            <p:cNvPr id="21" name="Picture Placeholder 17" descr="People doing teamwork illustration">
              <a:extLst>
                <a:ext uri="{FF2B5EF4-FFF2-40B4-BE49-F238E27FC236}">
                  <a16:creationId xmlns:a16="http://schemas.microsoft.com/office/drawing/2014/main" id="{AEC367F8-E630-4113-8596-5FBB7E7A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8457" y="1194903"/>
              <a:ext cx="1106424" cy="1097279"/>
            </a:xfrm>
            <a:prstGeom prst="rect">
              <a:avLst/>
            </a:prstGeom>
            <a:solidFill>
              <a:schemeClr val="accent6"/>
            </a:solidFill>
          </p:spPr>
        </p:pic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B0600C8A-6B89-418B-85E6-92916D125B0E}"/>
                </a:ext>
              </a:extLst>
            </p:cNvPr>
            <p:cNvSpPr txBox="1">
              <a:spLocks/>
            </p:cNvSpPr>
            <p:nvPr/>
          </p:nvSpPr>
          <p:spPr>
            <a:xfrm>
              <a:off x="3819905" y="1199475"/>
              <a:ext cx="3657600" cy="10972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ZA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latin typeface="TH K2D July8" panose="02000506000000020004" pitchFamily="2" charset="-34"/>
                  <a:cs typeface="TH K2D July8" panose="02000506000000020004" pitchFamily="2" charset="-34"/>
                </a:rPr>
                <a:t>Approach</a:t>
              </a:r>
            </a:p>
          </p:txBody>
        </p:sp>
        <p:sp>
          <p:nvSpPr>
            <p:cNvPr id="24" name="Content Placeholder 6">
              <a:extLst>
                <a:ext uri="{FF2B5EF4-FFF2-40B4-BE49-F238E27FC236}">
                  <a16:creationId xmlns:a16="http://schemas.microsoft.com/office/drawing/2014/main" id="{C0659474-D56B-4F74-8304-5DA899092924}"/>
                </a:ext>
              </a:extLst>
            </p:cNvPr>
            <p:cNvSpPr txBox="1">
              <a:spLocks/>
            </p:cNvSpPr>
            <p:nvPr/>
          </p:nvSpPr>
          <p:spPr>
            <a:xfrm>
              <a:off x="7477505" y="1199475"/>
              <a:ext cx="3657600" cy="109728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accent3">
                  <a:alpha val="50000"/>
                </a:schemeClr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000" noProof="1">
                  <a:latin typeface="TH K2D July8" panose="02000506000000020004" pitchFamily="2" charset="-34"/>
                  <a:cs typeface="TH K2D July8" panose="02000506000000020004" pitchFamily="2" charset="-34"/>
                </a:rPr>
                <a:t>แนวทาง</a:t>
              </a:r>
              <a:endParaRPr lang="en-ZA" sz="3000" noProof="1"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build="p" animBg="1"/>
      <p:bldP spid="7" grpId="0" uiExpand="1" build="p" animBg="1"/>
      <p:bldP spid="38" grpId="0" build="p" animBg="1"/>
      <p:bldP spid="11" grpId="0" uiExpand="1" build="p" animBg="1"/>
      <p:bldP spid="12" grpId="0" build="p" animBg="1"/>
      <p:bldP spid="39" grpId="0" build="p" animBg="1"/>
      <p:bldP spid="14" grpId="0" uiExpand="1" build="p" animBg="1"/>
      <p:bldP spid="15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BBD8A9-3F7B-1699-D703-1707AD32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" y="-1"/>
            <a:ext cx="12186628" cy="68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8A1B0832-32B4-9288-0ABA-6EAF22B01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021" y="295804"/>
            <a:ext cx="41036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8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P=Plan</a:t>
            </a:r>
            <a:endParaRPr lang="th-TH" altLang="th-TH" sz="8000" b="1" dirty="0">
              <a:solidFill>
                <a:srgbClr val="FF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8BE243-0804-1902-F8B2-8ABAF1674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7317FA1D-D80E-0252-6928-B22D46AD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0"/>
            <a:ext cx="13652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>
            <a:extLst>
              <a:ext uri="{FF2B5EF4-FFF2-40B4-BE49-F238E27FC236}">
                <a16:creationId xmlns:a16="http://schemas.microsoft.com/office/drawing/2014/main" id="{EECEED11-2B4D-974D-96F1-4835EE66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09" y="453231"/>
            <a:ext cx="4103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8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D=Do</a:t>
            </a:r>
            <a:endParaRPr lang="th-TH" altLang="th-TH" sz="8000" b="1" dirty="0">
              <a:solidFill>
                <a:srgbClr val="FF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Text&#10;&#10;Description automatically generated">
            <a:extLst>
              <a:ext uri="{FF2B5EF4-FFF2-40B4-BE49-F238E27FC236}">
                <a16:creationId xmlns:a16="http://schemas.microsoft.com/office/drawing/2014/main" id="{784CF654-2F81-0575-6C36-546572CEE1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7AE0C10C-6C23-2386-E4EA-EC546BC51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0"/>
            <a:ext cx="13652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0F7786-E675-1D8F-8DAC-679B12034D48}"/>
              </a:ext>
            </a:extLst>
          </p:cNvPr>
          <p:cNvGrpSpPr/>
          <p:nvPr/>
        </p:nvGrpSpPr>
        <p:grpSpPr>
          <a:xfrm>
            <a:off x="1524000" y="5186891"/>
            <a:ext cx="8934450" cy="1329266"/>
            <a:chOff x="1524000" y="5186891"/>
            <a:chExt cx="8934450" cy="1329266"/>
          </a:xfrm>
        </p:grpSpPr>
        <p:sp>
          <p:nvSpPr>
            <p:cNvPr id="34820" name="TextBox 3">
              <a:extLst>
                <a:ext uri="{FF2B5EF4-FFF2-40B4-BE49-F238E27FC236}">
                  <a16:creationId xmlns:a16="http://schemas.microsoft.com/office/drawing/2014/main" id="{585030AD-97DC-1AA9-800A-9DAFE00F4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5186891"/>
              <a:ext cx="4572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h-TH" sz="8000" b="1" dirty="0">
                  <a:solidFill>
                    <a:srgbClr val="FF0000"/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C=Check</a:t>
              </a:r>
              <a:endParaRPr lang="th-TH" altLang="th-TH" sz="8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  <p:sp>
          <p:nvSpPr>
            <p:cNvPr id="34821" name="TextBox 4">
              <a:extLst>
                <a:ext uri="{FF2B5EF4-FFF2-40B4-BE49-F238E27FC236}">
                  <a16:creationId xmlns:a16="http://schemas.microsoft.com/office/drawing/2014/main" id="{26ADD945-1E05-56C8-3581-D69A5937C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5192182"/>
              <a:ext cx="4572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h-TH" sz="8000" b="1" dirty="0">
                  <a:solidFill>
                    <a:srgbClr val="FF0000"/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 A=Action</a:t>
              </a:r>
              <a:endParaRPr lang="th-TH" altLang="th-TH" sz="8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  <p:sp>
          <p:nvSpPr>
            <p:cNvPr id="34822" name="TextBox 5">
              <a:extLst>
                <a:ext uri="{FF2B5EF4-FFF2-40B4-BE49-F238E27FC236}">
                  <a16:creationId xmlns:a16="http://schemas.microsoft.com/office/drawing/2014/main" id="{536BB2AB-20B0-22F1-BBA0-C38811080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100" y="5186891"/>
              <a:ext cx="2209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h-TH" sz="8000" b="1" dirty="0">
                  <a:solidFill>
                    <a:srgbClr val="FF0000"/>
                  </a:solidFill>
                  <a:latin typeface="TH K2D July8" panose="02000506000000020004" pitchFamily="2" charset="-34"/>
                  <a:cs typeface="TH K2D July8" panose="02000506000000020004" pitchFamily="2" charset="-34"/>
                </a:rPr>
                <a:t>+</a:t>
              </a:r>
              <a:endParaRPr lang="th-TH" altLang="th-TH" sz="8000" b="1" dirty="0">
                <a:solidFill>
                  <a:srgbClr val="FF0000"/>
                </a:solidFill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D53087-A39D-992F-2B4F-32866F7BC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5843" name="Picture 5">
            <a:extLst>
              <a:ext uri="{FF2B5EF4-FFF2-40B4-BE49-F238E27FC236}">
                <a16:creationId xmlns:a16="http://schemas.microsoft.com/office/drawing/2014/main" id="{31581216-200B-83E4-6A71-81F5EB361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0"/>
            <a:ext cx="13652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56</a:t>
            </a:fld>
            <a:endParaRPr lang="en-ZA" dirty="0"/>
          </a:p>
        </p:txBody>
      </p:sp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4D3741A4-E13B-490B-B165-D1358D33F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8" t="19913" r="19927" b="10130"/>
          <a:stretch/>
        </p:blipFill>
        <p:spPr>
          <a:xfrm>
            <a:off x="3724670" y="105905"/>
            <a:ext cx="8439289" cy="6646189"/>
          </a:xfrm>
          <a:prstGeom prst="rect">
            <a:avLst/>
          </a:prstGeom>
        </p:spPr>
      </p:pic>
      <p:sp>
        <p:nvSpPr>
          <p:cNvPr id="48" name="Title 113">
            <a:extLst>
              <a:ext uri="{FF2B5EF4-FFF2-40B4-BE49-F238E27FC236}">
                <a16:creationId xmlns:a16="http://schemas.microsoft.com/office/drawing/2014/main" id="{29E3CF83-17B1-41FC-8E0B-72420972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3" y="212446"/>
            <a:ext cx="3513744" cy="900538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แนวทางการให้คะแนน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9" name="Title 113">
            <a:extLst>
              <a:ext uri="{FF2B5EF4-FFF2-40B4-BE49-F238E27FC236}">
                <a16:creationId xmlns:a16="http://schemas.microsoft.com/office/drawing/2014/main" id="{0C4D2DE0-8A0E-4840-A99F-0B6E3BEF09DA}"/>
              </a:ext>
            </a:extLst>
          </p:cNvPr>
          <p:cNvSpPr txBox="1">
            <a:spLocks/>
          </p:cNvSpPr>
          <p:nvPr/>
        </p:nvSpPr>
        <p:spPr>
          <a:xfrm>
            <a:off x="78060" y="1037064"/>
            <a:ext cx="3513744" cy="568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F87F8C-8B35-41E9-B0B1-AC5D9765909A}"/>
              </a:ext>
            </a:extLst>
          </p:cNvPr>
          <p:cNvSpPr txBox="1"/>
          <p:nvPr/>
        </p:nvSpPr>
        <p:spPr>
          <a:xfrm>
            <a:off x="292992" y="1184202"/>
            <a:ext cx="3513743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ใช้การพิจารณาเลือกว่า </a:t>
            </a:r>
            <a:b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500" dirty="0">
                <a:solidFill>
                  <a:schemeClr val="accent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“ช่วงคะแนน” ใด </a:t>
            </a:r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ที่สามารถอธิบาย </a:t>
            </a:r>
            <a:r>
              <a:rPr lang="th-TH" sz="2500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“ระดับความสำเร็จของส่วนงานได้ใกล้เคียงที่สุด” </a:t>
            </a: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ตามที่รายงานไว้ใน</a:t>
            </a:r>
            <a:r>
              <a:rPr lang="th-TH" sz="2500" b="1" u="sng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หัวข้อ</a:t>
            </a:r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ของตัวชี้วัด </a:t>
            </a:r>
          </a:p>
          <a:p>
            <a:endParaRPr lang="th-TH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การเลือกช่วงคะแนนให้พิจารณาจากภาพรวมของมิติการให้คะแนนทั้ง 4 ของการประเมินกระบวนการ </a:t>
            </a:r>
          </a:p>
          <a:p>
            <a:endParaRPr lang="th-TH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ช่วงคะแนนที่ให้จะเป็นช่วงคะแนนที่สะท้อนการตอบรายงานในภาพรวมได้ดีที่สุด </a:t>
            </a:r>
            <a:endParaRPr lang="en-US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78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29"/>
            <a:ext cx="10515600" cy="900538"/>
          </a:xfrm>
        </p:spPr>
        <p:txBody>
          <a:bodyPr/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K2D July8"/>
                <a:cs typeface="TH K2D July8"/>
              </a:rPr>
              <a:t>มิติการให้คะแนน : ผลลัพธ์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556197"/>
            <a:ext cx="1351811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/>
              </a:rPr>
              <a:t>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8" name="Picture Placeholder 17" descr="photo of succulents in white pots&#10;">
            <a:extLst>
              <a:ext uri="{FF2B5EF4-FFF2-40B4-BE49-F238E27FC236}">
                <a16:creationId xmlns:a16="http://schemas.microsoft.com/office/drawing/2014/main" id="{02723B88-7DAA-44B0-BC66-1F112DBA6E5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551625"/>
            <a:ext cx="1106424" cy="110642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556197"/>
            <a:ext cx="3657600" cy="1097280"/>
          </a:xfrm>
          <a:ln>
            <a:noFill/>
          </a:ln>
        </p:spPr>
        <p:txBody>
          <a:bodyPr/>
          <a:lstStyle/>
          <a:p>
            <a:r>
              <a:rPr lang="en-ZA" sz="4000">
                <a:latin typeface="TH K2D July8" panose="02000506000000020004" pitchFamily="2" charset="-34"/>
                <a:cs typeface="TH K2D July8"/>
              </a:rPr>
              <a:t>Trend</a:t>
            </a:r>
            <a:endParaRPr lang="en-ZA" sz="4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556197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noProof="1">
                <a:latin typeface="TH K2D July8" panose="02000506000000020004" pitchFamily="2" charset="-34"/>
                <a:cs typeface="TH K2D July8"/>
              </a:rPr>
              <a:t>แนวโน้ม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908347"/>
            <a:ext cx="1353313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/>
              </a:rPr>
              <a:t>C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0" name="Picture Placeholder 19" descr="photo top view of  various succulents">
            <a:extLst>
              <a:ext uri="{FF2B5EF4-FFF2-40B4-BE49-F238E27FC236}">
                <a16:creationId xmlns:a16="http://schemas.microsoft.com/office/drawing/2014/main" id="{117F462D-33B3-4F83-A197-62750015DDDF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903775"/>
            <a:ext cx="1106424" cy="110642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908347"/>
            <a:ext cx="3657600" cy="1097280"/>
          </a:xfrm>
        </p:spPr>
        <p:txBody>
          <a:bodyPr/>
          <a:lstStyle/>
          <a:p>
            <a:r>
              <a:rPr lang="en-ZA" sz="4000">
                <a:latin typeface="TH K2D July8" panose="02000506000000020004" pitchFamily="2" charset="-34"/>
                <a:cs typeface="TH K2D July8"/>
              </a:rPr>
              <a:t>Comparison</a:t>
            </a:r>
            <a:endParaRPr lang="en-ZA" sz="4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908347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dirty="0">
                <a:latin typeface="TH K2D July8" panose="02000506000000020004" pitchFamily="2" charset="-34"/>
                <a:cs typeface="TH K2D July8"/>
              </a:rPr>
              <a:t>การเปรียบเทียบ</a:t>
            </a:r>
            <a:endParaRPr lang="en-US" sz="3000" dirty="0">
              <a:latin typeface="TH K2D July8" panose="02000506000000020004" pitchFamily="2" charset="-34"/>
              <a:cs typeface="TH K2D July8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5254498"/>
            <a:ext cx="1353314" cy="1097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I</a:t>
            </a:r>
          </a:p>
        </p:txBody>
      </p:sp>
      <p:pic>
        <p:nvPicPr>
          <p:cNvPr id="22" name="Picture Placeholder 21" descr="photo of stacked &#10;ceramic plant pots">
            <a:extLst>
              <a:ext uri="{FF2B5EF4-FFF2-40B4-BE49-F238E27FC236}">
                <a16:creationId xmlns:a16="http://schemas.microsoft.com/office/drawing/2014/main" id="{9741A0BC-A474-40EB-8401-F1E47E57D13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5249926"/>
            <a:ext cx="1106424" cy="110642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5254498"/>
            <a:ext cx="3657600" cy="1097280"/>
          </a:xfrm>
        </p:spPr>
        <p:txBody>
          <a:bodyPr/>
          <a:lstStyle/>
          <a:p>
            <a:r>
              <a:rPr lang="en-ZA" sz="4000" dirty="0">
                <a:latin typeface="TH K2D July8" panose="02000506000000020004" pitchFamily="2" charset="-34"/>
                <a:cs typeface="TH K2D July8" panose="02000506000000020004" pitchFamily="2" charset="-34"/>
              </a:rPr>
              <a:t>Integration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5254498"/>
            <a:ext cx="3657600" cy="1097280"/>
          </a:xfrm>
        </p:spPr>
        <p:txBody>
          <a:bodyPr>
            <a:normAutofit/>
          </a:bodyPr>
          <a:lstStyle/>
          <a:p>
            <a:r>
              <a:rPr lang="th-TH" sz="3000" noProof="1">
                <a:latin typeface="TH K2D July8" panose="02000506000000020004" pitchFamily="2" charset="-34"/>
                <a:cs typeface="TH K2D July8" panose="02000506000000020004" pitchFamily="2" charset="-34"/>
              </a:rPr>
              <a:t>การบูรณาการ</a:t>
            </a:r>
            <a:endParaRPr lang="en-US" sz="30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57</a:t>
            </a:fld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CBBB3-A12C-4AE7-90AA-1F0EB580A730}"/>
              </a:ext>
            </a:extLst>
          </p:cNvPr>
          <p:cNvGrpSpPr/>
          <p:nvPr/>
        </p:nvGrpSpPr>
        <p:grpSpPr>
          <a:xfrm>
            <a:off x="1378457" y="1194903"/>
            <a:ext cx="9756648" cy="1101852"/>
            <a:chOff x="1378457" y="1194903"/>
            <a:chExt cx="9756648" cy="1101852"/>
          </a:xfrm>
        </p:grpSpPr>
        <p:sp>
          <p:nvSpPr>
            <p:cNvPr id="19" name="Text Placeholder 36">
              <a:extLst>
                <a:ext uri="{FF2B5EF4-FFF2-40B4-BE49-F238E27FC236}">
                  <a16:creationId xmlns:a16="http://schemas.microsoft.com/office/drawing/2014/main" id="{EBE955C8-3677-4C70-BF89-B712A3FCF38A}"/>
                </a:ext>
              </a:extLst>
            </p:cNvPr>
            <p:cNvSpPr txBox="1">
              <a:spLocks/>
            </p:cNvSpPr>
            <p:nvPr/>
          </p:nvSpPr>
          <p:spPr>
            <a:xfrm>
              <a:off x="2473450" y="1199475"/>
              <a:ext cx="1351811" cy="109728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91440" tIns="45720" rIns="91440" bIns="45720" rtlCol="0" anchor="ctr" anchorCtr="1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4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2667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29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096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63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TH K2D July8" panose="02000506000000020004" pitchFamily="2" charset="-34"/>
                  <a:cs typeface="TH K2D July8"/>
                </a:rPr>
                <a:t>L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  <p:pic>
          <p:nvPicPr>
            <p:cNvPr id="21" name="Picture Placeholder 17" descr="People doing teamwork illustration">
              <a:extLst>
                <a:ext uri="{FF2B5EF4-FFF2-40B4-BE49-F238E27FC236}">
                  <a16:creationId xmlns:a16="http://schemas.microsoft.com/office/drawing/2014/main" id="{AEC367F8-E630-4113-8596-5FBB7E7A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8457" y="1194903"/>
              <a:ext cx="1106424" cy="1097279"/>
            </a:xfrm>
            <a:prstGeom prst="rect">
              <a:avLst/>
            </a:prstGeom>
            <a:solidFill>
              <a:schemeClr val="accent6"/>
            </a:solidFill>
          </p:spPr>
        </p:pic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B0600C8A-6B89-418B-85E6-92916D125B0E}"/>
                </a:ext>
              </a:extLst>
            </p:cNvPr>
            <p:cNvSpPr txBox="1">
              <a:spLocks/>
            </p:cNvSpPr>
            <p:nvPr/>
          </p:nvSpPr>
          <p:spPr>
            <a:xfrm>
              <a:off x="3819905" y="1199475"/>
              <a:ext cx="3657600" cy="10972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ZA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>
                  <a:latin typeface="TH K2D July8" panose="02000506000000020004" pitchFamily="2" charset="-34"/>
                  <a:cs typeface="TH K2D July8"/>
                </a:rPr>
                <a:t>Level</a:t>
              </a:r>
              <a:endParaRPr lang="en-US" sz="4000" dirty="0">
                <a:latin typeface="TH K2D July8" panose="02000506000000020004" pitchFamily="2" charset="-34"/>
                <a:cs typeface="TH K2D July8" panose="02000506000000020004" pitchFamily="2" charset="-34"/>
              </a:endParaRPr>
            </a:p>
          </p:txBody>
        </p:sp>
        <p:sp>
          <p:nvSpPr>
            <p:cNvPr id="24" name="Content Placeholder 6">
              <a:extLst>
                <a:ext uri="{FF2B5EF4-FFF2-40B4-BE49-F238E27FC236}">
                  <a16:creationId xmlns:a16="http://schemas.microsoft.com/office/drawing/2014/main" id="{C0659474-D56B-4F74-8304-5DA899092924}"/>
                </a:ext>
              </a:extLst>
            </p:cNvPr>
            <p:cNvSpPr txBox="1">
              <a:spLocks/>
            </p:cNvSpPr>
            <p:nvPr/>
          </p:nvSpPr>
          <p:spPr>
            <a:xfrm>
              <a:off x="7477505" y="1199475"/>
              <a:ext cx="3657600" cy="109728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accent3">
                  <a:alpha val="50000"/>
                </a:schemeClr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000" noProof="1">
                  <a:latin typeface="TH K2D July8" panose="02000506000000020004" pitchFamily="2" charset="-34"/>
                  <a:cs typeface="TH K2D July8"/>
                </a:rPr>
                <a:t>ระดับ</a:t>
              </a:r>
              <a:endParaRPr lang="en-ZA" sz="3000" noProof="1">
                <a:latin typeface="TH K2D July8" panose="02000506000000020004" pitchFamily="2" charset="-34"/>
                <a:cs typeface="TH K2D July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6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build="p" animBg="1"/>
      <p:bldP spid="7" grpId="0" uiExpand="1" build="p" animBg="1"/>
      <p:bldP spid="38" grpId="0" build="p" animBg="1"/>
      <p:bldP spid="11" grpId="0" uiExpand="1" build="p" animBg="1"/>
      <p:bldP spid="12" grpId="0" build="p" animBg="1"/>
      <p:bldP spid="39" grpId="0" build="p" animBg="1"/>
      <p:bldP spid="14" grpId="0" uiExpand="1" build="p" animBg="1"/>
      <p:bldP spid="15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58</a:t>
            </a:fld>
            <a:endParaRPr lang="en-ZA" dirty="0"/>
          </a:p>
        </p:txBody>
      </p:sp>
      <p:sp>
        <p:nvSpPr>
          <p:cNvPr id="48" name="Title 113">
            <a:extLst>
              <a:ext uri="{FF2B5EF4-FFF2-40B4-BE49-F238E27FC236}">
                <a16:creationId xmlns:a16="http://schemas.microsoft.com/office/drawing/2014/main" id="{29E3CF83-17B1-41FC-8E0B-72420972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" y="273052"/>
            <a:ext cx="3274973" cy="900538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แนวทางการให้คะแนน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9" name="Title 113">
            <a:extLst>
              <a:ext uri="{FF2B5EF4-FFF2-40B4-BE49-F238E27FC236}">
                <a16:creationId xmlns:a16="http://schemas.microsoft.com/office/drawing/2014/main" id="{0C4D2DE0-8A0E-4840-A99F-0B6E3BEF09DA}"/>
              </a:ext>
            </a:extLst>
          </p:cNvPr>
          <p:cNvSpPr txBox="1">
            <a:spLocks/>
          </p:cNvSpPr>
          <p:nvPr/>
        </p:nvSpPr>
        <p:spPr>
          <a:xfrm>
            <a:off x="78060" y="1037064"/>
            <a:ext cx="3513744" cy="568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F87F8C-8B35-41E9-B0B1-AC5D9765909A}"/>
              </a:ext>
            </a:extLst>
          </p:cNvPr>
          <p:cNvSpPr txBox="1"/>
          <p:nvPr/>
        </p:nvSpPr>
        <p:spPr>
          <a:xfrm>
            <a:off x="78061" y="1173590"/>
            <a:ext cx="327497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ใช้การพิจารณาเลือกว่า </a:t>
            </a:r>
            <a:b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500" dirty="0">
                <a:solidFill>
                  <a:schemeClr val="accent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“ช่วงคะแนน” ใด </a:t>
            </a:r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ที่สามารถอธิบาย </a:t>
            </a:r>
            <a:r>
              <a:rPr lang="th-TH" sz="2500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“ระดับความสำเร็จของส่วนงานได้ใกล้เคียงที่สุด” </a:t>
            </a: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ตามที่รายงานไว้ใน</a:t>
            </a:r>
            <a:r>
              <a:rPr lang="th-TH" sz="2500" b="1" u="sng" dirty="0">
                <a:solidFill>
                  <a:srgbClr val="00B05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หัวข้อ</a:t>
            </a:r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ของตัวชี้วัด </a:t>
            </a:r>
          </a:p>
          <a:p>
            <a:endParaRPr lang="th-TH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การเลือกช่วงคะแนนให้พิจารณาจากภาพรวมของมิติการให้คะแนนทั้ง 4 ของการประเมินผลลัพธ์ </a:t>
            </a:r>
          </a:p>
          <a:p>
            <a:endParaRPr lang="th-TH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500" dirty="0">
                <a:latin typeface="TH K2D July8" panose="02000506000000020004" pitchFamily="2" charset="-34"/>
                <a:cs typeface="TH K2D July8" panose="02000506000000020004" pitchFamily="2" charset="-34"/>
              </a:rPr>
              <a:t>ช่วงคะแนนที่ให้จะเป็นช่วงคะแนนที่สะท้อนการตอบรายงานในภาพรวมได้ดีที่สุด </a:t>
            </a:r>
            <a:endParaRPr lang="en-US" sz="25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257BD6A-ECB7-421A-8C28-7C8EE9AF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34" y="0"/>
            <a:ext cx="876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59</a:t>
            </a:fld>
            <a:endParaRPr lang="en-ZA" dirty="0"/>
          </a:p>
        </p:txBody>
      </p:sp>
      <p:sp>
        <p:nvSpPr>
          <p:cNvPr id="4" name="Title 113">
            <a:extLst>
              <a:ext uri="{FF2B5EF4-FFF2-40B4-BE49-F238E27FC236}">
                <a16:creationId xmlns:a16="http://schemas.microsoft.com/office/drawing/2014/main" id="{83563E3A-5342-4729-9963-CFEF98C8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"/>
            <a:ext cx="10515600" cy="900538"/>
          </a:xfrm>
        </p:spPr>
        <p:txBody>
          <a:bodyPr/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ตารางคะแนนการประเมินตนเอง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Picture 10" descr="A list of text on a white background&#10;&#10;Description automatically generated">
            <a:extLst>
              <a:ext uri="{FF2B5EF4-FFF2-40B4-BE49-F238E27FC236}">
                <a16:creationId xmlns:a16="http://schemas.microsoft.com/office/drawing/2014/main" id="{1AD6D380-6925-464B-8F92-825141FD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914400"/>
            <a:ext cx="8688012" cy="5668166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3606C869-5223-418F-BF23-E07DD1EE9CBA}"/>
              </a:ext>
            </a:extLst>
          </p:cNvPr>
          <p:cNvSpPr/>
          <p:nvPr/>
        </p:nvSpPr>
        <p:spPr>
          <a:xfrm>
            <a:off x="10451157" y="2265184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86400C5F-5903-4587-A9FE-66C82BEEE252}"/>
              </a:ext>
            </a:extLst>
          </p:cNvPr>
          <p:cNvSpPr/>
          <p:nvPr/>
        </p:nvSpPr>
        <p:spPr>
          <a:xfrm>
            <a:off x="10451158" y="2574670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87D5CA38-5650-4A62-B0E5-854669398D54}"/>
              </a:ext>
            </a:extLst>
          </p:cNvPr>
          <p:cNvSpPr/>
          <p:nvPr/>
        </p:nvSpPr>
        <p:spPr>
          <a:xfrm>
            <a:off x="10451157" y="3730081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B085E15D-3493-4D76-B082-244EA14ABA7C}"/>
              </a:ext>
            </a:extLst>
          </p:cNvPr>
          <p:cNvSpPr/>
          <p:nvPr/>
        </p:nvSpPr>
        <p:spPr>
          <a:xfrm>
            <a:off x="10451157" y="4020325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8175FA43-06D2-4628-A676-F63BE466D1FC}"/>
              </a:ext>
            </a:extLst>
          </p:cNvPr>
          <p:cNvSpPr/>
          <p:nvPr/>
        </p:nvSpPr>
        <p:spPr>
          <a:xfrm>
            <a:off x="10444025" y="5140945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A36999C-F03F-4988-B1F6-C896276D135D}"/>
              </a:ext>
            </a:extLst>
          </p:cNvPr>
          <p:cNvSpPr/>
          <p:nvPr/>
        </p:nvSpPr>
        <p:spPr>
          <a:xfrm>
            <a:off x="10434732" y="5475559"/>
            <a:ext cx="267629" cy="189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343A2C5-DC5F-4527-A199-9844D0A58B85}"/>
              </a:ext>
            </a:extLst>
          </p:cNvPr>
          <p:cNvSpPr/>
          <p:nvPr/>
        </p:nvSpPr>
        <p:spPr>
          <a:xfrm>
            <a:off x="10451157" y="1538635"/>
            <a:ext cx="557561" cy="468273"/>
          </a:xfrm>
          <a:prstGeom prst="leftArrow">
            <a:avLst/>
          </a:prstGeom>
          <a:solidFill>
            <a:srgbClr val="00B050"/>
          </a:solidFill>
          <a:ln>
            <a:solidFill>
              <a:srgbClr val="4CF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D2219A3A-DF84-4D07-AA86-5AAFA9A5E2BC}"/>
              </a:ext>
            </a:extLst>
          </p:cNvPr>
          <p:cNvSpPr/>
          <p:nvPr/>
        </p:nvSpPr>
        <p:spPr>
          <a:xfrm>
            <a:off x="10451157" y="2972981"/>
            <a:ext cx="557561" cy="468273"/>
          </a:xfrm>
          <a:prstGeom prst="leftArrow">
            <a:avLst/>
          </a:prstGeom>
          <a:solidFill>
            <a:srgbClr val="00B050"/>
          </a:solidFill>
          <a:ln>
            <a:solidFill>
              <a:srgbClr val="4CF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26957C4A-8735-4925-B2AC-BB99B9B81739}"/>
              </a:ext>
            </a:extLst>
          </p:cNvPr>
          <p:cNvSpPr/>
          <p:nvPr/>
        </p:nvSpPr>
        <p:spPr>
          <a:xfrm>
            <a:off x="10451157" y="4417606"/>
            <a:ext cx="557561" cy="468273"/>
          </a:xfrm>
          <a:prstGeom prst="leftArrow">
            <a:avLst/>
          </a:prstGeom>
          <a:solidFill>
            <a:srgbClr val="00B050"/>
          </a:solidFill>
          <a:ln>
            <a:solidFill>
              <a:srgbClr val="4CF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A717D4B-25D2-4F49-95F0-7B62A01A49CB}"/>
              </a:ext>
            </a:extLst>
          </p:cNvPr>
          <p:cNvSpPr/>
          <p:nvPr/>
        </p:nvSpPr>
        <p:spPr>
          <a:xfrm>
            <a:off x="490654" y="5854390"/>
            <a:ext cx="1137424" cy="6244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682AD1B5-2793-417A-A4BF-E91174675703}"/>
              </a:ext>
            </a:extLst>
          </p:cNvPr>
          <p:cNvSpPr txBox="1">
            <a:spLocks/>
          </p:cNvSpPr>
          <p:nvPr/>
        </p:nvSpPr>
        <p:spPr>
          <a:xfrm>
            <a:off x="110403" y="2864498"/>
            <a:ext cx="11971194" cy="18780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ctr"/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2. กรอบแนวคิดของ</a:t>
            </a:r>
          </a:p>
          <a:p>
            <a:pPr algn="ctr"/>
            <a:r>
              <a:rPr lang="th-TH" sz="72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การประกันคุณภาพส่วนงานสนับสนุน</a:t>
            </a:r>
            <a:br>
              <a:rPr lang="th-TH" sz="8000" b="1" dirty="0">
                <a:solidFill>
                  <a:schemeClr val="accent5">
                    <a:lumMod val="50000"/>
                  </a:schemeClr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endParaRPr lang="th-TH" sz="8000" b="1" dirty="0">
              <a:solidFill>
                <a:schemeClr val="accent5">
                  <a:lumMod val="50000"/>
                </a:schemeClr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3300621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  <p:pic>
        <p:nvPicPr>
          <p:cNvPr id="30" name="Picture Placeholder 29" descr="photo of person in a striped shirt holding a plant in a tiny cup&#10;">
            <a:extLst>
              <a:ext uri="{FF2B5EF4-FFF2-40B4-BE49-F238E27FC236}">
                <a16:creationId xmlns:a16="http://schemas.microsoft.com/office/drawing/2014/main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458724" y="390524"/>
            <a:ext cx="5637276" cy="4114800"/>
          </a:xfrm>
        </p:spPr>
      </p:pic>
      <p:pic>
        <p:nvPicPr>
          <p:cNvPr id="6" name="Picture Placeholder 5" descr="photo of a man putting up an sign in store window opening soon">
            <a:extLst>
              <a:ext uri="{FF2B5EF4-FFF2-40B4-BE49-F238E27FC236}">
                <a16:creationId xmlns:a16="http://schemas.microsoft.com/office/drawing/2014/main" id="{691AD6B7-0ED8-43AE-BD4D-3006299F9E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6096000" y="390524"/>
            <a:ext cx="5637276" cy="41148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2"/>
            <a:ext cx="5029200" cy="17796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งานประกันคุณภาพการศึกษา</a:t>
            </a:r>
            <a:r>
              <a:rPr lang="en-US" sz="3000" dirty="0">
                <a:latin typeface="TH K2D July8" panose="02000506000000020004" pitchFamily="2" charset="-34"/>
                <a:cs typeface="TH K2D July8" panose="02000506000000020004" pitchFamily="2" charset="-34"/>
              </a:rPr>
              <a:t>​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Tel. 3312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www.oqes.mju.ac.th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 descr="A logo of a chat&#10;&#10;Description automatically generated with medium confidence">
            <a:extLst>
              <a:ext uri="{FF2B5EF4-FFF2-40B4-BE49-F238E27FC236}">
                <a16:creationId xmlns:a16="http://schemas.microsoft.com/office/drawing/2014/main" id="{091EC87F-5DD7-40FA-A468-F4EFA9A19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0" r="17092"/>
          <a:stretch/>
        </p:blipFill>
        <p:spPr>
          <a:xfrm>
            <a:off x="6396038" y="1137424"/>
            <a:ext cx="3071812" cy="32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5"/>
          <p:cNvGrpSpPr/>
          <p:nvPr/>
        </p:nvGrpSpPr>
        <p:grpSpPr>
          <a:xfrm>
            <a:off x="4717113" y="1093462"/>
            <a:ext cx="5394172" cy="4660878"/>
            <a:chOff x="2318596" y="913763"/>
            <a:chExt cx="3737901" cy="3367989"/>
          </a:xfrm>
        </p:grpSpPr>
        <p:sp>
          <p:nvSpPr>
            <p:cNvPr id="90" name="Google Shape;90;p1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6892981" y="2196088"/>
            <a:ext cx="3521457" cy="3376933"/>
            <a:chOff x="4447194" y="1815766"/>
            <a:chExt cx="2440200" cy="2440200"/>
          </a:xfrm>
        </p:grpSpPr>
        <p:sp>
          <p:nvSpPr>
            <p:cNvPr id="97" name="Google Shape;97;p1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4767848" y="258141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TH K2D July8" panose="02000506000000020004" pitchFamily="2" charset="-34"/>
                  <a:ea typeface="Sarabun"/>
                  <a:cs typeface="TH K2D July8" panose="02000506000000020004" pitchFamily="2" charset="-34"/>
                  <a:sym typeface="Sarabun"/>
                </a:rPr>
                <a:t>CUPT QMS Guideliness</a:t>
              </a:r>
              <a:endParaRPr sz="3200" b="1" dirty="0">
                <a:solidFill>
                  <a:srgbClr val="FFFFFF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endParaRPr>
            </a:p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TH K2D July8" panose="02000506000000020004" pitchFamily="2" charset="-34"/>
                  <a:ea typeface="Sarabun"/>
                  <a:cs typeface="TH K2D July8" panose="02000506000000020004" pitchFamily="2" charset="-34"/>
                  <a:sym typeface="Sarabun"/>
                </a:rPr>
                <a:t>ระดับมหาวิทยาลัย</a:t>
              </a:r>
              <a:endParaRPr sz="3200" b="1" dirty="0">
                <a:solidFill>
                  <a:srgbClr val="FFFFFF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5996236" y="1936330"/>
            <a:ext cx="2054689" cy="1970363"/>
            <a:chOff x="3490737" y="1374053"/>
            <a:chExt cx="1423800" cy="1423800"/>
          </a:xfrm>
        </p:grpSpPr>
        <p:sp>
          <p:nvSpPr>
            <p:cNvPr id="100" name="Google Shape;100;p1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133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3586546" y="1613603"/>
              <a:ext cx="1195142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TH K2D July8" panose="02000506000000020004" pitchFamily="2" charset="-34"/>
                  <a:ea typeface="Sarabun"/>
                  <a:cs typeface="TH K2D July8" panose="02000506000000020004" pitchFamily="2" charset="-34"/>
                  <a:sym typeface="Sarabun"/>
                </a:rPr>
                <a:t>ประกันคุณภาพ</a:t>
              </a:r>
              <a:br>
                <a:rPr lang="en" sz="2400" dirty="0">
                  <a:solidFill>
                    <a:srgbClr val="FFFFFF"/>
                  </a:solidFill>
                  <a:latin typeface="TH K2D July8" panose="02000506000000020004" pitchFamily="2" charset="-34"/>
                  <a:ea typeface="Sarabun"/>
                  <a:cs typeface="TH K2D July8" panose="02000506000000020004" pitchFamily="2" charset="-34"/>
                  <a:sym typeface="Sarabun"/>
                </a:rPr>
              </a:br>
              <a:r>
                <a:rPr lang="en" sz="2400" dirty="0">
                  <a:solidFill>
                    <a:srgbClr val="FFFFFF"/>
                  </a:solidFill>
                  <a:latin typeface="TH K2D July8" panose="02000506000000020004" pitchFamily="2" charset="-34"/>
                  <a:ea typeface="Sarabun"/>
                  <a:cs typeface="TH K2D July8" panose="02000506000000020004" pitchFamily="2" charset="-34"/>
                  <a:sym typeface="Sarabun"/>
                </a:rPr>
                <a:t>ส่วนงานสนับสนุน</a:t>
              </a:r>
              <a:endParaRPr sz="2400" dirty="0">
                <a:solidFill>
                  <a:srgbClr val="FFFFFF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endParaRPr>
            </a:p>
          </p:txBody>
        </p:sp>
      </p:grpSp>
      <p:sp>
        <p:nvSpPr>
          <p:cNvPr id="102" name="Google Shape;102;p15"/>
          <p:cNvSpPr txBox="1"/>
          <p:nvPr/>
        </p:nvSpPr>
        <p:spPr>
          <a:xfrm>
            <a:off x="354070" y="2680014"/>
            <a:ext cx="4969773" cy="205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มุ่งเน้น</a:t>
            </a:r>
            <a:r>
              <a:rPr lang="en" sz="3400" b="1" dirty="0">
                <a:solidFill>
                  <a:srgbClr val="CC620A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การบูรณาการ</a:t>
            </a:r>
            <a:r>
              <a:rPr lang="en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เข้ากับ</a:t>
            </a:r>
            <a:br>
              <a:rPr lang="th-TH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en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การประกันคุณภาพการศึกษา </a:t>
            </a:r>
            <a:br>
              <a:rPr lang="th-TH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</a:br>
            <a:r>
              <a:rPr lang="en" sz="3400" b="1" dirty="0">
                <a:solidFill>
                  <a:srgbClr val="28887E"/>
                </a:solidFill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ระดับมหาวิทยาลัย</a:t>
            </a:r>
            <a:endParaRPr sz="3400" b="1" dirty="0">
              <a:solidFill>
                <a:srgbClr val="28887E"/>
              </a:solidFill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4106636" y="1491527"/>
            <a:ext cx="1416709" cy="12633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EdP</a:t>
            </a:r>
            <a:r>
              <a:rPr lang="en-US" sz="2667" b="1" dirty="0"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E</a:t>
            </a:r>
            <a:r>
              <a:rPr lang="en" sz="2667" b="1" dirty="0">
                <a:latin typeface="TH K2D July8" panose="02000506000000020004" pitchFamily="2" charset="-34"/>
                <a:ea typeface="Sarabun"/>
                <a:cs typeface="TH K2D July8" panose="02000506000000020004" pitchFamily="2" charset="-34"/>
                <a:sym typeface="Sarabun"/>
              </a:rPr>
              <a:t>x</a:t>
            </a:r>
            <a:endParaRPr sz="2667" b="1" dirty="0">
              <a:latin typeface="TH K2D July8" panose="02000506000000020004" pitchFamily="2" charset="-34"/>
              <a:ea typeface="Sarabun"/>
              <a:cs typeface="TH K2D July8" panose="02000506000000020004" pitchFamily="2" charset="-34"/>
              <a:sym typeface="Sarabun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25471" y="1199559"/>
            <a:ext cx="548956" cy="508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733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676386" y="1953696"/>
            <a:ext cx="406089" cy="371571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733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011420" y="1455929"/>
            <a:ext cx="406089" cy="371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733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7" name="Google Shape;107;p15"/>
          <p:cNvSpPr/>
          <p:nvPr/>
        </p:nvSpPr>
        <p:spPr>
          <a:xfrm rot="1498799">
            <a:off x="5497615" y="2378772"/>
            <a:ext cx="405968" cy="37147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F52AA-ADED-2EAC-ED4E-6E1102723851}"/>
              </a:ext>
            </a:extLst>
          </p:cNvPr>
          <p:cNvSpPr txBox="1"/>
          <p:nvPr/>
        </p:nvSpPr>
        <p:spPr>
          <a:xfrm>
            <a:off x="4082475" y="774429"/>
            <a:ext cx="35899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ปีการศึกษา</a:t>
            </a:r>
            <a:r>
              <a:rPr lang="en-US" sz="2800" b="1" dirty="0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 2568 </a:t>
            </a:r>
            <a:r>
              <a:rPr lang="en-US" sz="2800" b="1" dirty="0" err="1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เป็นต้นไป</a:t>
            </a:r>
            <a:endParaRPr lang="en-US" sz="2800" b="1" dirty="0">
              <a:solidFill>
                <a:srgbClr val="E24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31044-20DC-C764-C5A2-359D25C9BBC9}"/>
              </a:ext>
            </a:extLst>
          </p:cNvPr>
          <p:cNvSpPr txBox="1"/>
          <p:nvPr/>
        </p:nvSpPr>
        <p:spPr>
          <a:xfrm>
            <a:off x="8204547" y="5657589"/>
            <a:ext cx="37199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ปีการศึกษา</a:t>
            </a:r>
            <a:r>
              <a:rPr lang="en-US" sz="2800" b="1" dirty="0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 2566 </a:t>
            </a:r>
            <a:r>
              <a:rPr lang="en-US" sz="2800" b="1" dirty="0" err="1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และ</a:t>
            </a:r>
            <a:r>
              <a:rPr lang="en-US" sz="2800" b="1" dirty="0">
                <a:solidFill>
                  <a:srgbClr val="E24000"/>
                </a:solidFill>
                <a:latin typeface="TH K2D July8" panose="02000506000000020004" pitchFamily="2" charset="-34"/>
                <a:ea typeface="Source Sans Pro Light"/>
                <a:cs typeface="TH K2D July8" panose="02000506000000020004" pitchFamily="2" charset="-34"/>
              </a:rPr>
              <a:t> 2567</a:t>
            </a:r>
            <a:endParaRPr lang="en-US" sz="2800" b="1" dirty="0">
              <a:solidFill>
                <a:srgbClr val="E24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9222" t="-4461" r="-20094" b="-4717"/>
            </a:stretch>
          </a:blipFill>
        </p:spPr>
        <p:txBody>
          <a:bodyPr/>
          <a:lstStyle/>
          <a:p>
            <a:endParaRPr lang="th-TH" sz="1200" dirty="0">
              <a:latin typeface="Angsana New" panose="02020603050405020304" pitchFamily="18" charset="-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D23E3B-96E5-1B5B-BE3B-B4B4A1D3801F}"/>
              </a:ext>
            </a:extLst>
          </p:cNvPr>
          <p:cNvGrpSpPr/>
          <p:nvPr/>
        </p:nvGrpSpPr>
        <p:grpSpPr>
          <a:xfrm>
            <a:off x="-406400" y="-222921"/>
            <a:ext cx="2021739" cy="1850354"/>
            <a:chOff x="1529083" y="437842"/>
            <a:chExt cx="3032608" cy="2775531"/>
          </a:xfrm>
        </p:grpSpPr>
        <p:grpSp>
          <p:nvGrpSpPr>
            <p:cNvPr id="6" name="Group 6"/>
            <p:cNvGrpSpPr/>
            <p:nvPr/>
          </p:nvGrpSpPr>
          <p:grpSpPr>
            <a:xfrm rot="8100000">
              <a:off x="1529083" y="444232"/>
              <a:ext cx="1520294" cy="152029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5370" y="0"/>
                    </a:moveTo>
                    <a:lnTo>
                      <a:pt x="767430" y="0"/>
                    </a:lnTo>
                    <a:cubicBezTo>
                      <a:pt x="792487" y="0"/>
                      <a:pt x="812800" y="20313"/>
                      <a:pt x="812800" y="45370"/>
                    </a:cubicBezTo>
                    <a:lnTo>
                      <a:pt x="812800" y="767430"/>
                    </a:lnTo>
                    <a:cubicBezTo>
                      <a:pt x="812800" y="792487"/>
                      <a:pt x="792487" y="812800"/>
                      <a:pt x="767430" y="812800"/>
                    </a:cubicBezTo>
                    <a:lnTo>
                      <a:pt x="45370" y="812800"/>
                    </a:lnTo>
                    <a:cubicBezTo>
                      <a:pt x="20313" y="812800"/>
                      <a:pt x="0" y="792487"/>
                      <a:pt x="0" y="767430"/>
                    </a:cubicBezTo>
                    <a:lnTo>
                      <a:pt x="0" y="45370"/>
                    </a:lnTo>
                    <a:cubicBezTo>
                      <a:pt x="0" y="20313"/>
                      <a:pt x="20313" y="0"/>
                      <a:pt x="45370" y="0"/>
                    </a:cubicBezTo>
                    <a:close/>
                  </a:path>
                </a:pathLst>
              </a:custGeom>
              <a:solidFill>
                <a:srgbClr val="33326B"/>
              </a:solidFill>
            </p:spPr>
            <p:txBody>
              <a:bodyPr/>
              <a:lstStyle/>
              <a:p>
                <a:endParaRPr lang="th-TH" sz="1200" dirty="0">
                  <a:latin typeface="Angsana New" panose="02020603050405020304" pitchFamily="18" charset="-34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 dirty="0">
                  <a:latin typeface="Angsana New" panose="02020603050405020304" pitchFamily="18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700000">
              <a:off x="3094482" y="437842"/>
              <a:ext cx="1467209" cy="146720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7826" y="0"/>
                    </a:moveTo>
                    <a:lnTo>
                      <a:pt x="784974" y="0"/>
                    </a:lnTo>
                    <a:cubicBezTo>
                      <a:pt x="792354" y="0"/>
                      <a:pt x="799431" y="2932"/>
                      <a:pt x="804650" y="8150"/>
                    </a:cubicBezTo>
                    <a:cubicBezTo>
                      <a:pt x="809868" y="13369"/>
                      <a:pt x="812800" y="20446"/>
                      <a:pt x="812800" y="27826"/>
                    </a:cubicBezTo>
                    <a:lnTo>
                      <a:pt x="812800" y="784974"/>
                    </a:lnTo>
                    <a:cubicBezTo>
                      <a:pt x="812800" y="792354"/>
                      <a:pt x="809868" y="799431"/>
                      <a:pt x="804650" y="804650"/>
                    </a:cubicBezTo>
                    <a:cubicBezTo>
                      <a:pt x="799431" y="809868"/>
                      <a:pt x="792354" y="812800"/>
                      <a:pt x="784974" y="812800"/>
                    </a:cubicBezTo>
                    <a:lnTo>
                      <a:pt x="27826" y="812800"/>
                    </a:lnTo>
                    <a:cubicBezTo>
                      <a:pt x="20446" y="812800"/>
                      <a:pt x="13369" y="809868"/>
                      <a:pt x="8150" y="804650"/>
                    </a:cubicBezTo>
                    <a:cubicBezTo>
                      <a:pt x="2932" y="799431"/>
                      <a:pt x="0" y="792354"/>
                      <a:pt x="0" y="784974"/>
                    </a:cubicBezTo>
                    <a:lnTo>
                      <a:pt x="0" y="27826"/>
                    </a:lnTo>
                    <a:cubicBezTo>
                      <a:pt x="0" y="20446"/>
                      <a:pt x="2932" y="13369"/>
                      <a:pt x="8150" y="8150"/>
                    </a:cubicBezTo>
                    <a:cubicBezTo>
                      <a:pt x="13369" y="2932"/>
                      <a:pt x="20446" y="0"/>
                      <a:pt x="278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8CFAE">
                      <a:alpha val="100000"/>
                    </a:srgbClr>
                  </a:gs>
                  <a:gs pos="100000">
                    <a:srgbClr val="006D83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th-TH" sz="1200" dirty="0">
                  <a:latin typeface="Angsana New" panose="02020603050405020304" pitchFamily="18" charset="-34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 dirty="0">
                  <a:latin typeface="Angsana New" panose="02020603050405020304" pitchFamily="18" charset="-34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8100000">
              <a:off x="3410361" y="1734379"/>
              <a:ext cx="1042499" cy="104249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03968" y="0"/>
                    </a:moveTo>
                    <a:lnTo>
                      <a:pt x="708832" y="0"/>
                    </a:lnTo>
                    <a:cubicBezTo>
                      <a:pt x="736406" y="0"/>
                      <a:pt x="762851" y="10954"/>
                      <a:pt x="782348" y="30452"/>
                    </a:cubicBezTo>
                    <a:cubicBezTo>
                      <a:pt x="801846" y="49949"/>
                      <a:pt x="812800" y="76394"/>
                      <a:pt x="812800" y="103968"/>
                    </a:cubicBezTo>
                    <a:lnTo>
                      <a:pt x="812800" y="708832"/>
                    </a:lnTo>
                    <a:cubicBezTo>
                      <a:pt x="812800" y="736406"/>
                      <a:pt x="801846" y="762851"/>
                      <a:pt x="782348" y="782348"/>
                    </a:cubicBezTo>
                    <a:cubicBezTo>
                      <a:pt x="762851" y="801846"/>
                      <a:pt x="736406" y="812800"/>
                      <a:pt x="708832" y="812800"/>
                    </a:cubicBezTo>
                    <a:lnTo>
                      <a:pt x="103968" y="812800"/>
                    </a:lnTo>
                    <a:cubicBezTo>
                      <a:pt x="76394" y="812800"/>
                      <a:pt x="49949" y="801846"/>
                      <a:pt x="30452" y="782348"/>
                    </a:cubicBezTo>
                    <a:cubicBezTo>
                      <a:pt x="10954" y="762851"/>
                      <a:pt x="0" y="736406"/>
                      <a:pt x="0" y="708832"/>
                    </a:cubicBezTo>
                    <a:lnTo>
                      <a:pt x="0" y="103968"/>
                    </a:lnTo>
                    <a:cubicBezTo>
                      <a:pt x="0" y="76394"/>
                      <a:pt x="10954" y="49949"/>
                      <a:pt x="30452" y="30452"/>
                    </a:cubicBezTo>
                    <a:cubicBezTo>
                      <a:pt x="49949" y="10954"/>
                      <a:pt x="76394" y="0"/>
                      <a:pt x="103968" y="0"/>
                    </a:cubicBezTo>
                    <a:close/>
                  </a:path>
                </a:pathLst>
              </a:custGeom>
              <a:solidFill>
                <a:srgbClr val="33326B"/>
              </a:solidFill>
            </p:spPr>
            <p:txBody>
              <a:bodyPr/>
              <a:lstStyle/>
              <a:p>
                <a:endParaRPr lang="th-TH" sz="1200" dirty="0">
                  <a:latin typeface="Angsana New" panose="02020603050405020304" pitchFamily="18" charset="-34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 dirty="0">
                  <a:latin typeface="Angsana New" panose="02020603050405020304" pitchFamily="18" charset="-34"/>
                </a:endParaRPr>
              </a:p>
            </p:txBody>
          </p:sp>
        </p:grpSp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105DDDAA-9B27-F4B1-8371-F739FDAC7D1E}"/>
                </a:ext>
              </a:extLst>
            </p:cNvPr>
            <p:cNvGrpSpPr/>
            <p:nvPr/>
          </p:nvGrpSpPr>
          <p:grpSpPr>
            <a:xfrm rot="2700000">
              <a:off x="2137530" y="1746164"/>
              <a:ext cx="1467209" cy="1467209"/>
              <a:chOff x="0" y="0"/>
              <a:chExt cx="812800" cy="812800"/>
            </a:xfrm>
          </p:grpSpPr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48BE08F2-9BA1-C6FB-FECF-C042AC7330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7826" y="0"/>
                    </a:moveTo>
                    <a:lnTo>
                      <a:pt x="784974" y="0"/>
                    </a:lnTo>
                    <a:cubicBezTo>
                      <a:pt x="792354" y="0"/>
                      <a:pt x="799431" y="2932"/>
                      <a:pt x="804650" y="8150"/>
                    </a:cubicBezTo>
                    <a:cubicBezTo>
                      <a:pt x="809868" y="13369"/>
                      <a:pt x="812800" y="20446"/>
                      <a:pt x="812800" y="27826"/>
                    </a:cubicBezTo>
                    <a:lnTo>
                      <a:pt x="812800" y="784974"/>
                    </a:lnTo>
                    <a:cubicBezTo>
                      <a:pt x="812800" y="792354"/>
                      <a:pt x="809868" y="799431"/>
                      <a:pt x="804650" y="804650"/>
                    </a:cubicBezTo>
                    <a:cubicBezTo>
                      <a:pt x="799431" y="809868"/>
                      <a:pt x="792354" y="812800"/>
                      <a:pt x="784974" y="812800"/>
                    </a:cubicBezTo>
                    <a:lnTo>
                      <a:pt x="27826" y="812800"/>
                    </a:lnTo>
                    <a:cubicBezTo>
                      <a:pt x="20446" y="812800"/>
                      <a:pt x="13369" y="809868"/>
                      <a:pt x="8150" y="804650"/>
                    </a:cubicBezTo>
                    <a:cubicBezTo>
                      <a:pt x="2932" y="799431"/>
                      <a:pt x="0" y="792354"/>
                      <a:pt x="0" y="784974"/>
                    </a:cubicBezTo>
                    <a:lnTo>
                      <a:pt x="0" y="27826"/>
                    </a:lnTo>
                    <a:cubicBezTo>
                      <a:pt x="0" y="20446"/>
                      <a:pt x="2932" y="13369"/>
                      <a:pt x="8150" y="8150"/>
                    </a:cubicBezTo>
                    <a:cubicBezTo>
                      <a:pt x="13369" y="2932"/>
                      <a:pt x="20446" y="0"/>
                      <a:pt x="278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8CFAE">
                      <a:alpha val="100000"/>
                    </a:srgbClr>
                  </a:gs>
                  <a:gs pos="100000">
                    <a:srgbClr val="006D83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th-TH" sz="1200" dirty="0">
                  <a:latin typeface="Angsana New" panose="02020603050405020304" pitchFamily="18" charset="-34"/>
                </a:endParaRPr>
              </a:p>
            </p:txBody>
          </p:sp>
          <p:sp>
            <p:nvSpPr>
              <p:cNvPr id="42" name="TextBox 11">
                <a:extLst>
                  <a:ext uri="{FF2B5EF4-FFF2-40B4-BE49-F238E27FC236}">
                    <a16:creationId xmlns:a16="http://schemas.microsoft.com/office/drawing/2014/main" id="{DC408E1B-85DF-C963-006A-85121B8417C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 dirty="0">
                  <a:latin typeface="Angsana New" panose="02020603050405020304" pitchFamily="18" charset="-34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89D736-B734-4A78-0BB3-621391965C1A}"/>
              </a:ext>
            </a:extLst>
          </p:cNvPr>
          <p:cNvSpPr txBox="1"/>
          <p:nvPr/>
        </p:nvSpPr>
        <p:spPr>
          <a:xfrm>
            <a:off x="1686725" y="402212"/>
            <a:ext cx="10070655" cy="3108928"/>
          </a:xfrm>
          <a:prstGeom prst="rect">
            <a:avLst/>
          </a:prstGeom>
          <a:noFill/>
          <a:ln>
            <a:solidFill>
              <a:srgbClr val="195759"/>
            </a:solidFill>
          </a:ln>
        </p:spPr>
        <p:txBody>
          <a:bodyPr wrap="square">
            <a:spAutoFit/>
          </a:bodyPr>
          <a:lstStyle/>
          <a:p>
            <a:pPr marL="77263" lvl="1" algn="ctr"/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มติ</a:t>
            </a:r>
          </a:p>
          <a:p>
            <a:pPr marL="458282" lvl="1" indent="-381019">
              <a:buFont typeface="Arial" panose="020B0604020202020204" pitchFamily="34" charset="0"/>
              <a:buChar char="•"/>
            </a:pP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ที่ประชุมคณะกรรมการประกันคุณภาพการศึกษา มหาวิทยาลัยแม่โจ้ ครั้งที่ 1/2567 </a:t>
            </a:r>
            <a:br>
              <a:rPr lang="en-US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เมื่อวันที่ 7 กุมภาพันธ์ 2567 </a:t>
            </a:r>
          </a:p>
          <a:p>
            <a:pPr marL="458282" lvl="1" indent="-381019">
              <a:buFont typeface="Arial" panose="020B0604020202020204" pitchFamily="34" charset="0"/>
              <a:buChar char="•"/>
            </a:pP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ที่ประชุมรองอธิการบดีและผู้ช่วยอธิการบดี ครั้งที่ 2/2567 เมื่อวันที่ 9 กุมภาพันธ์ 2567 </a:t>
            </a:r>
          </a:p>
          <a:p>
            <a:pPr marL="458282" lvl="1" indent="-381019">
              <a:buFont typeface="Arial" panose="020B0604020202020204" pitchFamily="34" charset="0"/>
              <a:buChar char="•"/>
            </a:pP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ที่ประชุมกรรมการบริหารมหาวิทยาลัย ครั้งที่ 3/2567 เมื่อวันที่ 28 กุมภาพันธ์ 2567</a:t>
            </a:r>
          </a:p>
          <a:p>
            <a:pPr marL="458282" lvl="1" indent="-381019">
              <a:buFont typeface="Arial" panose="020B0604020202020204" pitchFamily="34" charset="0"/>
              <a:buChar char="•"/>
            </a:pP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ที่ประชุมกรรมการสภาวิชาการ ครั้งที่ 3/2567 เมื่อวันที่ 30 มีนาคม 2567 </a:t>
            </a:r>
            <a:r>
              <a:rPr lang="th-TH" sz="2667" b="1" dirty="0">
                <a:solidFill>
                  <a:schemeClr val="accent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</a:t>
            </a:r>
          </a:p>
          <a:p>
            <a:pPr marL="458282" lvl="1" indent="-381019">
              <a:buFont typeface="Arial" panose="020B0604020202020204" pitchFamily="34" charset="0"/>
              <a:buChar char="•"/>
            </a:pPr>
            <a:r>
              <a:rPr lang="th-TH" sz="2667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สภามหาวิทยาลัย ครั้งที่ 3/2567 เมื่อ</a:t>
            </a:r>
            <a:r>
              <a:rPr lang="th-TH" sz="2667" b="1" dirty="0">
                <a:solidFill>
                  <a:schemeClr val="accent1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วันที่ 20 เมษายน 2567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A015F-6524-6BCF-2C63-F631E1C06744}"/>
              </a:ext>
            </a:extLst>
          </p:cNvPr>
          <p:cNvSpPr txBox="1"/>
          <p:nvPr/>
        </p:nvSpPr>
        <p:spPr>
          <a:xfrm>
            <a:off x="301083" y="3915662"/>
            <a:ext cx="1165302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algn="ctr"/>
            <a:r>
              <a:rPr lang="th-TH" sz="3800" b="1" dirty="0">
                <a:solidFill>
                  <a:srgbClr val="195759"/>
                </a:solidFill>
                <a:latin typeface="TH K2D July8" panose="02000506000000020004" pitchFamily="2" charset="-34"/>
                <a:cs typeface="TH K2D July8"/>
              </a:rPr>
              <a:t>เห็นชอบ</a:t>
            </a:r>
            <a:r>
              <a:rPr lang="th-TH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/>
              </a:rPr>
              <a:t>ในการที่มหาวิทยาลัยจะดำเนินการประกันคุณภาพการศึกษาภายใน </a:t>
            </a:r>
            <a:br>
              <a:rPr lang="th-TH" sz="3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/>
              </a:rPr>
              <a:t>ระดับคณะ/วิทยาลัย และระดับมหาวิทยาลัย </a:t>
            </a:r>
            <a:br>
              <a:rPr lang="en-US" sz="3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K2D July8" panose="02000506000000020004" pitchFamily="2" charset="-34"/>
                <a:cs typeface="TH K2D July8"/>
              </a:rPr>
              <a:t>ด้วยเกณฑ์คุณภาพการศึกษาเพื่อการดำเนินการที่เป็นเลิศ 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/>
              </a:rPr>
              <a:t>(EdPEx)</a:t>
            </a:r>
          </a:p>
          <a:p>
            <a:pPr marL="0" lvl="1" algn="ctr"/>
            <a:r>
              <a:rPr lang="th-TH" sz="38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/>
              </a:rPr>
              <a:t>- โดยเริ่มดำเนินการในปีการศึกษา 2568 เป็นต้นไป -</a:t>
            </a:r>
          </a:p>
        </p:txBody>
      </p:sp>
    </p:spTree>
    <p:extLst>
      <p:ext uri="{BB962C8B-B14F-4D97-AF65-F5344CB8AC3E}">
        <p14:creationId xmlns:p14="http://schemas.microsoft.com/office/powerpoint/2010/main" val="210147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gotoknow.org/assets/media/files/001/286/855/large_blogKM19Feb18.png">
            <a:extLst>
              <a:ext uri="{FF2B5EF4-FFF2-40B4-BE49-F238E27FC236}">
                <a16:creationId xmlns:a16="http://schemas.microsoft.com/office/drawing/2014/main" id="{2E924542-AC31-4968-B635-34A95A52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876301"/>
            <a:ext cx="7929563" cy="47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หลักเกณฑ์ ขั้นตอนในการประกันคุณภาพ">
            <a:extLst>
              <a:ext uri="{FF2B5EF4-FFF2-40B4-BE49-F238E27FC236}">
                <a16:creationId xmlns:a16="http://schemas.microsoft.com/office/drawing/2014/main" id="{41D80B28-ED00-43AB-A309-6E4F1211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2068514"/>
            <a:ext cx="19478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73B5CDB-2810-4FF1-BA40-230089597414}"/>
              </a:ext>
            </a:extLst>
          </p:cNvPr>
          <p:cNvSpPr/>
          <p:nvPr/>
        </p:nvSpPr>
        <p:spPr>
          <a:xfrm>
            <a:off x="3501736" y="2917827"/>
            <a:ext cx="1267691" cy="149830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BD1A601-0B99-4B8D-8FD6-59E7429D71E3}"/>
              </a:ext>
            </a:extLst>
          </p:cNvPr>
          <p:cNvSpPr/>
          <p:nvPr/>
        </p:nvSpPr>
        <p:spPr>
          <a:xfrm>
            <a:off x="6993082" y="2830513"/>
            <a:ext cx="1267691" cy="130506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6" name="สี่เหลี่ยมผืนผ้า 4">
            <a:extLst>
              <a:ext uri="{FF2B5EF4-FFF2-40B4-BE49-F238E27FC236}">
                <a16:creationId xmlns:a16="http://schemas.microsoft.com/office/drawing/2014/main" id="{D2E52E4A-68C7-4695-B552-4EF8002EAC24}"/>
              </a:ext>
            </a:extLst>
          </p:cNvPr>
          <p:cNvSpPr/>
          <p:nvPr/>
        </p:nvSpPr>
        <p:spPr>
          <a:xfrm>
            <a:off x="3501736" y="1298864"/>
            <a:ext cx="1267691" cy="149830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5E663E60-9241-454F-9D79-FA28B6B8E2E6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B935DE4F-C654-46B5-9D7A-C349B80D2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71af3243-3dd4-4a8d-8c0d-dd76da1f02a5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{AE9A4132-4371-4F75-AE13-907A6FF773EF}tf66722518_win32</Template>
  <TotalTime>2150</TotalTime>
  <Words>3240</Words>
  <Application>Microsoft Office PowerPoint</Application>
  <PresentationFormat>Widescreen</PresentationFormat>
  <Paragraphs>443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Angsana New</vt:lpstr>
      <vt:lpstr>Arial</vt:lpstr>
      <vt:lpstr>Bodoni MT</vt:lpstr>
      <vt:lpstr>Calibri</vt:lpstr>
      <vt:lpstr>Sarabun</vt:lpstr>
      <vt:lpstr>Sarabun Medium</vt:lpstr>
      <vt:lpstr>Source Sans Pro Light</vt:lpstr>
      <vt:lpstr>TH K2D July8</vt:lpstr>
      <vt:lpstr>TH Sarabun New</vt:lpstr>
      <vt:lpstr>Times New Roman</vt:lpstr>
      <vt:lpstr>Wingdings</vt:lpstr>
      <vt:lpstr>Custom</vt:lpstr>
      <vt:lpstr>โครงการเพื่อพัฒนาการประกันคุณภาพภายในส่วนงานสนับสนุน กิจกรรมที่ 1 การชี้แจงคู่มือการประกันคุณภาพส่วนงานสนับสนุน 2567 และแลกเปลี่ยนแนวทางการดำเนินงานระหว่างส่วนงาน</vt:lpstr>
      <vt:lpstr>Agenda</vt:lpstr>
      <vt:lpstr>1. เหตุผลและความจำเป็น </vt:lpstr>
      <vt:lpstr>  พ.ร.บ. มหาวิทยาลัยแม่โจ้ พ.ศ. 2560 มาตรา 49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ดังนั้น จึงมีการปรับตัวชี้วัด อยู่ในรูปแบบของเกณฑ์ EdPEx ทั้งหมด</vt:lpstr>
      <vt:lpstr>PowerPoint Presentation</vt:lpstr>
      <vt:lpstr>PowerPoint Presentation</vt:lpstr>
      <vt:lpstr>PowerPoint Presentation</vt:lpstr>
      <vt:lpstr>PowerPoint Presentation</vt:lpstr>
      <vt:lpstr>โครงร่างองค์กร (OP) - ระดับส่วนงาน</vt:lpstr>
      <vt:lpstr>จำนวนรายงานใน SAR ที่ต้องมีให้ครบถ้วน ในการประเมิน ปี 2567</vt:lpstr>
      <vt:lpstr>5. องค์ประกอบของรายงาน การประเมินตนเอง (SAR) ของส่วนงาน </vt:lpstr>
      <vt:lpstr>PowerPoint Presentation</vt:lpstr>
      <vt:lpstr>PowerPoint Presentation</vt:lpstr>
      <vt:lpstr>โครงร่างองค์กร (Organizational Profile : OP)</vt:lpstr>
      <vt:lpstr>ข้อเสนอแนะของ OP ปีก่อน</vt:lpstr>
      <vt:lpstr>ข้อเสนอแนะของ OP ปีก่อน</vt:lpstr>
      <vt:lpstr>ข้อเสนอแนะของ OP ปีก่อน</vt:lpstr>
      <vt:lpstr>PowerPoint Presentation</vt:lpstr>
      <vt:lpstr>ตัวชี้วัดที่ 1 กลยุทธ์ (Strategy)</vt:lpstr>
      <vt:lpstr>1.1 การจัดทำกลยุทธ์ (Strategy Development) ให้ตอบคำถามพื้นฐานว่า : ส่วนงานมีวิธีการอย่างไรในการจัดทำกลยุทธ์ </vt:lpstr>
      <vt:lpstr>PowerPoint Presentation</vt:lpstr>
      <vt:lpstr>1.2 การนำกลยุทธ์ไปปฏิบัติ (Strategy Implementation)  ให้ตอบคำถามพื้นฐานว่า : ส่วนงานนำกลยุทธ์ไปสู่การปฏิบัติอย่างไร </vt:lpstr>
      <vt:lpstr>ผลลัพธ์ 1 : ผลลัพธ์ด้านการนำกลยุทธ์ไปปฏิบัติ  (Strategy Implementation Result) ผลลัพธ์ของตัววัดหรือตัวชี้วัดที่สำคัญของการบรรลุกลยุทธ์และแผนปฏิบัติการของส่วนงานมีอะไรบ้าง </vt:lpstr>
      <vt:lpstr>ตัวชี้วัดที่ 2 ผู้รับบริการ (Customers)</vt:lpstr>
      <vt:lpstr>ระดับของการดำเนินงานด้านผู้รับบริการ</vt:lpstr>
      <vt:lpstr>2.1 ความคาดหวังของผู้รับบริการ (Customer Expectations) ให้ตอบคำถามพื้นฐานว่า : กอง/ฝ่ายมีวิธีการอย่างไรในการรับฟังผู้รับบริการ และกำหนดการบริการเพื่อตอบสนองความต้องการของผู้รับบริการ </vt:lpstr>
      <vt:lpstr>2.2 ความผูกพันของผู้รับบริการ (CUSTOMER ENGAGEMENT)  ให้ตอบคำถามพื้นฐานว่า : กอง/ฝ่ายมีวิธีการอย่างไร ในการสร้างความสัมพันธ์ และเสริมสร้างประสบการณ์ของผู้รับบริการ </vt:lpstr>
      <vt:lpstr>ผลลัพธ์ 2 : ผลลัพธ์ด้านผู้รับบริการ (Customer Results)  </vt:lpstr>
      <vt:lpstr>ข้อเสนอแนะหมวด ผู้รับบริการ ในปีก่อน</vt:lpstr>
      <vt:lpstr>ตัวชี้วัดที่ 3 ระบบปฏิบัติการ (Operations)</vt:lpstr>
      <vt:lpstr>ระดับของการดำเนินงานจัดทำระบบปฏิบัติการ (Operations)</vt:lpstr>
      <vt:lpstr>3.1 กระบวนการทำงาน (Work processes)  ให้ตอบคำถามพื้นฐานว่า : กอง/ฝ่ายมีวิธีการออกแบบ จัดการ และปรับปรุง  การบริการและกระบวนการทำงานที่สำคัญอย่างไร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 ประสิทธิผลของการปฎิบัติการ (Operational Effectiveness)  ให้ตอบคำถามพื้นฐานว่า : กอง/ฝ่ายมีมั่นใจได้อย่างไรว่าการปฎิบัติการของกอง/ฝ่าย มีการจัดการอย่างมีประสิทธิผล </vt:lpstr>
      <vt:lpstr>ประสิทธิภาพ คือ การทำอย่างถูกวิธี  ดูได้จากกระบวนการที่คาดหวังจะทำให้เกิดผล ส่วน ประสิทธิผล คือ การทำให้ผลงานอออกมาดี</vt:lpstr>
      <vt:lpstr>ผลลัพธ์ 2 : ผลลัพธ์ด้านประสิทธิผลของกระบวนการทำงาน  (Work Process Effectiveness Result)  </vt:lpstr>
      <vt:lpstr>ข้อเสนอแนะหมวด ระบบปฏิบัติการ ในปีก่อน</vt:lpstr>
      <vt:lpstr>PowerPoint Presentation</vt:lpstr>
      <vt:lpstr>ระบบการให้คะแนน</vt:lpstr>
      <vt:lpstr>มิติการให้คะแนน : กระบวนการ</vt:lpstr>
      <vt:lpstr>PowerPoint Presentation</vt:lpstr>
      <vt:lpstr>PowerPoint Presentation</vt:lpstr>
      <vt:lpstr>PowerPoint Presentation</vt:lpstr>
      <vt:lpstr>PowerPoint Presentation</vt:lpstr>
      <vt:lpstr>แนวทางการให้คะแนน</vt:lpstr>
      <vt:lpstr>มิติการให้คะแนน : ผลลัพธ์</vt:lpstr>
      <vt:lpstr>แนวทางการให้คะแนน</vt:lpstr>
      <vt:lpstr>ตารางคะแนนการประเมินตนเอง</vt:lpstr>
      <vt:lpstr>Thank you</vt:lpstr>
    </vt:vector>
  </TitlesOfParts>
  <Company>Maejo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การประชุมคณะกรรมการประกันคุณภาพส่วนงานสนับสนุน ครั้งที่ 2/2567</dc:title>
  <dc:creator>Atsavathep Kanching</dc:creator>
  <cp:lastModifiedBy>Atsavathep Kanching</cp:lastModifiedBy>
  <cp:revision>976</cp:revision>
  <cp:lastPrinted>2024-03-04T04:02:45Z</cp:lastPrinted>
  <dcterms:created xsi:type="dcterms:W3CDTF">2024-03-01T03:28:38Z</dcterms:created>
  <dcterms:modified xsi:type="dcterms:W3CDTF">2024-05-27T08:50:00Z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