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15" r:id="rId3"/>
    <p:sldId id="529" r:id="rId4"/>
    <p:sldId id="530" r:id="rId5"/>
    <p:sldId id="670" r:id="rId6"/>
    <p:sldId id="623" r:id="rId7"/>
    <p:sldId id="629" r:id="rId8"/>
    <p:sldId id="664" r:id="rId9"/>
    <p:sldId id="257" r:id="rId10"/>
    <p:sldId id="631" r:id="rId11"/>
    <p:sldId id="632" r:id="rId12"/>
    <p:sldId id="610" r:id="rId13"/>
    <p:sldId id="521" r:id="rId14"/>
    <p:sldId id="524" r:id="rId15"/>
    <p:sldId id="539" r:id="rId16"/>
    <p:sldId id="537" r:id="rId17"/>
    <p:sldId id="531" r:id="rId18"/>
    <p:sldId id="532" r:id="rId19"/>
    <p:sldId id="533" r:id="rId20"/>
    <p:sldId id="535" r:id="rId21"/>
    <p:sldId id="536" r:id="rId22"/>
    <p:sldId id="534" r:id="rId23"/>
    <p:sldId id="639" r:id="rId24"/>
    <p:sldId id="634" r:id="rId25"/>
    <p:sldId id="545" r:id="rId26"/>
    <p:sldId id="541" r:id="rId27"/>
    <p:sldId id="512" r:id="rId28"/>
    <p:sldId id="637" r:id="rId29"/>
    <p:sldId id="638" r:id="rId30"/>
    <p:sldId id="644" r:id="rId31"/>
    <p:sldId id="630" r:id="rId32"/>
    <p:sldId id="635" r:id="rId33"/>
    <p:sldId id="633" r:id="rId34"/>
    <p:sldId id="666" r:id="rId35"/>
    <p:sldId id="641" r:id="rId36"/>
    <p:sldId id="662" r:id="rId37"/>
    <p:sldId id="642" r:id="rId38"/>
    <p:sldId id="643" r:id="rId39"/>
    <p:sldId id="540" r:id="rId40"/>
    <p:sldId id="542" r:id="rId41"/>
    <p:sldId id="663" r:id="rId42"/>
    <p:sldId id="645" r:id="rId43"/>
    <p:sldId id="546" r:id="rId44"/>
    <p:sldId id="667" r:id="rId45"/>
    <p:sldId id="647" r:id="rId46"/>
    <p:sldId id="648" r:id="rId47"/>
    <p:sldId id="649" r:id="rId48"/>
    <p:sldId id="650" r:id="rId49"/>
    <p:sldId id="651" r:id="rId50"/>
    <p:sldId id="652" r:id="rId51"/>
    <p:sldId id="653" r:id="rId52"/>
    <p:sldId id="669" r:id="rId53"/>
    <p:sldId id="65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FC8"/>
    <a:srgbClr val="F013F5"/>
    <a:srgbClr val="BAB620"/>
    <a:srgbClr val="1A5680"/>
    <a:srgbClr val="FF66FF"/>
    <a:srgbClr val="F6D2C4"/>
    <a:srgbClr val="CBFCBE"/>
    <a:srgbClr val="AC4F2A"/>
    <a:srgbClr val="FFDFF9"/>
    <a:srgbClr val="F3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7CDB3-47DD-45AC-8386-6437E2EBC4CD}" type="doc">
      <dgm:prSet loTypeId="urn:microsoft.com/office/officeart/2005/8/layout/chart3" loCatId="cycle" qsTypeId="urn:microsoft.com/office/officeart/2005/8/quickstyle/3d5" qsCatId="3D" csTypeId="urn:microsoft.com/office/officeart/2005/8/colors/colorful4" csCatId="colorful" phldr="1"/>
      <dgm:spPr/>
    </dgm:pt>
    <dgm:pt modelId="{759C2855-0AEF-49C2-BABF-C2AA974D078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h-TH" sz="3000" b="1" dirty="0">
              <a:solidFill>
                <a:schemeClr val="tx1"/>
              </a:solidFill>
            </a:rPr>
            <a:t>กระบวน การปฏิบัติงาน</a:t>
          </a:r>
          <a:endParaRPr lang="th-TH" sz="3000" b="1" u="sng" dirty="0">
            <a:solidFill>
              <a:schemeClr val="tx1"/>
            </a:solidFill>
          </a:endParaRPr>
        </a:p>
      </dgm:t>
    </dgm:pt>
    <dgm:pt modelId="{F5A4A8BA-5DF5-474E-864A-1E83A152B4FE}" type="parTrans" cxnId="{2AC1303A-7713-40E4-960B-662192EA8CB6}">
      <dgm:prSet/>
      <dgm:spPr/>
      <dgm:t>
        <a:bodyPr/>
        <a:lstStyle/>
        <a:p>
          <a:endParaRPr lang="th-TH" sz="3000" b="1">
            <a:solidFill>
              <a:schemeClr val="tx1"/>
            </a:solidFill>
          </a:endParaRPr>
        </a:p>
      </dgm:t>
    </dgm:pt>
    <dgm:pt modelId="{B9FBA2BA-5131-4EDD-BEA0-05FE7AE37C8C}" type="sibTrans" cxnId="{2AC1303A-7713-40E4-960B-662192EA8CB6}">
      <dgm:prSet/>
      <dgm:spPr/>
      <dgm:t>
        <a:bodyPr/>
        <a:lstStyle/>
        <a:p>
          <a:endParaRPr lang="th-TH" sz="3000" b="1">
            <a:solidFill>
              <a:schemeClr val="tx1"/>
            </a:solidFill>
          </a:endParaRPr>
        </a:p>
      </dgm:t>
    </dgm:pt>
    <dgm:pt modelId="{E170D138-E152-4B41-A042-9A15B8FBBBC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h-TH" sz="3000" b="1" u="sng" dirty="0">
              <a:solidFill>
                <a:schemeClr val="tx1"/>
              </a:solidFill>
            </a:rPr>
            <a:t>เชิงยุทธศาสตร์</a:t>
          </a:r>
        </a:p>
      </dgm:t>
    </dgm:pt>
    <dgm:pt modelId="{9B0F9A6E-2260-4309-9BE1-16086F86AFB0}" type="parTrans" cxnId="{4502F37E-F87B-4783-8BC9-74C4208ED434}">
      <dgm:prSet/>
      <dgm:spPr/>
      <dgm:t>
        <a:bodyPr/>
        <a:lstStyle/>
        <a:p>
          <a:endParaRPr lang="th-TH" sz="3000" b="1">
            <a:solidFill>
              <a:schemeClr val="tx1"/>
            </a:solidFill>
          </a:endParaRPr>
        </a:p>
      </dgm:t>
    </dgm:pt>
    <dgm:pt modelId="{1EAB2802-A2F2-4710-8D69-A39AC503CB67}" type="sibTrans" cxnId="{4502F37E-F87B-4783-8BC9-74C4208ED434}">
      <dgm:prSet/>
      <dgm:spPr/>
      <dgm:t>
        <a:bodyPr/>
        <a:lstStyle/>
        <a:p>
          <a:endParaRPr lang="th-TH" sz="3000" b="1">
            <a:solidFill>
              <a:schemeClr val="tx1"/>
            </a:solidFill>
          </a:endParaRPr>
        </a:p>
      </dgm:t>
    </dgm:pt>
    <dgm:pt modelId="{2947762F-D04A-466D-B1FA-4166793F6559}" type="pres">
      <dgm:prSet presAssocID="{8C37CDB3-47DD-45AC-8386-6437E2EBC4CD}" presName="compositeShape" presStyleCnt="0">
        <dgm:presLayoutVars>
          <dgm:chMax val="7"/>
          <dgm:dir/>
          <dgm:resizeHandles val="exact"/>
        </dgm:presLayoutVars>
      </dgm:prSet>
      <dgm:spPr/>
    </dgm:pt>
    <dgm:pt modelId="{CFC73A64-49E0-4879-B842-5BFA52A63714}" type="pres">
      <dgm:prSet presAssocID="{8C37CDB3-47DD-45AC-8386-6437E2EBC4CD}" presName="wedge1" presStyleLbl="node1" presStyleIdx="0" presStyleCnt="2"/>
      <dgm:spPr/>
    </dgm:pt>
    <dgm:pt modelId="{AD0C7711-F4D1-43C2-993B-B7317EC915F2}" type="pres">
      <dgm:prSet presAssocID="{8C37CDB3-47DD-45AC-8386-6437E2EBC4CD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C238EBA-91F4-4EE7-B003-3CB653E5D261}" type="pres">
      <dgm:prSet presAssocID="{8C37CDB3-47DD-45AC-8386-6437E2EBC4CD}" presName="wedge2" presStyleLbl="node1" presStyleIdx="1" presStyleCnt="2"/>
      <dgm:spPr/>
    </dgm:pt>
    <dgm:pt modelId="{24E9632A-B88D-4BD8-9843-0764BE847E91}" type="pres">
      <dgm:prSet presAssocID="{8C37CDB3-47DD-45AC-8386-6437E2EBC4CD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C36D80D-0AF5-4446-B935-93876361F37F}" type="presOf" srcId="{8C37CDB3-47DD-45AC-8386-6437E2EBC4CD}" destId="{2947762F-D04A-466D-B1FA-4166793F6559}" srcOrd="0" destOrd="0" presId="urn:microsoft.com/office/officeart/2005/8/layout/chart3"/>
    <dgm:cxn modelId="{2AC1303A-7713-40E4-960B-662192EA8CB6}" srcId="{8C37CDB3-47DD-45AC-8386-6437E2EBC4CD}" destId="{759C2855-0AEF-49C2-BABF-C2AA974D0782}" srcOrd="0" destOrd="0" parTransId="{F5A4A8BA-5DF5-474E-864A-1E83A152B4FE}" sibTransId="{B9FBA2BA-5131-4EDD-BEA0-05FE7AE37C8C}"/>
    <dgm:cxn modelId="{29739260-F0C9-428A-8A2A-B44375E3BDE8}" type="presOf" srcId="{E170D138-E152-4B41-A042-9A15B8FBBBC7}" destId="{CC238EBA-91F4-4EE7-B003-3CB653E5D261}" srcOrd="0" destOrd="0" presId="urn:microsoft.com/office/officeart/2005/8/layout/chart3"/>
    <dgm:cxn modelId="{4502F37E-F87B-4783-8BC9-74C4208ED434}" srcId="{8C37CDB3-47DD-45AC-8386-6437E2EBC4CD}" destId="{E170D138-E152-4B41-A042-9A15B8FBBBC7}" srcOrd="1" destOrd="0" parTransId="{9B0F9A6E-2260-4309-9BE1-16086F86AFB0}" sibTransId="{1EAB2802-A2F2-4710-8D69-A39AC503CB67}"/>
    <dgm:cxn modelId="{01360690-E1D6-4B94-B7E2-F83A8FD52C31}" type="presOf" srcId="{759C2855-0AEF-49C2-BABF-C2AA974D0782}" destId="{AD0C7711-F4D1-43C2-993B-B7317EC915F2}" srcOrd="1" destOrd="0" presId="urn:microsoft.com/office/officeart/2005/8/layout/chart3"/>
    <dgm:cxn modelId="{8C85BAF1-FAA4-4813-980C-57D9077B9D44}" type="presOf" srcId="{E170D138-E152-4B41-A042-9A15B8FBBBC7}" destId="{24E9632A-B88D-4BD8-9843-0764BE847E91}" srcOrd="1" destOrd="0" presId="urn:microsoft.com/office/officeart/2005/8/layout/chart3"/>
    <dgm:cxn modelId="{654A37FA-65C4-408E-8126-C5B239215328}" type="presOf" srcId="{759C2855-0AEF-49C2-BABF-C2AA974D0782}" destId="{CFC73A64-49E0-4879-B842-5BFA52A63714}" srcOrd="0" destOrd="0" presId="urn:microsoft.com/office/officeart/2005/8/layout/chart3"/>
    <dgm:cxn modelId="{93B050C1-E141-4117-B10E-68278D6C223C}" type="presParOf" srcId="{2947762F-D04A-466D-B1FA-4166793F6559}" destId="{CFC73A64-49E0-4879-B842-5BFA52A63714}" srcOrd="0" destOrd="0" presId="urn:microsoft.com/office/officeart/2005/8/layout/chart3"/>
    <dgm:cxn modelId="{81C97433-505D-4DB8-A37B-BEB3454B7792}" type="presParOf" srcId="{2947762F-D04A-466D-B1FA-4166793F6559}" destId="{AD0C7711-F4D1-43C2-993B-B7317EC915F2}" srcOrd="1" destOrd="0" presId="urn:microsoft.com/office/officeart/2005/8/layout/chart3"/>
    <dgm:cxn modelId="{6FCA65A5-51B7-49F8-8E6D-3DA0CDB0A0C0}" type="presParOf" srcId="{2947762F-D04A-466D-B1FA-4166793F6559}" destId="{CC238EBA-91F4-4EE7-B003-3CB653E5D261}" srcOrd="2" destOrd="0" presId="urn:microsoft.com/office/officeart/2005/8/layout/chart3"/>
    <dgm:cxn modelId="{CC9F0634-F4FB-4C7A-91A4-0F8D13779EEA}" type="presParOf" srcId="{2947762F-D04A-466D-B1FA-4166793F6559}" destId="{24E9632A-B88D-4BD8-9843-0764BE847E91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73A64-49E0-4879-B842-5BFA52A63714}">
      <dsp:nvSpPr>
        <dsp:cNvPr id="0" name=""/>
        <dsp:cNvSpPr/>
      </dsp:nvSpPr>
      <dsp:spPr>
        <a:xfrm>
          <a:off x="1964102" y="380619"/>
          <a:ext cx="3996499" cy="3996499"/>
        </a:xfrm>
        <a:prstGeom prst="pie">
          <a:avLst>
            <a:gd name="adj1" fmla="val 16200000"/>
            <a:gd name="adj2" fmla="val 540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solidFill>
                <a:schemeClr val="tx1"/>
              </a:solidFill>
            </a:rPr>
            <a:t>กระบวน การปฏิบัติงาน</a:t>
          </a:r>
          <a:endParaRPr lang="th-TH" sz="3000" b="1" u="sng" kern="1200" dirty="0">
            <a:solidFill>
              <a:schemeClr val="tx1"/>
            </a:solidFill>
          </a:endParaRPr>
        </a:p>
      </dsp:txBody>
      <dsp:txXfrm>
        <a:off x="3962352" y="975336"/>
        <a:ext cx="1403532" cy="2807065"/>
      </dsp:txXfrm>
    </dsp:sp>
    <dsp:sp modelId="{CC238EBA-91F4-4EE7-B003-3CB653E5D261}">
      <dsp:nvSpPr>
        <dsp:cNvPr id="0" name=""/>
        <dsp:cNvSpPr/>
      </dsp:nvSpPr>
      <dsp:spPr>
        <a:xfrm>
          <a:off x="1868947" y="380619"/>
          <a:ext cx="3996499" cy="399649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u="sng" kern="1200" dirty="0">
              <a:solidFill>
                <a:schemeClr val="tx1"/>
              </a:solidFill>
            </a:rPr>
            <a:t>เชิงยุทธศาสตร์</a:t>
          </a:r>
        </a:p>
      </dsp:txBody>
      <dsp:txXfrm>
        <a:off x="2439876" y="975336"/>
        <a:ext cx="1403532" cy="2807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71F8-4ECD-4524-A731-44485B59F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FCA9F-2F94-4507-8069-F3FD37482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E9220-A495-41BC-AD2E-8988CACD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E08FE-7F0C-4FE7-9E8E-AC7D5448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027E0-285D-4678-920C-6154CB00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0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6BFE-01C2-43FC-A51C-AC0F9CAB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C0D39-2797-46E7-9AC1-5FCE51298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1A989-754E-4863-8F1E-3634F947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F43A2-6460-4A09-B803-3FFC740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7DAC9-CAE9-4A5E-A2B7-A4215557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63CFF-6D4F-4DA4-9039-5D7F9B648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E24E5-4A86-476E-90DE-F6149E620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6A2EB-19CC-419F-A8D0-E193A2567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4884-F36F-4B0F-A752-23747630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5D712-91E8-4D02-8C45-6AAA94C0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1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9940-432B-49FD-9956-BA4EBD1D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3434-6158-408C-B762-37B725624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C4854-20F1-4639-9FFA-EC5CE47E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59A8F-5ED5-4D5A-A804-8ACF6989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150E-76F3-467F-AE88-A8726695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4C60-376D-4DED-8585-C6AF5407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C3A29-F178-4F5E-98D0-A6014AFB7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10854-2ECE-4843-BA5D-FB40A6EB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11D9B-62C3-4940-8D2C-39D9F260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AE434-CEBA-4CC4-8FDC-BDA92D5A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308E-9377-4498-8E9F-8D11F607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7BB7-E628-4F12-80C9-6F0C07619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C86C8-0046-4913-9A2A-040B907FF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C4F83-6A33-4DE0-8FCA-BA168493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DDEDB-5647-46CE-9513-ACEBC3C9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ABD63-E890-4D84-8912-9A41FAE7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6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8097-57F8-4DB2-8D1E-068A1B02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C89C5-62BF-461E-8723-32E55CB6A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BEEF3-7CB0-42DA-A8E0-F10E25916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078F8-9239-4C09-9A35-8809CCAB0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54B2D-3D47-4178-82D2-ACC0BB994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E90FA-5342-4ACD-AB68-EC0E79A4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121D9-96AA-466E-9983-171A00F2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FD354-43B2-498B-A61A-97056399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5BEA-A88B-4CC1-A928-AC407EAA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8B672-809A-40FC-AFB5-185D7DD3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83DED-1336-47AC-91F1-3D280641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46B51-BC70-497C-A050-DA7292FC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4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71137-0E6C-4A63-B342-D3448C8F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A9872-B02B-452E-97F5-549A02E0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4BFB-82D1-4F13-96CB-5E132038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7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F6A1-0103-4C3D-9E94-AB92D754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75F41-1859-4E30-AF84-204A2BAFF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A010A-9211-49A1-A566-575F89F32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2AD55-AC13-4F9A-B538-AB85030D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2F617-64BB-46E4-B2A9-6100F3FA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190A7-DD32-4581-B2F8-9BC30CE6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4B25-CD52-4DAB-B1F9-18CE62B7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86366-347E-4F34-BC03-0158A0055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D46B8-0E6C-4A09-BE42-DE0B61179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D68DA-8A55-4B40-BD6F-36B54E41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D3B83-FF9A-4A17-998D-80571DE5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CC20B-20A5-410F-B64E-773739F4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7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DFF89-BE87-4845-B182-A7AEECDF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E5280-FB3F-4ED8-AF68-AAE075F3C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19E8C-8FD9-4789-9BFF-1CC5DA5C1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FD51-7FC4-4288-BC87-197850C704F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040D-7470-446E-A9E3-709444324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3129E-53D0-48C5-95F3-6A9AFB27D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7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nchmarking ทางลัดสู่การพัฒนาธุรกิจอย่างก้าวกระโดด | โปรซอฟท์ คอมเทค">
            <a:extLst>
              <a:ext uri="{FF2B5EF4-FFF2-40B4-BE49-F238E27FC236}">
                <a16:creationId xmlns:a16="http://schemas.microsoft.com/office/drawing/2014/main" id="{EB7D90BF-ED04-4A26-B109-7D38AB2B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959">
            <a:off x="409575" y="2952660"/>
            <a:ext cx="4838791" cy="346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D1D230-D680-4A77-B65B-113AFD14F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022" y="1441540"/>
            <a:ext cx="9629955" cy="23876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784414"/>
                </a:solidFill>
              </a:rPr>
              <a:t>ทบทวนการดำเนินงาน</a:t>
            </a:r>
            <a:br>
              <a:rPr lang="th-TH" b="1" dirty="0">
                <a:solidFill>
                  <a:srgbClr val="784414"/>
                </a:solidFill>
              </a:rPr>
            </a:br>
            <a:r>
              <a:rPr lang="th-TH" b="1" dirty="0">
                <a:solidFill>
                  <a:srgbClr val="784414"/>
                </a:solidFill>
              </a:rPr>
              <a:t>การบริหารความเสี่ยงและการจัดวางควบคุมภายใน</a:t>
            </a:r>
            <a:br>
              <a:rPr lang="th-TH" b="1" dirty="0">
                <a:solidFill>
                  <a:srgbClr val="784414"/>
                </a:solidFill>
              </a:rPr>
            </a:br>
            <a:r>
              <a:rPr lang="th-TH" b="1" dirty="0">
                <a:solidFill>
                  <a:srgbClr val="784414"/>
                </a:solidFill>
              </a:rPr>
              <a:t>ระดับคณะ</a:t>
            </a:r>
            <a:endParaRPr lang="en-US" b="1" dirty="0">
              <a:solidFill>
                <a:srgbClr val="784414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1244A2-AF44-4990-A6B2-C17C1F2059D4}"/>
              </a:ext>
            </a:extLst>
          </p:cNvPr>
          <p:cNvSpPr txBox="1">
            <a:spLocks/>
          </p:cNvSpPr>
          <p:nvPr/>
        </p:nvSpPr>
        <p:spPr>
          <a:xfrm>
            <a:off x="4055853" y="3829140"/>
            <a:ext cx="798662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1A5680"/>
                </a:solidFill>
              </a:rPr>
              <a:t>มหาวิทยาลัยแม่โจ้-แพร่ เฉลิมพระ</a:t>
            </a:r>
            <a:r>
              <a:rPr lang="th-TH" sz="4000" b="1" dirty="0" err="1">
                <a:solidFill>
                  <a:srgbClr val="1A5680"/>
                </a:solidFill>
              </a:rPr>
              <a:t>เกียรติ์</a:t>
            </a:r>
            <a:r>
              <a:rPr lang="th-TH" sz="4000" b="1" dirty="0">
                <a:solidFill>
                  <a:srgbClr val="1A5680"/>
                </a:solidFill>
              </a:rPr>
              <a:t> </a:t>
            </a:r>
          </a:p>
          <a:p>
            <a:r>
              <a:rPr lang="th-TH" sz="4000" b="1" dirty="0">
                <a:solidFill>
                  <a:srgbClr val="1A5680"/>
                </a:solidFill>
              </a:rPr>
              <a:t>วันที่ 3 มีนาคม 2566</a:t>
            </a:r>
            <a:endParaRPr lang="en-US" sz="4000" b="1" dirty="0">
              <a:solidFill>
                <a:srgbClr val="1A5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7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พื้นหลังโทนสีเทา, พาหะพื้นหลังและไฟล์ PSD สำหรับดาวน์โหลดฟรี | Pngtree">
            <a:extLst>
              <a:ext uri="{FF2B5EF4-FFF2-40B4-BE49-F238E27FC236}">
                <a16:creationId xmlns:a16="http://schemas.microsoft.com/office/drawing/2014/main" id="{B251C071-BD7C-469A-BD82-DB7556241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832AD-6600-4320-827E-2AE383DD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h-TH" b="1" dirty="0"/>
              <a:t>ตัวอย่างการวางแผนบริหารความเสี่ยง</a:t>
            </a:r>
            <a:br>
              <a:rPr lang="th-TH" b="1" dirty="0"/>
            </a:br>
            <a:r>
              <a:rPr lang="th-TH" b="1" dirty="0"/>
              <a:t>ระดับสำนักงานมหาวิทยาลัย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D49E5-E705-419E-A189-0053E85FB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590259"/>
            <a:ext cx="11095891" cy="52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พื้นหลังโทนสีเทา, พาหะพื้นหลังและไฟล์ PSD สำหรับดาวน์โหลดฟรี | Pngtree">
            <a:extLst>
              <a:ext uri="{FF2B5EF4-FFF2-40B4-BE49-F238E27FC236}">
                <a16:creationId xmlns:a16="http://schemas.microsoft.com/office/drawing/2014/main" id="{B251C071-BD7C-469A-BD82-DB7556241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3AB1DC-B3A8-4B92-A71B-271C37E8F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9093AD-EE3B-4625-856B-E28AB741A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0" y="0"/>
            <a:ext cx="46144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444378-8EB5-4D81-AD76-6EC32CF840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5472" y="720007"/>
          <a:ext cx="3967474" cy="10058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967474">
                  <a:extLst>
                    <a:ext uri="{9D8B030D-6E8A-4147-A177-3AD203B41FA5}">
                      <a16:colId xmlns:a16="http://schemas.microsoft.com/office/drawing/2014/main" val="2192085676"/>
                    </a:ext>
                  </a:extLst>
                </a:gridCol>
              </a:tblGrid>
              <a:tr h="4420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ปัจจัยเสี่ยงภายใน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182328"/>
                  </a:ext>
                </a:extLst>
              </a:tr>
              <a:tr h="1149304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1.การพัฒนาหลักสูตรที่ไม่นำ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SH’s Needs 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มาเป็นสารสนเทศอย่างถูกต้องครบถ้วน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-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&gt;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สภาวิชาการ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&lt;-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50851"/>
                  </a:ext>
                </a:extLst>
              </a:tr>
              <a:tr h="1856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2.การจัดการเรียนการสอนยังไม่สามารถ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พัฒนาผู้เรียน และ ยัง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can’t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วัด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คุณลักษณะของผู้เรียนตาม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K S E C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และ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PLOs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ได้ชัดเจน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-&gt;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หลักสูตร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&lt;-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อัน</a:t>
                      </a: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จะ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ส่งผลต่อการรับรองหลักสูตรในอนาคต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063963"/>
                  </a:ext>
                </a:extLst>
              </a:tr>
              <a:tr h="795672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3.การจบการศึกษาภายในระยะเวลาของ</a:t>
                      </a:r>
                    </a:p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หลักสูตร -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&gt;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หลักสูตร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&lt;-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112343"/>
                  </a:ext>
                </a:extLst>
              </a:tr>
              <a:tr h="795672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4.นศ.ผ่านกระบวนการพัฒนาทักษะใน</a:t>
                      </a:r>
                    </a:p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ศตวรรษที่ 21 -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&gt;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กิจกรรม นศ.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&lt;-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717775"/>
                  </a:ext>
                </a:extLst>
              </a:tr>
              <a:tr h="795672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5.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นศ.เข้าร่วมกิจกรมสร้างความเป็น </a:t>
                      </a:r>
                    </a:p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ผู้ประกอบการ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7096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00282" y="690113"/>
            <a:ext cx="11991436" cy="6126460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0"/>
            <a:ext cx="12192000" cy="60384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การคัดเลือกปัจจัยเสี่ยงในประเด็น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: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คุณลักษณะ/คุณสมบัติของบัณฑิตไม่ตอบสนองผู้ประกอบการ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_Layiji MaHaNiYom V 1.2" panose="02000000000000000000" pitchFamily="2" charset="0"/>
              <a:ea typeface="+mn-ea"/>
              <a:cs typeface="_Layiji MaHaNiYom V 1.2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13F204-FF8C-4CC2-A4C1-EEB65C5BFA7C}"/>
              </a:ext>
            </a:extLst>
          </p:cNvPr>
          <p:cNvSpPr txBox="1"/>
          <p:nvPr/>
        </p:nvSpPr>
        <p:spPr>
          <a:xfrm>
            <a:off x="4577538" y="1277735"/>
            <a:ext cx="30638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มีผลการดำเสินงานบรรลุเป้าหมาย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หรือไม่บรรลุเห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้า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หมาย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ในปี 2565 และมีแนวโน้มว่าจะบรรลุเป้าหมาย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หรืออาจจะไม่บรรลุเป้าหมาย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ในปี 2566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(วิเคราะห์จากทิศทาง นโยบาย การให้ความสำคัญของระดับบริหาร การดำเนินงานปกติ การบริหารจัดทรัพยากร และแนวโม้มสภาวะแวดล้อมทางสังคมและเศรษฐกิจ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_Layiji MaHaNiYom V 1.2" panose="02000000000000000000" pitchFamily="2" charset="0"/>
              <a:ea typeface="+mn-ea"/>
              <a:cs typeface="_Layiji MaHaNiYom V 1.2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F714CCE-6F5D-48FD-9867-6B8EBA057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91964" y="1576895"/>
            <a:ext cx="616356" cy="4263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6305C5-346B-4782-92FF-EBDF14FB1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02975" y="3065060"/>
            <a:ext cx="616356" cy="4263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1709D7-39E1-4AC6-AB5E-135014FA2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83008" y="5219543"/>
            <a:ext cx="616356" cy="4263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6853EF-00BD-4B59-B44F-582F3B9B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24211" y="4448914"/>
            <a:ext cx="616356" cy="426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217D67-5A1C-42A3-B5A0-2559E4324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82" y="1440525"/>
            <a:ext cx="624783" cy="530570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46FDBA2-672E-4AB4-A133-D6871CDCEF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28680" y="791893"/>
          <a:ext cx="3772692" cy="800343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772692">
                  <a:extLst>
                    <a:ext uri="{9D8B030D-6E8A-4147-A177-3AD203B41FA5}">
                      <a16:colId xmlns:a16="http://schemas.microsoft.com/office/drawing/2014/main" val="2192085676"/>
                    </a:ext>
                  </a:extLst>
                </a:gridCol>
              </a:tblGrid>
              <a:tr h="50535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ปัจจัยเสี่ยงภายนอก</a:t>
                      </a:r>
                      <a:endParaRPr lang="en-US" sz="2400" dirty="0">
                        <a:solidFill>
                          <a:schemeClr val="bg1"/>
                        </a:solidFill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182328"/>
                  </a:ext>
                </a:extLst>
              </a:tr>
              <a:tr h="909634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1.การได้งานทำของบัณฑิตและประกอบ </a:t>
                      </a:r>
                    </a:p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อาชีพอิสระ (เน้นระดับปริญญาตรี)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50851"/>
                  </a:ext>
                </a:extLst>
              </a:tr>
              <a:tr h="909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2.ความพึงพอใจของผู้ใช้บัณฑิต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(ทุกระดับการศึกษา)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36773"/>
                  </a:ext>
                </a:extLst>
              </a:tr>
              <a:tr h="909634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3.เงินเดือนเริ่มต้นของบัณฑิต </a:t>
                      </a:r>
                    </a:p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(ระดับปริญญาตรี)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98541"/>
                  </a:ext>
                </a:extLst>
              </a:tr>
              <a:tr h="909634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4.สภาวะการขยายตัว/หดตัวทางเศรษฐกิจ</a:t>
                      </a:r>
                    </a:p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ของประเทศ/โลก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717775"/>
                  </a:ext>
                </a:extLst>
              </a:tr>
              <a:tr h="909634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5.การย้ายตัวของภาคอุตสาหกรรมไป</a:t>
                      </a:r>
                    </a:p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ประเทศอื่น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77126"/>
                  </a:ext>
                </a:extLst>
              </a:tr>
              <a:tr h="909634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6.การแข่งขันระหว่างบัณฑิตที่จบจาก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U.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</a:t>
                      </a:r>
                    </a:p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เดียวกันและต่าง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2110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A199E27-CCA8-4324-A999-51F433586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897" y="2340155"/>
            <a:ext cx="624783" cy="5305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ED3AB5-94C7-4543-8E34-4D6FB5771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237" y="3276976"/>
            <a:ext cx="624783" cy="5305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866B70-DD9B-40F6-A7E1-E386B7C8D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61182" y="6045944"/>
            <a:ext cx="616356" cy="426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F937E7-CD79-4B88-A9CD-0F3FDCCFE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394" y="4239529"/>
            <a:ext cx="657559" cy="4160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904A3B-CB1C-40CD-88FC-8F8907959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508" y="5135559"/>
            <a:ext cx="657559" cy="4160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E23562-282E-4B9B-8E3E-832401EF1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876" y="6014938"/>
            <a:ext cx="657559" cy="4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6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2E4714-180D-4C8E-AE4F-B5697C1B7059}"/>
              </a:ext>
            </a:extLst>
          </p:cNvPr>
          <p:cNvSpPr txBox="1">
            <a:spLocks/>
          </p:cNvSpPr>
          <p:nvPr/>
        </p:nvSpPr>
        <p:spPr>
          <a:xfrm>
            <a:off x="0" y="702109"/>
            <a:ext cx="12192000" cy="154506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ประเด็นยุทธศาสตร์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: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 การขับเคลื่อนผลการดำเนินงานตามพันธกิจหลัก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MOC</a:t>
            </a:r>
            <a:b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Kpi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3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ร้อยละบัณฑิตระดับปริญญาตรีที่มีงานทำ และ</a:t>
            </a: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       ประกอบอาชีพอิสระ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20000"/>
                  <a:lumOff val="80000"/>
                </a:srgbClr>
              </a:solidFill>
              <a:effectLst/>
              <a:uLnTx/>
              <a:uFillTx/>
              <a:latin typeface="_Layiji MaHaNiYom V 1.2" panose="02000000000000000000" pitchFamily="2" charset="0"/>
              <a:ea typeface="+mj-ea"/>
              <a:cs typeface="_Layiji MaHaNiYom V 1.2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974CD1-F69A-4091-AE83-4C4573276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311" y="3721046"/>
            <a:ext cx="5604138" cy="256004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9DFA7FF-7A9A-47ED-9BD4-BBDE687EC369}"/>
              </a:ext>
            </a:extLst>
          </p:cNvPr>
          <p:cNvSpPr txBox="1">
            <a:spLocks/>
          </p:cNvSpPr>
          <p:nvPr/>
        </p:nvSpPr>
        <p:spPr>
          <a:xfrm>
            <a:off x="6955194" y="3386840"/>
            <a:ext cx="4905629" cy="31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น้อยกว่าร้อยละ 50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_Layiji MaHaNiYom V 1.2" panose="02000000000000000000" pitchFamily="2" charset="0"/>
              <a:ea typeface="+mj-ea"/>
              <a:cs typeface="_Layiji MaHaNiYom V 1.2" panose="0200000000000000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3E8C060-06AA-4E66-B820-3B3ADAD7F875}"/>
              </a:ext>
            </a:extLst>
          </p:cNvPr>
          <p:cNvSpPr txBox="1">
            <a:spLocks/>
          </p:cNvSpPr>
          <p:nvPr/>
        </p:nvSpPr>
        <p:spPr>
          <a:xfrm>
            <a:off x="6316090" y="3127404"/>
            <a:ext cx="2776149" cy="31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ร้อยละ 50 - 59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ayiji MaHaNiYom V 1.2" panose="02000000000000000000" pitchFamily="2" charset="0"/>
              <a:ea typeface="+mj-ea"/>
              <a:cs typeface="_Layiji MaHaNiYom V 1.2" panose="02000000000000000000" pitchFamily="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22B2DE0-0563-468F-909C-89DE6F1BD768}"/>
              </a:ext>
            </a:extLst>
          </p:cNvPr>
          <p:cNvSpPr txBox="1">
            <a:spLocks/>
          </p:cNvSpPr>
          <p:nvPr/>
        </p:nvSpPr>
        <p:spPr>
          <a:xfrm>
            <a:off x="5773898" y="2853040"/>
            <a:ext cx="2300423" cy="31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ร้อยละ 60 - 69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ayiji MaHaNiYom V 1.2" panose="02000000000000000000" pitchFamily="2" charset="0"/>
              <a:ea typeface="+mj-ea"/>
              <a:cs typeface="_Layiji MaHaNiYom V 1.2" panose="02000000000000000000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586A22A-3B70-44AB-8BFE-13C2BFB42DA2}"/>
              </a:ext>
            </a:extLst>
          </p:cNvPr>
          <p:cNvSpPr txBox="1">
            <a:spLocks/>
          </p:cNvSpPr>
          <p:nvPr/>
        </p:nvSpPr>
        <p:spPr>
          <a:xfrm>
            <a:off x="5202398" y="2507909"/>
            <a:ext cx="2362961" cy="31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ร้อยละ 70 - 79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_Layiji MaHaNiYom V 1.2" panose="02000000000000000000" pitchFamily="2" charset="0"/>
              <a:ea typeface="+mj-ea"/>
              <a:cs typeface="_Layiji MaHaNiYom V 1.2" panose="02000000000000000000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1CA2611-1EB1-48AC-A815-FF5E4925E352}"/>
              </a:ext>
            </a:extLst>
          </p:cNvPr>
          <p:cNvSpPr txBox="1">
            <a:spLocks/>
          </p:cNvSpPr>
          <p:nvPr/>
        </p:nvSpPr>
        <p:spPr>
          <a:xfrm>
            <a:off x="4686053" y="2241010"/>
            <a:ext cx="1409933" cy="31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ร้อยละ 80 ขึ้นไป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ayiji MaHaNiYom V 1.2" panose="02000000000000000000" pitchFamily="2" charset="0"/>
              <a:ea typeface="+mj-ea"/>
              <a:cs typeface="_Layiji MaHaNiYom V 1.2" panose="02000000000000000000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6E0F1C9-35EE-4B0D-8ABD-549460E07975}"/>
              </a:ext>
            </a:extLst>
          </p:cNvPr>
          <p:cNvSpPr txBox="1">
            <a:spLocks/>
          </p:cNvSpPr>
          <p:nvPr/>
        </p:nvSpPr>
        <p:spPr>
          <a:xfrm>
            <a:off x="-95361" y="4556309"/>
            <a:ext cx="4133962" cy="290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หลักสูตรต้องเร่งปรับปรุงหลักสูตร การเรียนการสอน และแก้ไขการได้งานทำของบัณฑิตอย่างเร่งด่วน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_Layiji MaHaNiYom V 1.2" panose="02000000000000000000" pitchFamily="2" charset="0"/>
              <a:ea typeface="+mj-ea"/>
              <a:cs typeface="_Layiji MaHaNiYom V 1.2" panose="02000000000000000000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660EB72-CF56-4032-9F9C-2AAC304B42A4}"/>
              </a:ext>
            </a:extLst>
          </p:cNvPr>
          <p:cNvSpPr txBox="1">
            <a:spLocks/>
          </p:cNvSpPr>
          <p:nvPr/>
        </p:nvSpPr>
        <p:spPr>
          <a:xfrm>
            <a:off x="233251" y="4073401"/>
            <a:ext cx="3776775" cy="31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ชื่อเสียงและยอดนักศึกษารับเข้ามีน้อยมากจนไม่คุ้มค่า ต้องปิดหลักสูตร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_Layiji MaHaNiYom V 1.2" panose="02000000000000000000" pitchFamily="2" charset="0"/>
              <a:ea typeface="+mj-ea"/>
              <a:cs typeface="_Layiji MaHaNiYom V 1.2" panose="02000000000000000000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F5318CE-260E-4112-B39C-0836C44409A1}"/>
              </a:ext>
            </a:extLst>
          </p:cNvPr>
          <p:cNvSpPr txBox="1">
            <a:spLocks/>
          </p:cNvSpPr>
          <p:nvPr/>
        </p:nvSpPr>
        <p:spPr>
          <a:xfrm>
            <a:off x="238125" y="5019474"/>
            <a:ext cx="3771901" cy="290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เริ่มมีผลกระทบต่อหลักสูตร แต่ไม่มากนัก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ayiji MaHaNiYom V 1.2" panose="02000000000000000000" pitchFamily="2" charset="0"/>
              <a:ea typeface="+mj-ea"/>
              <a:cs typeface="_Layiji MaHaNiYom V 1.2" panose="02000000000000000000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BB895FE-EC5D-4A3A-9CC2-A42B32D9B1B5}"/>
              </a:ext>
            </a:extLst>
          </p:cNvPr>
          <p:cNvSpPr txBox="1">
            <a:spLocks/>
          </p:cNvSpPr>
          <p:nvPr/>
        </p:nvSpPr>
        <p:spPr>
          <a:xfrm>
            <a:off x="215901" y="5412112"/>
            <a:ext cx="3822700" cy="290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ไม่มีผลกระทบต่อ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U.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4D56443-FBD5-44A1-B539-236702DE4DCF}"/>
              </a:ext>
            </a:extLst>
          </p:cNvPr>
          <p:cNvSpPr txBox="1">
            <a:spLocks/>
          </p:cNvSpPr>
          <p:nvPr/>
        </p:nvSpPr>
        <p:spPr>
          <a:xfrm>
            <a:off x="253867" y="5875559"/>
            <a:ext cx="3797301" cy="290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ไม่มีผลกระทบต่อ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U. </a:t>
            </a: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และ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can </a:t>
            </a: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ใช้เป็น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point </a:t>
            </a: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j-ea"/>
                <a:cs typeface="_Layiji MaHaNiYom V 1.2" panose="02000000000000000000" pitchFamily="2" charset="0"/>
              </a:rPr>
              <a:t>ประชาสัมพันธ์หลักสูตรได้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ayiji MaHaNiYom V 1.2" panose="02000000000000000000" pitchFamily="2" charset="0"/>
              <a:ea typeface="+mj-ea"/>
              <a:cs typeface="_Layiji MaHaNiYom V 1.2" panose="020000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1A3C9C-F65F-43F5-AF4F-B5A3748C1C1A}"/>
              </a:ext>
            </a:extLst>
          </p:cNvPr>
          <p:cNvCxnSpPr/>
          <p:nvPr/>
        </p:nvCxnSpPr>
        <p:spPr>
          <a:xfrm flipV="1">
            <a:off x="4826977" y="2443495"/>
            <a:ext cx="0" cy="12562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475C48-45EB-4F51-A9C5-DB91022E5D78}"/>
              </a:ext>
            </a:extLst>
          </p:cNvPr>
          <p:cNvCxnSpPr>
            <a:cxnSpLocks/>
          </p:cNvCxnSpPr>
          <p:nvPr/>
        </p:nvCxnSpPr>
        <p:spPr>
          <a:xfrm flipV="1">
            <a:off x="5372100" y="2742603"/>
            <a:ext cx="0" cy="9784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DEB90E-903B-4884-9278-DE5775A6B0F8}"/>
              </a:ext>
            </a:extLst>
          </p:cNvPr>
          <p:cNvCxnSpPr>
            <a:cxnSpLocks/>
          </p:cNvCxnSpPr>
          <p:nvPr/>
        </p:nvCxnSpPr>
        <p:spPr>
          <a:xfrm flipV="1">
            <a:off x="5945489" y="3071629"/>
            <a:ext cx="0" cy="6281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15922F-D4CA-441B-9982-F346E2EF0280}"/>
              </a:ext>
            </a:extLst>
          </p:cNvPr>
          <p:cNvCxnSpPr>
            <a:cxnSpLocks/>
          </p:cNvCxnSpPr>
          <p:nvPr/>
        </p:nvCxnSpPr>
        <p:spPr>
          <a:xfrm flipV="1">
            <a:off x="6491655" y="3385696"/>
            <a:ext cx="0" cy="314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D451A5D-8437-4D00-BC8A-F766FF80A8AF}"/>
              </a:ext>
            </a:extLst>
          </p:cNvPr>
          <p:cNvSpPr/>
          <p:nvPr/>
        </p:nvSpPr>
        <p:spPr>
          <a:xfrm>
            <a:off x="6894380" y="4227409"/>
            <a:ext cx="402822" cy="35034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D0A1F07-5179-447B-94B1-646DBDDE71CE}"/>
              </a:ext>
            </a:extLst>
          </p:cNvPr>
          <p:cNvSpPr/>
          <p:nvPr/>
        </p:nvSpPr>
        <p:spPr>
          <a:xfrm>
            <a:off x="5170689" y="4621259"/>
            <a:ext cx="402822" cy="350342"/>
          </a:xfrm>
          <a:prstGeom prst="ellipse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9B7DBE-31F6-4187-8C36-86C4D8D4F0D5}"/>
              </a:ext>
            </a:extLst>
          </p:cNvPr>
          <p:cNvCxnSpPr>
            <a:cxnSpLocks/>
          </p:cNvCxnSpPr>
          <p:nvPr/>
        </p:nvCxnSpPr>
        <p:spPr>
          <a:xfrm flipV="1">
            <a:off x="4010026" y="4402579"/>
            <a:ext cx="36037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73C705-4EBE-4F06-9049-CEB031E4364C}"/>
              </a:ext>
            </a:extLst>
          </p:cNvPr>
          <p:cNvCxnSpPr>
            <a:cxnSpLocks/>
          </p:cNvCxnSpPr>
          <p:nvPr/>
        </p:nvCxnSpPr>
        <p:spPr>
          <a:xfrm flipV="1">
            <a:off x="3996198" y="4708879"/>
            <a:ext cx="36037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FFE552B-C3C1-42E3-A611-1B86563B38B8}"/>
              </a:ext>
            </a:extLst>
          </p:cNvPr>
          <p:cNvCxnSpPr>
            <a:cxnSpLocks/>
          </p:cNvCxnSpPr>
          <p:nvPr/>
        </p:nvCxnSpPr>
        <p:spPr>
          <a:xfrm flipV="1">
            <a:off x="3973058" y="5153335"/>
            <a:ext cx="36037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EA6D39A-3B12-4497-96C0-3E79E907B8C0}"/>
              </a:ext>
            </a:extLst>
          </p:cNvPr>
          <p:cNvCxnSpPr>
            <a:cxnSpLocks/>
          </p:cNvCxnSpPr>
          <p:nvPr/>
        </p:nvCxnSpPr>
        <p:spPr>
          <a:xfrm flipV="1">
            <a:off x="3973057" y="5545974"/>
            <a:ext cx="36037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FB667D-7CEF-4A92-A576-57ED9CE5DA01}"/>
              </a:ext>
            </a:extLst>
          </p:cNvPr>
          <p:cNvCxnSpPr>
            <a:cxnSpLocks/>
          </p:cNvCxnSpPr>
          <p:nvPr/>
        </p:nvCxnSpPr>
        <p:spPr>
          <a:xfrm flipV="1">
            <a:off x="3950222" y="5969684"/>
            <a:ext cx="36037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9D6CAC-50AE-4090-81E1-C0EBA5F8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361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marL="342900" algn="ctr"/>
            <a:r>
              <a:rPr lang="th-TH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- 4. การประเมินความเสี่ยง -</a:t>
            </a:r>
            <a:br>
              <a:rPr lang="th-TH" sz="3200" b="1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</a:br>
            <a:r>
              <a:rPr lang="th-TH" sz="3200" b="1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3. </a:t>
            </a:r>
            <a:r>
              <a:rPr lang="th-TH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ความเสี่ยงด้านการดำเนินงาน “ผลิตบัณฑิต”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C66DFE5-C49C-483A-9BAE-B0F719C0D1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16091" y="1241872"/>
          <a:ext cx="5697980" cy="9144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99357">
                  <a:extLst>
                    <a:ext uri="{9D8B030D-6E8A-4147-A177-3AD203B41FA5}">
                      <a16:colId xmlns:a16="http://schemas.microsoft.com/office/drawing/2014/main" val="1659305199"/>
                    </a:ext>
                  </a:extLst>
                </a:gridCol>
                <a:gridCol w="1366887">
                  <a:extLst>
                    <a:ext uri="{9D8B030D-6E8A-4147-A177-3AD203B41FA5}">
                      <a16:colId xmlns:a16="http://schemas.microsoft.com/office/drawing/2014/main" val="2338871281"/>
                    </a:ext>
                  </a:extLst>
                </a:gridCol>
                <a:gridCol w="1423447">
                  <a:extLst>
                    <a:ext uri="{9D8B030D-6E8A-4147-A177-3AD203B41FA5}">
                      <a16:colId xmlns:a16="http://schemas.microsoft.com/office/drawing/2014/main" val="1420933355"/>
                    </a:ext>
                  </a:extLst>
                </a:gridCol>
                <a:gridCol w="1508289">
                  <a:extLst>
                    <a:ext uri="{9D8B030D-6E8A-4147-A177-3AD203B41FA5}">
                      <a16:colId xmlns:a16="http://schemas.microsoft.com/office/drawing/2014/main" val="979503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2563</a:t>
                      </a:r>
                      <a:endParaRPr lang="en-US" sz="2400" dirty="0"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2564</a:t>
                      </a:r>
                      <a:endParaRPr lang="en-US" sz="2400" dirty="0"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2565</a:t>
                      </a:r>
                      <a:endParaRPr lang="en-US" sz="2400" dirty="0"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2566</a:t>
                      </a:r>
                      <a:endParaRPr lang="en-US" sz="2400" dirty="0"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74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70.83</a:t>
                      </a:r>
                      <a:r>
                        <a:rPr lang="en-US" sz="2400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71.91</a:t>
                      </a:r>
                      <a:r>
                        <a:rPr lang="en-US" sz="2400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highlight>
                            <a:srgbClr val="FFFF00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71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00FF00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7</a:t>
                      </a:r>
                      <a:r>
                        <a:rPr lang="th-TH" sz="2400" dirty="0">
                          <a:highlight>
                            <a:srgbClr val="00FF00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0</a:t>
                      </a:r>
                      <a:r>
                        <a:rPr lang="en-US" sz="2400" dirty="0">
                          <a:highlight>
                            <a:srgbClr val="00FF00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00495"/>
                  </a:ext>
                </a:extLst>
              </a:tr>
            </a:tbl>
          </a:graphicData>
        </a:graphic>
      </p:graphicFrame>
      <p:pic>
        <p:nvPicPr>
          <p:cNvPr id="35" name="Picture 2" descr="นกกระสา PNG ภาพโปร่งใส, รูปภาพ, ภาพถ่าย | PNG Arts">
            <a:extLst>
              <a:ext uri="{FF2B5EF4-FFF2-40B4-BE49-F238E27FC236}">
                <a16:creationId xmlns:a16="http://schemas.microsoft.com/office/drawing/2014/main" id="{4A0145F3-0A2B-401B-B580-AAA44193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190" y="4964630"/>
            <a:ext cx="1386171" cy="13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5C9237E-AEBC-41D4-B9DC-CAB91F614A7E}"/>
              </a:ext>
            </a:extLst>
          </p:cNvPr>
          <p:cNvSpPr txBox="1"/>
          <p:nvPr/>
        </p:nvSpPr>
        <p:spPr>
          <a:xfrm>
            <a:off x="8663159" y="5616128"/>
            <a:ext cx="319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ก่อนบริหารความเสี่ยง 25 คะแนน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ยอมรับความเสี่ยง      8 คะแนน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ayiji MaHaNiYom V 1.2" panose="02000000000000000000" pitchFamily="2" charset="0"/>
              <a:ea typeface="+mn-ea"/>
              <a:cs typeface="_Layiji MaHaNiYom V 1.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0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5F67F-C85A-4BF5-90A8-0CBA5D1AA3B6}"/>
              </a:ext>
            </a:extLst>
          </p:cNvPr>
          <p:cNvSpPr/>
          <p:nvPr/>
        </p:nvSpPr>
        <p:spPr>
          <a:xfrm>
            <a:off x="117895" y="1069677"/>
            <a:ext cx="11956210" cy="2221302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064B4-1E30-4916-9B39-414260A6B7C8}"/>
              </a:ext>
            </a:extLst>
          </p:cNvPr>
          <p:cNvSpPr/>
          <p:nvPr/>
        </p:nvSpPr>
        <p:spPr>
          <a:xfrm>
            <a:off x="0" y="1"/>
            <a:ext cx="12192000" cy="1000664"/>
          </a:xfrm>
          <a:prstGeom prst="rect">
            <a:avLst/>
          </a:prstGeom>
          <a:solidFill>
            <a:srgbClr val="385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- 5. การตอบสนองความเสี่ยง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และ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6.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กิจกรรมการควบคุม 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Kpi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 3 - 5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 :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การได้งานทำ ความพอใจของผู้ประกอบการ เงินเดือนเริ่มต้นของบํณ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ฑิต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_Layiji MaHaNiYom V 1.2" panose="02000000000000000000" pitchFamily="2" charset="0"/>
              <a:ea typeface="+mn-ea"/>
              <a:cs typeface="_Layiji MaHaNiYom V 1.2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507905-D20A-47BA-9702-F995EBC59B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9687" y="1096419"/>
          <a:ext cx="11692626" cy="3108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09973">
                  <a:extLst>
                    <a:ext uri="{9D8B030D-6E8A-4147-A177-3AD203B41FA5}">
                      <a16:colId xmlns:a16="http://schemas.microsoft.com/office/drawing/2014/main" val="3157190650"/>
                    </a:ext>
                  </a:extLst>
                </a:gridCol>
                <a:gridCol w="2582653">
                  <a:extLst>
                    <a:ext uri="{9D8B030D-6E8A-4147-A177-3AD203B41FA5}">
                      <a16:colId xmlns:a16="http://schemas.microsoft.com/office/drawing/2014/main" val="4266467002"/>
                    </a:ext>
                  </a:extLst>
                </a:gridCol>
              </a:tblGrid>
              <a:tr h="33409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มาตรการ/กิจกรรมควบคุม/ลดความเสี่ยง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ผู้รับผิดชอบ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43491"/>
                  </a:ext>
                </a:extLst>
              </a:tr>
              <a:tr h="334094">
                <a:tc>
                  <a:txBody>
                    <a:bodyPr/>
                    <a:lstStyle/>
                    <a:p>
                      <a:pPr marL="173038" indent="-173038">
                        <a:buNone/>
                      </a:pPr>
                      <a:r>
                        <a:rPr lang="th-TH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1. การจัดทำหลักสูตรที่ตอบสนอง </a:t>
                      </a:r>
                      <a:r>
                        <a:rPr lang="en-US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SH’s needs</a:t>
                      </a:r>
                      <a:endParaRPr lang="th-TH" sz="2400" b="1" dirty="0"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dirty="0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รองอิการบดีด้านวิชาการ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dirty="0" err="1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ผช</a:t>
                      </a:r>
                      <a:r>
                        <a:rPr lang="th-TH" sz="2400" b="1" dirty="0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.</a:t>
                      </a:r>
                      <a:r>
                        <a:rPr lang="th-TH" sz="2400" b="1" dirty="0" err="1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อธ</a:t>
                      </a:r>
                      <a:r>
                        <a:rPr lang="th-TH" sz="2400" b="1" dirty="0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ก.ด้านวิชาการ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dirty="0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ผอ.สำนักบริหารและพัฒนาวิชาการ</a:t>
                      </a:r>
                      <a:endParaRPr lang="en-US" sz="2400" b="1" dirty="0">
                        <a:highlight>
                          <a:srgbClr val="EDEDED"/>
                        </a:highlight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369625"/>
                  </a:ext>
                </a:extLst>
              </a:tr>
              <a:tr h="334094">
                <a:tc>
                  <a:txBody>
                    <a:bodyPr/>
                    <a:lstStyle/>
                    <a:p>
                      <a:pPr marL="233363" indent="-233363"/>
                      <a:r>
                        <a:rPr lang="th-TH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2. ส่งเสริมให้มีการจัดการเรียนการสอนแบบ 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Active Learning </a:t>
                      </a:r>
                      <a:r>
                        <a:rPr lang="th-TH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และการวัดผลผู้เรียนตาม 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LOs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075164"/>
                  </a:ext>
                </a:extLst>
              </a:tr>
              <a:tr h="601368">
                <a:tc>
                  <a:txBody>
                    <a:bodyPr/>
                    <a:lstStyle/>
                    <a:p>
                      <a:pPr marL="284163" indent="-284163"/>
                      <a:r>
                        <a:rPr lang="en-US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3. </a:t>
                      </a:r>
                      <a:r>
                        <a:rPr lang="th-TH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สร้างความร่วมมือกับภาคธุรกิจอุตสาหกรรม เพื่อความร่วมมือในการพัฒนาหลักสูตรและ</a:t>
                      </a:r>
                    </a:p>
                    <a:p>
                      <a:pPr marL="284163" indent="-284163"/>
                      <a:r>
                        <a:rPr lang="th-TH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  การเรียนการสอน </a:t>
                      </a:r>
                      <a:endParaRPr lang="en-US" sz="2400" b="1" dirty="0"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6439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5D39F4D-A2A4-4C62-86AE-DAD6C14D4D66}"/>
              </a:ext>
            </a:extLst>
          </p:cNvPr>
          <p:cNvSpPr/>
          <p:nvPr/>
        </p:nvSpPr>
        <p:spPr>
          <a:xfrm>
            <a:off x="0" y="3330662"/>
            <a:ext cx="12192000" cy="525345"/>
          </a:xfrm>
          <a:prstGeom prst="rect">
            <a:avLst/>
          </a:prstGeom>
          <a:solidFill>
            <a:srgbClr val="385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7. ข้อมูลและการสื่อสาร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และ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 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.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การติดตาม –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_Layiji MaHaNiYom V 1.2" panose="02000000000000000000" pitchFamily="2" charset="0"/>
              <a:ea typeface="+mn-ea"/>
              <a:cs typeface="_Layiji MaHaNiYom V 1.2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71A268-393C-48B7-8465-C5B264A82C1E}"/>
              </a:ext>
            </a:extLst>
          </p:cNvPr>
          <p:cNvSpPr/>
          <p:nvPr/>
        </p:nvSpPr>
        <p:spPr>
          <a:xfrm>
            <a:off x="117895" y="3901256"/>
            <a:ext cx="11956210" cy="2370147"/>
          </a:xfrm>
          <a:prstGeom prst="rect">
            <a:avLst/>
          </a:prstGeom>
          <a:noFill/>
          <a:ln w="317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A06B1F5-402A-457C-9F94-01ADB96B5B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302" y="3976969"/>
          <a:ext cx="11692626" cy="3108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660736">
                  <a:extLst>
                    <a:ext uri="{9D8B030D-6E8A-4147-A177-3AD203B41FA5}">
                      <a16:colId xmlns:a16="http://schemas.microsoft.com/office/drawing/2014/main" val="3157190650"/>
                    </a:ext>
                  </a:extLst>
                </a:gridCol>
                <a:gridCol w="4031890">
                  <a:extLst>
                    <a:ext uri="{9D8B030D-6E8A-4147-A177-3AD203B41FA5}">
                      <a16:colId xmlns:a16="http://schemas.microsoft.com/office/drawing/2014/main" val="4266467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ข้อมูลและการสื่อสาร</a:t>
                      </a:r>
                      <a:endParaRPr lang="en-US" sz="2400" dirty="0"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การติดตาม</a:t>
                      </a:r>
                      <a:endParaRPr lang="en-US" sz="2400" dirty="0"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43491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1. ร้อยละการได้งานทำและประกอบอาชีพอิสระของบัณฑิต ป.ตรี ที่เข้ารับพระราชทานปริญญาบัตรปี พ.ศ.2566</a:t>
                      </a:r>
                      <a:r>
                        <a:rPr lang="en-US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</a:t>
                      </a:r>
                      <a:r>
                        <a:rPr lang="th-TH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(</a:t>
                      </a:r>
                      <a:r>
                        <a:rPr lang="th-TH" sz="2400" b="1" dirty="0" err="1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กพ</a:t>
                      </a:r>
                      <a:r>
                        <a:rPr lang="th-TH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.66)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1. </a:t>
                      </a:r>
                      <a:r>
                        <a:rPr lang="th-TH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ใหผู้รับผิดชอบทำการส่ง</a:t>
                      </a:r>
                      <a:r>
                        <a:rPr lang="th-TH" sz="2400" b="1" dirty="0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รายงานผล</a:t>
                      </a:r>
                      <a:r>
                        <a:rPr lang="th-TH" sz="2400" b="1" dirty="0" err="1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การทำ</a:t>
                      </a:r>
                      <a:r>
                        <a:rPr lang="th-TH" sz="2400" b="1" dirty="0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กิจกรรมควบคุม/ลดความเสี่ยงรอบ 6, 9 และ 12 เดือน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2. ทำการติดตามผ่าน </a:t>
                      </a:r>
                      <a:r>
                        <a:rPr lang="en-US" sz="2400" b="1" dirty="0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KPI Monitoring </a:t>
                      </a:r>
                      <a:r>
                        <a:rPr lang="th-TH" sz="2400" b="1" dirty="0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ของ </a:t>
                      </a:r>
                      <a:r>
                        <a:rPr lang="en-US" sz="2400" b="1" dirty="0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U.</a:t>
                      </a:r>
                      <a:r>
                        <a:rPr lang="th-TH" sz="2400" b="1" dirty="0">
                          <a:highlight>
                            <a:srgbClr val="EDEDED"/>
                          </a:highlight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 รอบ 6 9 และ 12 เดือน</a:t>
                      </a:r>
                      <a:endParaRPr lang="en-US" sz="2400" b="1" dirty="0">
                        <a:highlight>
                          <a:srgbClr val="EDEDED"/>
                        </a:highlight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36962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2. ค่าเฉลี่ยความพอใจของผู้ประกอบการต่อบัณฑิตทุกระดับการศึกษาที่มีงานทำ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latin typeface="_Layiji MaHaNiYom V 1.2" panose="02000000000000000000" pitchFamily="2" charset="0"/>
                        <a:cs typeface="_Layiji MaHaNiYom V 1.2" panose="02000000000000000000" pitchFamily="2" charset="0"/>
                      </a:endParaRP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_Layiji MaHaNiYom V 1.2" panose="02000000000000000000" pitchFamily="2" charset="0"/>
                          <a:cs typeface="_Layiji MaHaNiYom V 1.2" panose="02000000000000000000" pitchFamily="2" charset="0"/>
                        </a:rPr>
                        <a:t>3. เงินเดือนเริ่มต้นของบัณฑิต ป.ตรี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334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351EB1-26AA-4048-B1E7-D542B2AED124}"/>
              </a:ext>
            </a:extLst>
          </p:cNvPr>
          <p:cNvCxnSpPr/>
          <p:nvPr/>
        </p:nvCxnSpPr>
        <p:spPr>
          <a:xfrm>
            <a:off x="249687" y="5788326"/>
            <a:ext cx="9532668" cy="0"/>
          </a:xfrm>
          <a:prstGeom prst="line">
            <a:avLst/>
          </a:prstGeom>
          <a:ln>
            <a:solidFill>
              <a:srgbClr val="CDE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4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C8C6E071-F1F7-48BA-8F50-32560E511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30">
            <a:off x="1477448" y="1371711"/>
            <a:ext cx="5136194" cy="301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eart 2">
            <a:extLst>
              <a:ext uri="{FF2B5EF4-FFF2-40B4-BE49-F238E27FC236}">
                <a16:creationId xmlns:a16="http://schemas.microsoft.com/office/drawing/2014/main" id="{0A831F88-7ED3-4C46-BD5B-5AED9358247F}"/>
              </a:ext>
            </a:extLst>
          </p:cNvPr>
          <p:cNvSpPr/>
          <p:nvPr/>
        </p:nvSpPr>
        <p:spPr>
          <a:xfrm>
            <a:off x="6485859" y="2838893"/>
            <a:ext cx="2190307" cy="1754372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34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E06078BE-5B6E-4751-84D4-C9173262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1" y="1125538"/>
            <a:ext cx="1085584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>
            <a:extLst>
              <a:ext uri="{FF2B5EF4-FFF2-40B4-BE49-F238E27FC236}">
                <a16:creationId xmlns:a16="http://schemas.microsoft.com/office/drawing/2014/main" id="{59E333EF-5FFF-4A70-BFC5-91D2E573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22" y="299245"/>
            <a:ext cx="11874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>
            <a:extLst>
              <a:ext uri="{FF2B5EF4-FFF2-40B4-BE49-F238E27FC236}">
                <a16:creationId xmlns:a16="http://schemas.microsoft.com/office/drawing/2014/main" id="{18C6D60D-833A-4893-885B-2218CBC3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84" y="354013"/>
            <a:ext cx="1781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0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9252D393-1B8F-4BFC-99FA-55EE7D03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8" y="542260"/>
            <a:ext cx="11313042" cy="599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58C1E741-46B8-4469-B222-97CBB943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80" y="3429000"/>
            <a:ext cx="5589423" cy="195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53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6A9BC2C-4DB4-4B90-9B90-CBA48BB0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9" y="476250"/>
            <a:ext cx="11185451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DF7471A7-0A5A-469D-9980-439CC9A9C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3" y="3677869"/>
            <a:ext cx="14398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752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AFBD44AC-4496-4809-A466-826ADD9F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" y="552893"/>
            <a:ext cx="11387470" cy="561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6C26E465-934A-4ED2-B583-7749D9CF7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80" y="2188166"/>
            <a:ext cx="457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36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5D3E311B-BD50-45DF-B841-5B7590526FE2}"/>
              </a:ext>
            </a:extLst>
          </p:cNvPr>
          <p:cNvGraphicFramePr>
            <a:graphicFrameLocks/>
          </p:cNvGraphicFramePr>
          <p:nvPr/>
        </p:nvGraphicFramePr>
        <p:xfrm>
          <a:off x="2169155" y="1050395"/>
          <a:ext cx="7829550" cy="475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5E4111C7-4ACE-4055-9967-FEE6BAB86C24}"/>
              </a:ext>
            </a:extLst>
          </p:cNvPr>
          <p:cNvSpPr/>
          <p:nvPr/>
        </p:nvSpPr>
        <p:spPr>
          <a:xfrm>
            <a:off x="3271986" y="1231900"/>
            <a:ext cx="1563539" cy="4394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ความเสี่ยงที่คาดว่าจะเกิด</a:t>
            </a: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3F454508-188A-43EB-B500-2A15B6068C88}"/>
              </a:ext>
            </a:extLst>
          </p:cNvPr>
          <p:cNvSpPr/>
          <p:nvPr/>
        </p:nvSpPr>
        <p:spPr>
          <a:xfrm>
            <a:off x="7742876" y="1304925"/>
            <a:ext cx="1563539" cy="43894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ปัญหาที่เกิดบ่อย ๆ ซ้ำ ๆ ถี่ ๆ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3A0019-0CCC-44E5-8D90-668BFCA14EA2}"/>
              </a:ext>
            </a:extLst>
          </p:cNvPr>
          <p:cNvSpPr/>
          <p:nvPr/>
        </p:nvSpPr>
        <p:spPr>
          <a:xfrm>
            <a:off x="563525" y="1916113"/>
            <a:ext cx="1729531" cy="36004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rgbClr val="002060"/>
                </a:solidFill>
              </a:rPr>
              <a:t>จัดทำการบริหารความเสี่ยง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393ACC-EBD8-4B46-8834-F8A4F98B4474}"/>
              </a:ext>
            </a:extLst>
          </p:cNvPr>
          <p:cNvSpPr/>
          <p:nvPr/>
        </p:nvSpPr>
        <p:spPr>
          <a:xfrm>
            <a:off x="9994276" y="1521618"/>
            <a:ext cx="1786598" cy="381476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</a:rPr>
              <a:t>จัดทำการควบคุมภายใน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7AD6B57A-4FE6-4323-8A01-CB5D8F8CE700}"/>
              </a:ext>
            </a:extLst>
          </p:cNvPr>
          <p:cNvSpPr/>
          <p:nvPr/>
        </p:nvSpPr>
        <p:spPr>
          <a:xfrm>
            <a:off x="2293057" y="3248025"/>
            <a:ext cx="417513" cy="503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1D4AD16-A0EE-4DE0-A222-E9136C4B0A62}"/>
              </a:ext>
            </a:extLst>
          </p:cNvPr>
          <p:cNvSpPr/>
          <p:nvPr/>
        </p:nvSpPr>
        <p:spPr>
          <a:xfrm>
            <a:off x="9404998" y="3222238"/>
            <a:ext cx="392113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201" name="Title 1">
            <a:extLst>
              <a:ext uri="{FF2B5EF4-FFF2-40B4-BE49-F238E27FC236}">
                <a16:creationId xmlns:a16="http://schemas.microsoft.com/office/drawing/2014/main" id="{A21C566F-E97F-4F16-9481-7708BADDD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33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b="1">
                <a:solidFill>
                  <a:srgbClr val="C00000"/>
                </a:solidFill>
                <a:cs typeface="Angsana New" panose="02020603050405020304" pitchFamily="18" charset="-34"/>
              </a:rPr>
              <a:t>แนวทางการบริหารความเสี่ยง</a:t>
            </a:r>
            <a:r>
              <a:rPr lang="th-TH" altLang="th-TH" b="1">
                <a:solidFill>
                  <a:srgbClr val="7030A0"/>
                </a:solidFill>
                <a:cs typeface="Angsana New" panose="02020603050405020304" pitchFamily="18" charset="-34"/>
              </a:rPr>
              <a:t>                           แนวทางการควบคุมภายใน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84C06C8F-2328-4A68-B08C-BEA6C1F3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6" y="933451"/>
            <a:ext cx="11047228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2B258782-13B8-4D3B-B7D2-CD30955BF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60351"/>
            <a:ext cx="1781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886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B0DCC9E6-C0EA-4527-8092-B38EE600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7" y="115889"/>
            <a:ext cx="11525693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>
            <a:extLst>
              <a:ext uri="{FF2B5EF4-FFF2-40B4-BE49-F238E27FC236}">
                <a16:creationId xmlns:a16="http://schemas.microsoft.com/office/drawing/2014/main" id="{C532225F-E587-4960-AF49-C66901643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8" y="5065712"/>
            <a:ext cx="4840029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>
            <a:extLst>
              <a:ext uri="{FF2B5EF4-FFF2-40B4-BE49-F238E27FC236}">
                <a16:creationId xmlns:a16="http://schemas.microsoft.com/office/drawing/2014/main" id="{CD6E5EC7-37FE-4CF8-855F-74DC0985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17" y="5013324"/>
            <a:ext cx="535825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821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3909A-E193-4830-83FD-131503DE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3" y="633761"/>
            <a:ext cx="11398102" cy="5729269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291FE7D-6101-42B4-82EC-B20D115CE7DA}"/>
              </a:ext>
            </a:extLst>
          </p:cNvPr>
          <p:cNvSpPr/>
          <p:nvPr/>
        </p:nvSpPr>
        <p:spPr>
          <a:xfrm>
            <a:off x="759261" y="404037"/>
            <a:ext cx="2610656" cy="652090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แผนบริหารจัดการความเสี่ยง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6425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344AD-1754-45EB-B7B5-6B5F453A6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8" y="574158"/>
            <a:ext cx="11249246" cy="5911702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1A21054B-9B2F-41E3-8C89-6D6FC1C70677}"/>
              </a:ext>
            </a:extLst>
          </p:cNvPr>
          <p:cNvSpPr/>
          <p:nvPr/>
        </p:nvSpPr>
        <p:spPr>
          <a:xfrm>
            <a:off x="759261" y="404037"/>
            <a:ext cx="3227948" cy="652090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รายงานผลบริหารจัดการความเสี่ยง</a:t>
            </a:r>
            <a:endParaRPr lang="en-US" sz="2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24D6168-B620-43FC-957E-A8BD418836EB}"/>
              </a:ext>
            </a:extLst>
          </p:cNvPr>
          <p:cNvSpPr/>
          <p:nvPr/>
        </p:nvSpPr>
        <p:spPr>
          <a:xfrm>
            <a:off x="4295554" y="2094614"/>
            <a:ext cx="6166884" cy="334925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(ช่อง 11) ระบุสถานการณ์ดำเนินงานของกิจกรรม  </a:t>
            </a:r>
            <a:endParaRPr lang="en-US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เครื่องหมาย √ 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สถานะกิจกรรมดำเนินงานแล้วเสร็จ 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พร้อมระบุวันแล้วเสร็จ</a:t>
            </a:r>
            <a:endParaRPr lang="en-US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เครื่องหมาย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สถานะกิจกรรมอยู่ระหว่างการดำเนินงาน </a:t>
            </a:r>
            <a:endParaRPr lang="en-US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เครื่องหมาย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สถานะกิจกรรมไม่ได้ดำเนินการ หรือยกเลิกกิจกรรม 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(ช่อง 12) ระบุผลการดำเนินงาน และสามารถระบุปัญหา/อุปสรรค/แนวทางแก้ไข ของมาตรการ/กิจกรรมลดความเสี่ยงระบุผลการดำเนินงาน 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ในกรณีมีการยกเลิกกิจกรรมต้องระบุกิจกรรมใหม่ หรือระบุเหตุผลอันสมควรในช่องผลการดำเนินกิจกรรมในช่องที่ 12 และการยกเลิกหรือเปลี่ยนแปลงกิจกรรมต้องไม่กระทบตัวชี้วัดความสำเร็จ 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KRI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 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80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การ์ตูนหัวฟู - • แจกสติกเกอร์ 10 อัน• 1.... | Facebook">
            <a:extLst>
              <a:ext uri="{FF2B5EF4-FFF2-40B4-BE49-F238E27FC236}">
                <a16:creationId xmlns:a16="http://schemas.microsoft.com/office/drawing/2014/main" id="{5581B056-3436-40A4-AC1C-2CF9074D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124125"/>
            <a:ext cx="2743200" cy="36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73630-475F-46A2-A5E6-1317AD91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หัวข้อ       - เอกสาร/แบบฟอร์มที่เกี่ยวข้องในการปฏิบัติการ-</a:t>
            </a:r>
            <a:br>
              <a:rPr lang="th-TH" dirty="0"/>
            </a:br>
            <a:r>
              <a:rPr lang="th-TH" dirty="0"/>
              <a:t>          - การติดตามผลการดำเนินงาน รอบ 6 เดือน-</a:t>
            </a:r>
            <a:br>
              <a:rPr lang="th-TH" dirty="0"/>
            </a:br>
            <a:r>
              <a:rPr lang="th-TH" dirty="0"/>
              <a:t>          - ระบบ </a:t>
            </a:r>
            <a:r>
              <a:rPr lang="en-US" dirty="0"/>
              <a:t>Internal Control System-</a:t>
            </a:r>
            <a:br>
              <a:rPr lang="th-TH" dirty="0"/>
            </a:br>
            <a:r>
              <a:rPr lang="th-TH" dirty="0"/>
              <a:t>มอบหมายให้น้องหนึ่งฤทัยจร</a:t>
            </a:r>
            <a:r>
              <a:rPr lang="th-TH" dirty="0" err="1"/>
              <a:t>้า</a:t>
            </a:r>
            <a:r>
              <a:rPr lang="th-T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7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6F99E919-20FB-4A8F-AB2A-EE680E70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1" y="871870"/>
            <a:ext cx="10962168" cy="53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1D457DB8-890F-40E1-869B-8BC2B3371041}"/>
              </a:ext>
            </a:extLst>
          </p:cNvPr>
          <p:cNvSpPr/>
          <p:nvPr/>
        </p:nvSpPr>
        <p:spPr>
          <a:xfrm>
            <a:off x="6704857" y="1244009"/>
            <a:ext cx="3978572" cy="1860697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มจ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-ค-01/02</a:t>
            </a:r>
            <a:endParaRPr lang="en-US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2AFDF-7344-4623-A6B6-90B02A6C4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09" y="1103569"/>
            <a:ext cx="3978573" cy="4044138"/>
          </a:xfrm>
          <a:prstGeom prst="rect">
            <a:avLst/>
          </a:prstGeom>
        </p:spPr>
      </p:pic>
      <p:sp>
        <p:nvSpPr>
          <p:cNvPr id="6" name="Heart 5">
            <a:extLst>
              <a:ext uri="{FF2B5EF4-FFF2-40B4-BE49-F238E27FC236}">
                <a16:creationId xmlns:a16="http://schemas.microsoft.com/office/drawing/2014/main" id="{173AC42C-8102-48D8-BAF9-6ACC707784F0}"/>
              </a:ext>
            </a:extLst>
          </p:cNvPr>
          <p:cNvSpPr/>
          <p:nvPr/>
        </p:nvSpPr>
        <p:spPr>
          <a:xfrm>
            <a:off x="4696049" y="3429000"/>
            <a:ext cx="2190307" cy="1541721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67</a:t>
            </a:r>
            <a:endParaRPr lang="en-US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13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8347AA59-47AA-4F71-98C6-80F4028BC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73" y="944562"/>
            <a:ext cx="74898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28D543-F913-4BA6-BE29-DB438A04B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6580">
            <a:off x="1274130" y="2749641"/>
            <a:ext cx="4064955" cy="22582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0CFAC6-CDBB-4884-A7A2-AC423927D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" y="438524"/>
            <a:ext cx="11727712" cy="6419476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A8E894E-3732-42EE-BA41-C39301E5745F}"/>
              </a:ext>
            </a:extLst>
          </p:cNvPr>
          <p:cNvSpPr/>
          <p:nvPr/>
        </p:nvSpPr>
        <p:spPr>
          <a:xfrm>
            <a:off x="499200" y="281655"/>
            <a:ext cx="3887167" cy="107931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ตามมาตรฐานกระทรวงการคลังฯ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B8E2A2-AB68-4F52-AC59-6D7A03E35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382773"/>
            <a:ext cx="11812771" cy="60224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5BFA29-D9BD-49B4-82DD-B22F13118038}"/>
              </a:ext>
            </a:extLst>
          </p:cNvPr>
          <p:cNvSpPr/>
          <p:nvPr/>
        </p:nvSpPr>
        <p:spPr>
          <a:xfrm>
            <a:off x="6234227" y="1031358"/>
            <a:ext cx="1573618" cy="5103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2974DE-C8FC-4EFC-B45C-B028E0FADEBC}"/>
              </a:ext>
            </a:extLst>
          </p:cNvPr>
          <p:cNvSpPr/>
          <p:nvPr/>
        </p:nvSpPr>
        <p:spPr>
          <a:xfrm>
            <a:off x="1754381" y="1531088"/>
            <a:ext cx="1573618" cy="5103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B93D62-FDBC-4318-831A-E14876DAE1ED}"/>
              </a:ext>
            </a:extLst>
          </p:cNvPr>
          <p:cNvSpPr/>
          <p:nvPr/>
        </p:nvSpPr>
        <p:spPr>
          <a:xfrm>
            <a:off x="4706683" y="1541720"/>
            <a:ext cx="1573618" cy="5103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9CE725-2050-4897-934F-1CBC72C2DA5E}"/>
              </a:ext>
            </a:extLst>
          </p:cNvPr>
          <p:cNvSpPr/>
          <p:nvPr/>
        </p:nvSpPr>
        <p:spPr>
          <a:xfrm>
            <a:off x="8222516" y="1531088"/>
            <a:ext cx="1573618" cy="5103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67AF0A8-3BA9-4652-8717-FB6395014ADD}"/>
              </a:ext>
            </a:extLst>
          </p:cNvPr>
          <p:cNvSpPr/>
          <p:nvPr/>
        </p:nvSpPr>
        <p:spPr>
          <a:xfrm>
            <a:off x="759260" y="404036"/>
            <a:ext cx="3887167" cy="882503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รายงาน 6 เดือน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17EE3A-CD23-467D-BF18-691A6A044560}"/>
              </a:ext>
            </a:extLst>
          </p:cNvPr>
          <p:cNvSpPr/>
          <p:nvPr/>
        </p:nvSpPr>
        <p:spPr>
          <a:xfrm>
            <a:off x="279995" y="2341357"/>
            <a:ext cx="8768312" cy="377455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จากเดิมมี 7 ช่อง       นำมาบูรณาการเป็น 9 ช่อง</a:t>
            </a:r>
          </a:p>
          <a:p>
            <a:pPr algn="ctr"/>
            <a:r>
              <a:rPr lang="th-TH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 2 ช่องได้แก่ </a:t>
            </a:r>
            <a:r>
              <a:rPr lang="th-TH" sz="4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1.ผลการดำเนินงาน </a:t>
            </a:r>
          </a:p>
          <a:p>
            <a:pPr algn="ctr"/>
            <a:r>
              <a:rPr lang="th-TH" sz="4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ร้อยละความสำเร็จของการควบคุม </a:t>
            </a:r>
            <a:endParaRPr lang="en-US" sz="4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5E2869F-32E3-41D4-9DF3-71959F861652}"/>
              </a:ext>
            </a:extLst>
          </p:cNvPr>
          <p:cNvSpPr/>
          <p:nvPr/>
        </p:nvSpPr>
        <p:spPr>
          <a:xfrm>
            <a:off x="3561907" y="3393982"/>
            <a:ext cx="637953" cy="5103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61DBC-D61C-47D8-B534-78E2145AB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7" y="557571"/>
            <a:ext cx="11366205" cy="574285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F297C4-6CAA-402C-9AED-75A718EBF2DD}"/>
              </a:ext>
            </a:extLst>
          </p:cNvPr>
          <p:cNvSpPr/>
          <p:nvPr/>
        </p:nvSpPr>
        <p:spPr>
          <a:xfrm>
            <a:off x="5720316" y="1020726"/>
            <a:ext cx="2456122" cy="5103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8A708B-AD89-403F-9C8D-0EFB7BEE1C9C}"/>
              </a:ext>
            </a:extLst>
          </p:cNvPr>
          <p:cNvSpPr/>
          <p:nvPr/>
        </p:nvSpPr>
        <p:spPr>
          <a:xfrm>
            <a:off x="2254104" y="1552354"/>
            <a:ext cx="1573618" cy="5103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F486F7-303B-451B-A78C-48DC45981003}"/>
              </a:ext>
            </a:extLst>
          </p:cNvPr>
          <p:cNvSpPr/>
          <p:nvPr/>
        </p:nvSpPr>
        <p:spPr>
          <a:xfrm>
            <a:off x="4805920" y="1573620"/>
            <a:ext cx="1573618" cy="5103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E0C85F-30FC-4BF0-8577-AD559A5D0925}"/>
              </a:ext>
            </a:extLst>
          </p:cNvPr>
          <p:cNvSpPr/>
          <p:nvPr/>
        </p:nvSpPr>
        <p:spPr>
          <a:xfrm>
            <a:off x="8176438" y="1594886"/>
            <a:ext cx="1573618" cy="5103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F701326-235D-41FF-9F38-138A34A7095A}"/>
              </a:ext>
            </a:extLst>
          </p:cNvPr>
          <p:cNvSpPr/>
          <p:nvPr/>
        </p:nvSpPr>
        <p:spPr>
          <a:xfrm>
            <a:off x="551921" y="557571"/>
            <a:ext cx="5620278" cy="882503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รายงาน 12        </a:t>
            </a:r>
            <a:r>
              <a:rPr lang="th-TH" sz="2800" b="1" u="sng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การจัดวางปีถัดไป   </a:t>
            </a:r>
            <a:endParaRPr lang="en-US" sz="2800" b="1" u="sng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C7944D2-1428-40C2-B5C8-020BF8A6096D}"/>
              </a:ext>
            </a:extLst>
          </p:cNvPr>
          <p:cNvSpPr/>
          <p:nvPr/>
        </p:nvSpPr>
        <p:spPr>
          <a:xfrm>
            <a:off x="3327991" y="839972"/>
            <a:ext cx="404037" cy="3827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A264DD-6345-4C64-A669-0FE492268F99}"/>
              </a:ext>
            </a:extLst>
          </p:cNvPr>
          <p:cNvSpPr/>
          <p:nvPr/>
        </p:nvSpPr>
        <p:spPr>
          <a:xfrm>
            <a:off x="279995" y="2341357"/>
            <a:ext cx="8768312" cy="377455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จากเดิมมี 7 ช่อง       นำมาบูรณาการเป็น 9 ช่อง</a:t>
            </a:r>
          </a:p>
          <a:p>
            <a:pPr algn="ctr"/>
            <a:r>
              <a:rPr lang="th-TH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 2 ช่องได้แก่ </a:t>
            </a:r>
            <a:r>
              <a:rPr lang="th-TH" sz="4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1.ผลการดำเนินงาน </a:t>
            </a:r>
          </a:p>
          <a:p>
            <a:pPr algn="ctr"/>
            <a:r>
              <a:rPr lang="th-TH" sz="4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ร้อยละความสำเร็จของการควบคุม </a:t>
            </a:r>
            <a:endParaRPr lang="en-US" sz="4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0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7BA5E901-AA3F-4473-B2F5-9D5343CBF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167" y="404813"/>
            <a:ext cx="823864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th-TH" altLang="en-US" sz="2800" b="1" u="sng" dirty="0">
                <a:solidFill>
                  <a:srgbClr val="002060"/>
                </a:solidFill>
                <a:latin typeface="THSarabunNew"/>
                <a:ea typeface="Calibri" panose="020F0502020204030204" pitchFamily="34" charset="0"/>
                <a:cs typeface="TH Niramit AS" panose="02000506000000020004" pitchFamily="2" charset="-34"/>
              </a:rPr>
              <a:t>ความแตกตางระหว่าง</a:t>
            </a:r>
            <a:r>
              <a:rPr lang="th-TH" altLang="en-US" sz="2800" b="1" u="sng" dirty="0">
                <a:solidFill>
                  <a:srgbClr val="002060"/>
                </a:solidFill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ความเสี่ยง (</a:t>
            </a:r>
            <a:r>
              <a:rPr lang="en-US" altLang="en-US" sz="2800" b="1" u="sng" dirty="0">
                <a:solidFill>
                  <a:srgbClr val="002060"/>
                </a:solidFill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Risk</a:t>
            </a:r>
            <a:r>
              <a:rPr lang="th-TH" altLang="en-US" sz="2800" b="1" u="sng" dirty="0">
                <a:solidFill>
                  <a:srgbClr val="002060"/>
                </a:solidFill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) และ</a:t>
            </a:r>
            <a:r>
              <a:rPr lang="th-TH" altLang="en-US" sz="2800" b="1" u="sng" dirty="0">
                <a:solidFill>
                  <a:srgbClr val="002060"/>
                </a:solidFill>
                <a:latin typeface="THSarabunNew"/>
                <a:ea typeface="Calibri" panose="020F0502020204030204" pitchFamily="34" charset="0"/>
                <a:cs typeface="TH Niramit AS" panose="02000506000000020004" pitchFamily="2" charset="-34"/>
              </a:rPr>
              <a:t>ปัญหา (</a:t>
            </a:r>
            <a:r>
              <a:rPr lang="en-US" altLang="en-US" sz="2800" b="1" u="sng" dirty="0">
                <a:solidFill>
                  <a:srgbClr val="002060"/>
                </a:solidFill>
                <a:latin typeface="TH Niramit AS" panose="02000506000000020004" pitchFamily="2" charset="-34"/>
                <a:cs typeface="Calibri" panose="020F0502020204030204" pitchFamily="34" charset="0"/>
              </a:rPr>
              <a:t>Problem</a:t>
            </a:r>
            <a:r>
              <a:rPr lang="th-TH" altLang="en-US" sz="2800" b="1" u="sng" dirty="0">
                <a:solidFill>
                  <a:srgbClr val="002060"/>
                </a:solidFill>
                <a:latin typeface="TH Niramit AS" panose="02000506000000020004" pitchFamily="2" charset="-34"/>
                <a:cs typeface="Calibri" panose="020F0502020204030204" pitchFamily="34" charset="0"/>
              </a:rPr>
              <a:t>)</a:t>
            </a:r>
            <a:endParaRPr lang="en-US" altLang="en-US" sz="18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2A48F3-202F-430F-8518-92647ACED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059812"/>
              </p:ext>
            </p:extLst>
          </p:nvPr>
        </p:nvGraphicFramePr>
        <p:xfrm>
          <a:off x="329608" y="1125539"/>
          <a:ext cx="11366206" cy="518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103">
                  <a:extLst>
                    <a:ext uri="{9D8B030D-6E8A-4147-A177-3AD203B41FA5}">
                      <a16:colId xmlns:a16="http://schemas.microsoft.com/office/drawing/2014/main" val="109093298"/>
                    </a:ext>
                  </a:extLst>
                </a:gridCol>
                <a:gridCol w="5683103">
                  <a:extLst>
                    <a:ext uri="{9D8B030D-6E8A-4147-A177-3AD203B41FA5}">
                      <a16:colId xmlns:a16="http://schemas.microsoft.com/office/drawing/2014/main" val="3113433821"/>
                    </a:ext>
                  </a:extLst>
                </a:gridCol>
              </a:tblGrid>
              <a:tr h="6743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การบริหารจัดการความเสี่ยง</a:t>
                      </a:r>
                      <a:endParaRPr lang="en-US" sz="2800" dirty="0"/>
                    </a:p>
                  </a:txBody>
                  <a:tcPr marL="91444" marR="91444" marT="45708" marB="4570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ควบคุมภายใน</a:t>
                      </a:r>
                      <a:endParaRPr lang="en-US" sz="2800" dirty="0"/>
                    </a:p>
                  </a:txBody>
                  <a:tcPr marL="91444" marR="91444" marT="45708" marB="45708">
                    <a:solidFill>
                      <a:srgbClr val="F01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1486"/>
                  </a:ext>
                </a:extLst>
              </a:tr>
              <a:tr h="1035374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มีความไม่แน่นอน อาจเกิดขึ้น หรือไม่เกิดขึ้นก็ได้ในอนาคต</a:t>
                      </a:r>
                      <a:endParaRPr lang="en-US" sz="2800" b="1" dirty="0"/>
                    </a:p>
                  </a:txBody>
                  <a:tcPr marL="91444" marR="91444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เกิดเหตุการณ์อยู่ในปัจจุบัน</a:t>
                      </a:r>
                      <a:endParaRPr lang="en-US" sz="2800" b="1" dirty="0"/>
                    </a:p>
                  </a:txBody>
                  <a:tcPr marL="91444" marR="91444" marT="45708" marB="45708">
                    <a:solidFill>
                      <a:srgbClr val="FB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11248"/>
                  </a:ext>
                </a:extLst>
              </a:tr>
              <a:tr h="197055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ยังไม่เกิดเหตุการณ์ในปัจจุบัน หรืออาจเคยเกิดขึ้นมาแล้วในอดีต (แต่ปัจจุบันยังไม่มีเหตุการณ์เกิดขึ้น</a:t>
                      </a:r>
                      <a:r>
                        <a:rPr lang="th-TH" sz="2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b="1" dirty="0"/>
                    </a:p>
                  </a:txBody>
                  <a:tcPr marL="91444" marR="91444" marT="45708" marB="45708">
                    <a:solidFill>
                      <a:srgbClr val="BAB62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th-TH" sz="2800" b="1" dirty="0"/>
                        <a:t>เกิดขึ้นบ่อย ๆ ซ้ำ ๆ ถี่ ๆในกระบวนการทำงาน</a:t>
                      </a:r>
                      <a:endParaRPr lang="en-US" sz="2800" b="1" dirty="0"/>
                    </a:p>
                  </a:txBody>
                  <a:tcPr marL="91444" marR="91444" marT="45708" marB="45708">
                    <a:solidFill>
                      <a:srgbClr val="FFD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22567"/>
                  </a:ext>
                </a:extLst>
              </a:tr>
              <a:tr h="1502962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เชิงรุก (ป้องกัน เตรียมพร้อมรับมือ)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800" b="1" dirty="0"/>
                    </a:p>
                  </a:txBody>
                  <a:tcPr marL="91444" marR="91444" marT="45708" marB="45708">
                    <a:solidFill>
                      <a:srgbClr val="F6D2C4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เชิงรับ (แก้ไข) ใช้กระบวนการแก้ไขปัญหา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800" b="1" dirty="0"/>
                    </a:p>
                  </a:txBody>
                  <a:tcPr marL="91444" marR="91444" marT="45708" marB="45708">
                    <a:solidFill>
                      <a:srgbClr val="CBF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032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B5847F4-1FA1-4076-B04B-B537A291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78" y="3429000"/>
            <a:ext cx="1210044" cy="1281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ECF61-CE4F-40C0-B15A-F37AD119E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72" y="5091849"/>
            <a:ext cx="1216418" cy="101123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C8C6E071-F1F7-48BA-8F50-32560E511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30">
            <a:off x="981246" y="838473"/>
            <a:ext cx="3586976" cy="210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BDA37B-FE87-45CB-8DBF-C720202AE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523999"/>
            <a:ext cx="4005942" cy="2547257"/>
          </a:xfrm>
          <a:prstGeom prst="rect">
            <a:avLst/>
          </a:prstGeom>
        </p:spPr>
      </p:pic>
      <p:sp>
        <p:nvSpPr>
          <p:cNvPr id="7" name="Heart 6">
            <a:extLst>
              <a:ext uri="{FF2B5EF4-FFF2-40B4-BE49-F238E27FC236}">
                <a16:creationId xmlns:a16="http://schemas.microsoft.com/office/drawing/2014/main" id="{AAE5E343-F777-404B-A8FA-14269AFAF73C}"/>
              </a:ext>
            </a:extLst>
          </p:cNvPr>
          <p:cNvSpPr/>
          <p:nvPr/>
        </p:nvSpPr>
        <p:spPr>
          <a:xfrm>
            <a:off x="3378336" y="2931043"/>
            <a:ext cx="5936072" cy="2402958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dirty="0"/>
              <a:t> </a:t>
            </a:r>
            <a:r>
              <a:rPr lang="en-US" sz="4400" dirty="0"/>
              <a:t>Internal Control </a:t>
            </a:r>
          </a:p>
        </p:txBody>
      </p:sp>
    </p:spTree>
    <p:extLst>
      <p:ext uri="{BB962C8B-B14F-4D97-AF65-F5344CB8AC3E}">
        <p14:creationId xmlns:p14="http://schemas.microsoft.com/office/powerpoint/2010/main" val="2521618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2238B-2B15-4E7B-892F-F17E863E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920" y="2254821"/>
            <a:ext cx="4123809" cy="22190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E4D8-5D09-4899-99D1-C3438D8F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85" y="778250"/>
            <a:ext cx="4382192" cy="1862852"/>
          </a:xfrm>
        </p:spPr>
        <p:txBody>
          <a:bodyPr>
            <a:normAutofit fontScale="92500" lnSpcReduction="10000"/>
          </a:bodyPr>
          <a:lstStyle/>
          <a:p>
            <a:pPr marL="341313" indent="-341313">
              <a:buNone/>
            </a:pPr>
            <a:r>
              <a:rPr lang="th-TH" sz="3600" b="1" dirty="0">
                <a:latin typeface="_Layiji MaHaNiYom V 1.2" panose="02000000000000000000" pitchFamily="2" charset="0"/>
                <a:cs typeface="+mj-cs"/>
              </a:rPr>
              <a:t>1. นำประเด็นการจัดวางควบคุมภายในปี 65 มาวิเคราะห์และประเมิน เพื่อดำเนินการต่อเนื่องในปี 66</a:t>
            </a:r>
            <a:endParaRPr lang="en-US" sz="3600" b="1" dirty="0">
              <a:latin typeface="_Layiji MaHaNiYom V 1.2" panose="02000000000000000000" pitchFamily="2" charset="0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09A783-161E-4FA6-A59C-68069241C3F9}"/>
              </a:ext>
            </a:extLst>
          </p:cNvPr>
          <p:cNvSpPr txBox="1">
            <a:spLocks/>
          </p:cNvSpPr>
          <p:nvPr/>
        </p:nvSpPr>
        <p:spPr>
          <a:xfrm>
            <a:off x="5819649" y="669826"/>
            <a:ext cx="6152620" cy="20317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1. วิเคราะห์และประเมินความเสี่ยงจาก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งาน,กระบวนงาน,ขั้นตอนการปฏิบัติงาน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ที่มีความเสี่ยงหรือปัญหาที่เกิดขึ้น</a:t>
            </a:r>
            <a:r>
              <a:rPr kumimoji="0" lang="th-TH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ซ้ำๆ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 ส่งผลกระทบการบรรลุวัตถุประสงค์ตามพันธกิจ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ayiji MaHaNiYom V 1.2" panose="02000000000000000000" pitchFamily="2" charset="0"/>
              <a:ea typeface="+mn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2EA396-E61B-4EA8-A3AE-2ABBBD039552}"/>
              </a:ext>
            </a:extLst>
          </p:cNvPr>
          <p:cNvSpPr/>
          <p:nvPr/>
        </p:nvSpPr>
        <p:spPr>
          <a:xfrm>
            <a:off x="0" y="-1"/>
            <a:ext cx="12191999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-</a:t>
            </a:r>
            <a:r>
              <a:rPr kumimoji="0" lang="th-TH" sz="3600" b="1" i="0" u="none" strike="noStrike" kern="1200" cap="none" spc="0" normalizeH="0" baseline="0" noProof="0" dirty="0">
                <a:ln/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 การพิจารณาแนวทางการจัดวางควบคุมภายใน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 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54BFC1-FB7C-4593-89AA-ABF3C1CA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324" y="897648"/>
            <a:ext cx="992325" cy="10629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649379-4238-411F-AEBB-36C00D1A947D}"/>
              </a:ext>
            </a:extLst>
          </p:cNvPr>
          <p:cNvSpPr txBox="1">
            <a:spLocks/>
          </p:cNvSpPr>
          <p:nvPr/>
        </p:nvSpPr>
        <p:spPr>
          <a:xfrm>
            <a:off x="602901" y="2749852"/>
            <a:ext cx="7887855" cy="443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2. กำหนดประเภทประเด็นความเสี่ยงตามพันธกิจ</a:t>
            </a:r>
          </a:p>
          <a:p>
            <a:pPr marL="684213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ด้านการเรียนการสอน/การศึกษา</a:t>
            </a:r>
          </a:p>
          <a:p>
            <a:pPr marL="684213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ด้านการวิจัย</a:t>
            </a:r>
          </a:p>
          <a:p>
            <a:pPr marL="684213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ด้านการบริการวิชาการ</a:t>
            </a:r>
          </a:p>
          <a:p>
            <a:pPr marL="684213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ด้านการบริหารจัดการ</a:t>
            </a:r>
          </a:p>
          <a:p>
            <a:pPr marL="684213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ด้านธรรมา</a:t>
            </a:r>
            <a:r>
              <a:rPr kumimoji="0" lang="th-TH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ภิ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บาล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ayiji MaHaNiYom V 1.2" panose="02000000000000000000" pitchFamily="2" charset="0"/>
              <a:ea typeface="+mn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811064-7FBD-4492-8576-665E6C96FB5A}"/>
              </a:ext>
            </a:extLst>
          </p:cNvPr>
          <p:cNvSpPr txBox="1">
            <a:spLocks/>
          </p:cNvSpPr>
          <p:nvPr/>
        </p:nvSpPr>
        <p:spPr>
          <a:xfrm>
            <a:off x="5496448" y="4205235"/>
            <a:ext cx="6551981" cy="24568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3. นำประเด็นความเสี่ยงมีค่าคะแนนสูงมาก – สูง</a:t>
            </a:r>
          </a:p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                         ค่าคะแนนปานกลาง-ต่ำ   </a:t>
            </a:r>
          </a:p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                 แต่ถ้าเกิดแล้วมีผลกระทบสูงมาก </a:t>
            </a:r>
          </a:p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   มาจัดทำแผนการจัดวางควบคุมภายใน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ayiji MaHaNiYom V 1.2" panose="02000000000000000000" pitchFamily="2" charset="0"/>
              <a:ea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09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พื้นหลังโทนสีเทา, พาหะพื้นหลังและไฟล์ PSD สำหรับดาวน์โหลดฟรี | Pngtree">
            <a:extLst>
              <a:ext uri="{FF2B5EF4-FFF2-40B4-BE49-F238E27FC236}">
                <a16:creationId xmlns:a16="http://schemas.microsoft.com/office/drawing/2014/main" id="{B251C071-BD7C-469A-BD82-DB7556241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135220-1F8F-41AE-87DD-932B663A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3" y="0"/>
            <a:ext cx="1213629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8F6FCE-CABC-40CA-8221-0BEA8E7FA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2" y="0"/>
            <a:ext cx="12114286" cy="1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พื้นหลังโทนสีเทา, พาหะพื้นหลังและไฟล์ PSD สำหรับดาวน์โหลดฟรี | Pngtree">
            <a:extLst>
              <a:ext uri="{FF2B5EF4-FFF2-40B4-BE49-F238E27FC236}">
                <a16:creationId xmlns:a16="http://schemas.microsoft.com/office/drawing/2014/main" id="{B251C071-BD7C-469A-BD82-DB7556241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7BDDE-BB79-4E2E-B4C2-894DFD4B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99" y="1257300"/>
            <a:ext cx="11910426" cy="35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77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888098-343C-4F98-9B45-5C513517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9476"/>
            <a:ext cx="11174819" cy="6019048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156F0A2-C15E-4F51-AF0D-283E2672FAD5}"/>
              </a:ext>
            </a:extLst>
          </p:cNvPr>
          <p:cNvSpPr/>
          <p:nvPr/>
        </p:nvSpPr>
        <p:spPr>
          <a:xfrm>
            <a:off x="3576888" y="4173277"/>
            <a:ext cx="3855270" cy="1185533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นำมาจัดวางการควบคุมภายใน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017B8-40CC-461D-8CA1-05F143274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35" y="4973047"/>
            <a:ext cx="17811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12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6A9BC2C-4DB4-4B90-9B90-CBA48BB0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4" y="368300"/>
            <a:ext cx="11185451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DF7471A7-0A5A-469D-9980-439CC9A9C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00" y="1109478"/>
            <a:ext cx="181816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25D45BB8-5573-40DA-A0AF-FABE1204E8A1}"/>
              </a:ext>
            </a:extLst>
          </p:cNvPr>
          <p:cNvSpPr/>
          <p:nvPr/>
        </p:nvSpPr>
        <p:spPr>
          <a:xfrm rot="21259818">
            <a:off x="2885849" y="1405393"/>
            <a:ext cx="3416522" cy="1699511"/>
          </a:xfrm>
          <a:prstGeom prst="homePlat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Slide</a:t>
            </a:r>
            <a:r>
              <a:rPr lang="th-TH" sz="4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16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8CE083-562C-4747-8322-46F89AAA42B3}"/>
              </a:ext>
            </a:extLst>
          </p:cNvPr>
          <p:cNvSpPr/>
          <p:nvPr/>
        </p:nvSpPr>
        <p:spPr>
          <a:xfrm>
            <a:off x="7949468" y="1020726"/>
            <a:ext cx="3321044" cy="882502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การได้มาวิธีที่ 2</a:t>
            </a:r>
            <a:endParaRPr lang="en-US" sz="3600" b="1" dirty="0">
              <a:solidFill>
                <a:srgbClr val="FF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5096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881638-BA5E-45E9-84CD-55235C516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80" y="443285"/>
            <a:ext cx="11717078" cy="6085106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A81C3836-8CA9-4324-8631-9E9DE0F80005}"/>
              </a:ext>
            </a:extLst>
          </p:cNvPr>
          <p:cNvSpPr/>
          <p:nvPr/>
        </p:nvSpPr>
        <p:spPr>
          <a:xfrm>
            <a:off x="3576888" y="4173277"/>
            <a:ext cx="3855270" cy="1185533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นำมาจัดวางการควบคุมภายใน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FCA7C-7B77-4591-88DA-1089F15C7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35" y="4973047"/>
            <a:ext cx="17811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66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8188E5-4749-4270-85BD-09F235491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0" y="404037"/>
            <a:ext cx="11493796" cy="6049928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2CB09B9-F445-495C-AA94-3B73E406C6DB}"/>
              </a:ext>
            </a:extLst>
          </p:cNvPr>
          <p:cNvSpPr/>
          <p:nvPr/>
        </p:nvSpPr>
        <p:spPr>
          <a:xfrm>
            <a:off x="759260" y="404036"/>
            <a:ext cx="3887167" cy="882503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 6 เดือน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3625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EC202C-DD32-4190-A911-AF0BB4AA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2" y="609952"/>
            <a:ext cx="11419367" cy="5638095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27877EC-F62F-4A59-AB4B-8F73C9A2DE24}"/>
              </a:ext>
            </a:extLst>
          </p:cNvPr>
          <p:cNvSpPr/>
          <p:nvPr/>
        </p:nvSpPr>
        <p:spPr>
          <a:xfrm>
            <a:off x="475722" y="609952"/>
            <a:ext cx="5620278" cy="882503"/>
          </a:xfrm>
          <a:prstGeom prst="homePlate">
            <a:avLst/>
          </a:prstGeom>
          <a:solidFill>
            <a:srgbClr val="F6D2C4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รายงาน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       </a:t>
            </a:r>
            <a:r>
              <a:rPr lang="th-TH" sz="28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การจัดวางปีถัดไป   </a:t>
            </a:r>
            <a:endParaRPr lang="en-US" sz="28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56E95C8-FD5C-4058-AE69-44932114B4FA}"/>
              </a:ext>
            </a:extLst>
          </p:cNvPr>
          <p:cNvSpPr/>
          <p:nvPr/>
        </p:nvSpPr>
        <p:spPr>
          <a:xfrm>
            <a:off x="3285861" y="859817"/>
            <a:ext cx="404037" cy="3827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43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3890922B-6975-4789-8355-B8BAAE0A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549275"/>
            <a:ext cx="108857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C2800-F42B-4465-96DA-692D955E4A4E}"/>
              </a:ext>
            </a:extLst>
          </p:cNvPr>
          <p:cNvSpPr/>
          <p:nvPr/>
        </p:nvSpPr>
        <p:spPr>
          <a:xfrm>
            <a:off x="8102009" y="202019"/>
            <a:ext cx="3806456" cy="882502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การได้มาวิธีที่ 3</a:t>
            </a:r>
            <a:endParaRPr lang="en-US" sz="3600" b="1" dirty="0">
              <a:solidFill>
                <a:srgbClr val="FF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EA27D-6FEE-4B8F-B6D3-78437DCF3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34" y="202020"/>
            <a:ext cx="1781175" cy="8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4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>
            <a:extLst>
              <a:ext uri="{FF2B5EF4-FFF2-40B4-BE49-F238E27FC236}">
                <a16:creationId xmlns:a16="http://schemas.microsoft.com/office/drawing/2014/main" id="{C27E6E31-AB1E-4CCD-8D43-97E7A39F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48856"/>
            <a:ext cx="11642651" cy="670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3CBF48B-94C6-4A64-AC17-209DC5EF0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856"/>
            <a:ext cx="914400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th-TH" altLang="en-US" b="1" u="sng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แผนภาพขั้นตอนกระบวนการการบริหารจัดการความเสี่ยง มหาวิทยาลัยแม่โจ้</a:t>
            </a:r>
            <a:endParaRPr lang="en-US" alt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F7D6858C-64F6-4116-B815-8FB6FE088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" y="0"/>
            <a:ext cx="11196084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9D97CF18-2067-4D33-BDB5-6486B59F1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533900"/>
            <a:ext cx="59166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629E1222-1295-4ABB-AF36-E37498F6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0" y="4800823"/>
            <a:ext cx="1781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755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AF906-A690-4128-9B85-4C923DBC8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2" y="590904"/>
            <a:ext cx="11483163" cy="5958751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AD9170C2-9FEC-4B17-94E9-9A515A7A2E6C}"/>
              </a:ext>
            </a:extLst>
          </p:cNvPr>
          <p:cNvSpPr/>
          <p:nvPr/>
        </p:nvSpPr>
        <p:spPr>
          <a:xfrm>
            <a:off x="3885232" y="3705444"/>
            <a:ext cx="3855270" cy="1185533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นำมาจัดวางการควบคุมภายใน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7A2C4-D86E-46B0-A222-1AB0E37F0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79" y="4505214"/>
            <a:ext cx="17811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0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3082D-DF34-4AC2-B228-2E829E89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478465"/>
            <a:ext cx="11780874" cy="6071191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C01CB09-B0C9-41A4-910A-90D54E2977E6}"/>
              </a:ext>
            </a:extLst>
          </p:cNvPr>
          <p:cNvSpPr/>
          <p:nvPr/>
        </p:nvSpPr>
        <p:spPr>
          <a:xfrm>
            <a:off x="613146" y="701748"/>
            <a:ext cx="3887167" cy="882503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 6 เดือน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48F028FD-55B0-493C-9B4C-3B65BBD003DD}"/>
              </a:ext>
            </a:extLst>
          </p:cNvPr>
          <p:cNvSpPr/>
          <p:nvPr/>
        </p:nvSpPr>
        <p:spPr>
          <a:xfrm>
            <a:off x="8509591" y="2349795"/>
            <a:ext cx="2232837" cy="1998921"/>
          </a:xfrm>
          <a:prstGeom prst="star7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7B2EC-BE10-4D85-A6EE-8C3C3161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322047"/>
            <a:ext cx="11954539" cy="6450893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B676D64-AB00-4D30-8D74-4020426AAFD3}"/>
              </a:ext>
            </a:extLst>
          </p:cNvPr>
          <p:cNvSpPr/>
          <p:nvPr/>
        </p:nvSpPr>
        <p:spPr>
          <a:xfrm>
            <a:off x="452684" y="824156"/>
            <a:ext cx="5620278" cy="882503"/>
          </a:xfrm>
          <a:prstGeom prst="homePlate">
            <a:avLst/>
          </a:prstGeom>
          <a:solidFill>
            <a:srgbClr val="F6D2C4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รายงาน 12        </a:t>
            </a:r>
            <a:r>
              <a:rPr lang="th-TH" sz="28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การจัดวางปีถัดไป   </a:t>
            </a:r>
            <a:endParaRPr lang="en-US" sz="28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69B83C0-8AC7-42CF-8C4C-07BAC2B0258F}"/>
              </a:ext>
            </a:extLst>
          </p:cNvPr>
          <p:cNvSpPr/>
          <p:nvPr/>
        </p:nvSpPr>
        <p:spPr>
          <a:xfrm>
            <a:off x="3285459" y="1125305"/>
            <a:ext cx="404037" cy="3827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7 Points 10">
            <a:extLst>
              <a:ext uri="{FF2B5EF4-FFF2-40B4-BE49-F238E27FC236}">
                <a16:creationId xmlns:a16="http://schemas.microsoft.com/office/drawing/2014/main" id="{A3C369AB-D7C3-4414-B188-9523A9923797}"/>
              </a:ext>
            </a:extLst>
          </p:cNvPr>
          <p:cNvSpPr/>
          <p:nvPr/>
        </p:nvSpPr>
        <p:spPr>
          <a:xfrm>
            <a:off x="2131827" y="4862200"/>
            <a:ext cx="2392327" cy="1995800"/>
          </a:xfrm>
          <a:prstGeom prst="star7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C8C6E071-F1F7-48BA-8F50-32560E511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30">
            <a:off x="1477448" y="1371711"/>
            <a:ext cx="5136194" cy="301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eart 2">
            <a:extLst>
              <a:ext uri="{FF2B5EF4-FFF2-40B4-BE49-F238E27FC236}">
                <a16:creationId xmlns:a16="http://schemas.microsoft.com/office/drawing/2014/main" id="{0A831F88-7ED3-4C46-BD5B-5AED9358247F}"/>
              </a:ext>
            </a:extLst>
          </p:cNvPr>
          <p:cNvSpPr/>
          <p:nvPr/>
        </p:nvSpPr>
        <p:spPr>
          <a:xfrm>
            <a:off x="6485859" y="2838893"/>
            <a:ext cx="3912784" cy="2668772"/>
          </a:xfrm>
          <a:prstGeom prst="heart">
            <a:avLst/>
          </a:prstGeom>
          <a:solidFill>
            <a:srgbClr val="FB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REPORT</a:t>
            </a:r>
            <a:endParaRPr lang="th-TH" sz="3200" b="1" dirty="0">
              <a:solidFill>
                <a:schemeClr val="tx1"/>
              </a:solidFill>
              <a:effectLst>
                <a:outerShdw blurRad="12700" dist="38100" dir="2700000" algn="tl">
                  <a:schemeClr val="accent5">
                    <a:lumMod val="60000"/>
                    <a:lumOff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chemeClr val="tx1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Internal Control </a:t>
            </a:r>
          </a:p>
        </p:txBody>
      </p:sp>
    </p:spTree>
    <p:extLst>
      <p:ext uri="{BB962C8B-B14F-4D97-AF65-F5344CB8AC3E}">
        <p14:creationId xmlns:p14="http://schemas.microsoft.com/office/powerpoint/2010/main" val="1361850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C810C3-D376-4D1E-82BE-45B838B65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2" y="714714"/>
            <a:ext cx="12028571" cy="5428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55D797-78CE-4C53-88AD-B593864BA98D}"/>
              </a:ext>
            </a:extLst>
          </p:cNvPr>
          <p:cNvSpPr/>
          <p:nvPr/>
        </p:nvSpPr>
        <p:spPr>
          <a:xfrm>
            <a:off x="391412" y="408319"/>
            <a:ext cx="3025775" cy="85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b="1" dirty="0"/>
              <a:t>ปัญหา </a:t>
            </a:r>
            <a:r>
              <a:rPr lang="en-US" sz="2000" b="1" dirty="0"/>
              <a:t>: </a:t>
            </a:r>
            <a:r>
              <a:rPr lang="th-TH" sz="2000" b="1" dirty="0"/>
              <a:t>ประเมินผลไม่เป็นไปตามแนวทางที่กำหนด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E8D8A3-AE8E-4299-A127-85273CEB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2" y="3021838"/>
            <a:ext cx="8070112" cy="33151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8CB7D1-FE7C-4E7D-A39E-29803003568F}"/>
              </a:ext>
            </a:extLst>
          </p:cNvPr>
          <p:cNvSpPr/>
          <p:nvPr/>
        </p:nvSpPr>
        <p:spPr>
          <a:xfrm>
            <a:off x="8231091" y="5738799"/>
            <a:ext cx="3538989" cy="524990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</a:rPr>
              <a:t>ไม่ต้องระบุ</a:t>
            </a:r>
          </a:p>
        </p:txBody>
      </p:sp>
      <p:sp>
        <p:nvSpPr>
          <p:cNvPr id="15" name="Oval Callout 2">
            <a:extLst>
              <a:ext uri="{FF2B5EF4-FFF2-40B4-BE49-F238E27FC236}">
                <a16:creationId xmlns:a16="http://schemas.microsoft.com/office/drawing/2014/main" id="{998FDFF3-FDAC-4949-8146-F966E23CC336}"/>
              </a:ext>
            </a:extLst>
          </p:cNvPr>
          <p:cNvSpPr/>
          <p:nvPr/>
        </p:nvSpPr>
        <p:spPr>
          <a:xfrm>
            <a:off x="8231090" y="2999432"/>
            <a:ext cx="1227137" cy="1720097"/>
          </a:xfrm>
          <a:prstGeom prst="wedgeEllipseCallout">
            <a:avLst>
              <a:gd name="adj1" fmla="val -1271"/>
              <a:gd name="adj2" fmla="val 5965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</a:rPr>
              <a:t>ต้องระบุประเด็นความเสี่ยงที่มีอยู่</a:t>
            </a:r>
          </a:p>
        </p:txBody>
      </p:sp>
      <p:sp>
        <p:nvSpPr>
          <p:cNvPr id="16" name="Oval Callout 2">
            <a:extLst>
              <a:ext uri="{FF2B5EF4-FFF2-40B4-BE49-F238E27FC236}">
                <a16:creationId xmlns:a16="http://schemas.microsoft.com/office/drawing/2014/main" id="{032F6D2A-2D99-4454-BC25-ED3DEB4773FA}"/>
              </a:ext>
            </a:extLst>
          </p:cNvPr>
          <p:cNvSpPr/>
          <p:nvPr/>
        </p:nvSpPr>
        <p:spPr>
          <a:xfrm>
            <a:off x="9458228" y="2923953"/>
            <a:ext cx="1248660" cy="1839157"/>
          </a:xfrm>
          <a:prstGeom prst="wedgeEllipseCallout">
            <a:avLst>
              <a:gd name="adj1" fmla="val -5067"/>
              <a:gd name="adj2" fmla="val 60762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</a:rPr>
              <a:t>ต้องระบุกิจกรรมเพื่อลดความเสี่ยง</a:t>
            </a:r>
            <a:r>
              <a:rPr lang="th-TH" b="1" u="sng" dirty="0">
                <a:solidFill>
                  <a:srgbClr val="0070C0"/>
                </a:solidFill>
              </a:rPr>
              <a:t>ใหม่</a:t>
            </a:r>
          </a:p>
        </p:txBody>
      </p:sp>
      <p:sp>
        <p:nvSpPr>
          <p:cNvPr id="17" name="Oval Callout 2">
            <a:extLst>
              <a:ext uri="{FF2B5EF4-FFF2-40B4-BE49-F238E27FC236}">
                <a16:creationId xmlns:a16="http://schemas.microsoft.com/office/drawing/2014/main" id="{2AC99996-178B-49C7-B451-470006BC6900}"/>
              </a:ext>
            </a:extLst>
          </p:cNvPr>
          <p:cNvSpPr/>
          <p:nvPr/>
        </p:nvSpPr>
        <p:spPr>
          <a:xfrm>
            <a:off x="10744042" y="2923952"/>
            <a:ext cx="1386832" cy="1839158"/>
          </a:xfrm>
          <a:prstGeom prst="wedgeEllipseCallout">
            <a:avLst>
              <a:gd name="adj1" fmla="val -2410"/>
              <a:gd name="adj2" fmla="val 6124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</a:rPr>
              <a:t>ระบุผู้รับผิดชอบทำกิจกรรมและเวลาแล้วเสร็จ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61F642-394C-4AB3-AF5A-6874B28BD1FF}"/>
              </a:ext>
            </a:extLst>
          </p:cNvPr>
          <p:cNvSpPr/>
          <p:nvPr/>
        </p:nvSpPr>
        <p:spPr>
          <a:xfrm>
            <a:off x="8231090" y="4966668"/>
            <a:ext cx="3538990" cy="524991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</a:rPr>
              <a:t>ระบุ หรือไม่ระบุก็ได้แต่ต้องมีกิจกรรมควบคุม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DE00D42-92BC-41BE-90FF-D060EF6DF32A}"/>
              </a:ext>
            </a:extLst>
          </p:cNvPr>
          <p:cNvSpPr/>
          <p:nvPr/>
        </p:nvSpPr>
        <p:spPr>
          <a:xfrm>
            <a:off x="7787827" y="3970953"/>
            <a:ext cx="457200" cy="361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A3394D5D-6599-463C-88FD-F54E68DF4B15}"/>
              </a:ext>
            </a:extLst>
          </p:cNvPr>
          <p:cNvSpPr/>
          <p:nvPr/>
        </p:nvSpPr>
        <p:spPr>
          <a:xfrm>
            <a:off x="7495953" y="3768965"/>
            <a:ext cx="361507" cy="78177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7E450A6-CD68-4DCD-A79E-9287D675A00B}"/>
              </a:ext>
            </a:extLst>
          </p:cNvPr>
          <p:cNvSpPr/>
          <p:nvPr/>
        </p:nvSpPr>
        <p:spPr>
          <a:xfrm>
            <a:off x="7854035" y="5057119"/>
            <a:ext cx="457200" cy="361507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ACE23AC-2264-4E2F-ACE2-4F53DD3A9297}"/>
              </a:ext>
            </a:extLst>
          </p:cNvPr>
          <p:cNvSpPr/>
          <p:nvPr/>
        </p:nvSpPr>
        <p:spPr>
          <a:xfrm>
            <a:off x="7895611" y="5790487"/>
            <a:ext cx="457200" cy="36150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9056E28-4D3C-41FD-BC87-2435B2131655}"/>
              </a:ext>
            </a:extLst>
          </p:cNvPr>
          <p:cNvSpPr/>
          <p:nvPr/>
        </p:nvSpPr>
        <p:spPr>
          <a:xfrm>
            <a:off x="9266781" y="3768965"/>
            <a:ext cx="457200" cy="361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56A6397-4B4D-471E-8216-3B3B27FED839}"/>
              </a:ext>
            </a:extLst>
          </p:cNvPr>
          <p:cNvSpPr/>
          <p:nvPr/>
        </p:nvSpPr>
        <p:spPr>
          <a:xfrm>
            <a:off x="10562646" y="3763341"/>
            <a:ext cx="457200" cy="3615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073D3-7974-46FF-8963-41D87C922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8" y="209242"/>
            <a:ext cx="11281144" cy="6049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F33067-445D-4EE0-9693-21A14DAA0265}"/>
              </a:ext>
            </a:extLst>
          </p:cNvPr>
          <p:cNvSpPr/>
          <p:nvPr/>
        </p:nvSpPr>
        <p:spPr>
          <a:xfrm>
            <a:off x="6636686" y="1860900"/>
            <a:ext cx="5061097" cy="4540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6ACAB0ED-1D86-43E8-9AE9-7ACB670565D1}"/>
              </a:ext>
            </a:extLst>
          </p:cNvPr>
          <p:cNvSpPr/>
          <p:nvPr/>
        </p:nvSpPr>
        <p:spPr>
          <a:xfrm>
            <a:off x="1129320" y="614491"/>
            <a:ext cx="2784869" cy="894856"/>
          </a:xfrm>
          <a:prstGeom prst="homePlate">
            <a:avLst/>
          </a:prstGeom>
          <a:solidFill>
            <a:srgbClr val="FF66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งปม.2567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412117-5592-48C8-9392-461C3C235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90" y="3032185"/>
            <a:ext cx="4104167" cy="18356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037F515-A3ED-439B-B454-4FF90657EE04}"/>
              </a:ext>
            </a:extLst>
          </p:cNvPr>
          <p:cNvSpPr/>
          <p:nvPr/>
        </p:nvSpPr>
        <p:spPr>
          <a:xfrm>
            <a:off x="5249466" y="3301611"/>
            <a:ext cx="3125972" cy="165867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ความเสี่ยงเดิมที่ต้องจัดวางต่อ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0BA2F62-2E3E-4C5D-A37C-CF565507D690}"/>
              </a:ext>
            </a:extLst>
          </p:cNvPr>
          <p:cNvSpPr/>
          <p:nvPr/>
        </p:nvSpPr>
        <p:spPr>
          <a:xfrm>
            <a:off x="6702451" y="4782744"/>
            <a:ext cx="3125972" cy="165867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ความเสี่ยงหมดไป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8550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23966-2980-43A6-9807-7B3EF784D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9" y="382772"/>
            <a:ext cx="11706446" cy="61775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27B5B7-2230-428E-87D6-776FD4FC32CB}"/>
              </a:ext>
            </a:extLst>
          </p:cNvPr>
          <p:cNvSpPr/>
          <p:nvPr/>
        </p:nvSpPr>
        <p:spPr>
          <a:xfrm>
            <a:off x="6464596" y="1626781"/>
            <a:ext cx="5326912" cy="4550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718EA75-DDDC-42E6-8CFF-741B8E7995A5}"/>
              </a:ext>
            </a:extLst>
          </p:cNvPr>
          <p:cNvSpPr/>
          <p:nvPr/>
        </p:nvSpPr>
        <p:spPr>
          <a:xfrm>
            <a:off x="5727405" y="3471530"/>
            <a:ext cx="3125972" cy="16586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ความเสี่ยงใหม่ที่เกิดขึ้นบ่อย ๆ </a:t>
            </a:r>
            <a:r>
              <a:rPr lang="th-TH" sz="2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ถี่ๆ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ในปีที่ผ่านมานำมาจัดวาง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0553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5195A6-C476-406F-BEA3-DFB254440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" y="361507"/>
            <a:ext cx="11844670" cy="6326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D73685-F502-4BD2-A5A9-18648C2DF1FB}"/>
              </a:ext>
            </a:extLst>
          </p:cNvPr>
          <p:cNvSpPr/>
          <p:nvPr/>
        </p:nvSpPr>
        <p:spPr>
          <a:xfrm>
            <a:off x="6507126" y="1467293"/>
            <a:ext cx="5358809" cy="52205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09491-DF75-4242-9385-BF1E6B8C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90" y="3032185"/>
            <a:ext cx="4104167" cy="18356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7860C15-D971-4BC8-B463-984D0C1560FF}"/>
              </a:ext>
            </a:extLst>
          </p:cNvPr>
          <p:cNvSpPr/>
          <p:nvPr/>
        </p:nvSpPr>
        <p:spPr>
          <a:xfrm>
            <a:off x="4334606" y="3429000"/>
            <a:ext cx="3125972" cy="165867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ความเสี่ยงเดิมที่ต้องจัดวางต่อ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78707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DDEA4E-8DB5-4E20-90C8-9433735D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96" y="340242"/>
            <a:ext cx="11759608" cy="61775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14D21C-7C88-4327-8C1F-0F8D9CAD5F1C}"/>
              </a:ext>
            </a:extLst>
          </p:cNvPr>
          <p:cNvSpPr/>
          <p:nvPr/>
        </p:nvSpPr>
        <p:spPr>
          <a:xfrm>
            <a:off x="6507126" y="1467293"/>
            <a:ext cx="5316279" cy="4805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456F9-7A43-4589-8273-C46048A13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90" y="3032185"/>
            <a:ext cx="4104167" cy="18356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F4B451E-D374-46E0-9003-10064523B8A6}"/>
              </a:ext>
            </a:extLst>
          </p:cNvPr>
          <p:cNvSpPr/>
          <p:nvPr/>
        </p:nvSpPr>
        <p:spPr>
          <a:xfrm>
            <a:off x="4533014" y="4160739"/>
            <a:ext cx="3125972" cy="165867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ความเสี่ยงเดิมที่ต้องจัดวางต่อ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924E122-0BA9-421D-A04C-800D46DA7FD5}"/>
              </a:ext>
            </a:extLst>
          </p:cNvPr>
          <p:cNvSpPr/>
          <p:nvPr/>
        </p:nvSpPr>
        <p:spPr>
          <a:xfrm>
            <a:off x="6096000" y="1635507"/>
            <a:ext cx="3125972" cy="165867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ความเสี่ยงหมดไป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102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99456-AB2F-4A58-886B-EE6F4E834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1" y="873980"/>
            <a:ext cx="3232296" cy="2555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BCC4A-2731-49D0-8A0D-00DC1526F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00" y="4560475"/>
            <a:ext cx="2104693" cy="1957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04636-BD83-4467-8FB3-6491C6CB7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9366">
            <a:off x="3930153" y="2243470"/>
            <a:ext cx="4511246" cy="26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73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3320A5-11C8-4064-A28A-08FEEB5CC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5" y="425302"/>
            <a:ext cx="11748975" cy="62519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F87119-0C55-43BC-9D11-443BFD820E3F}"/>
              </a:ext>
            </a:extLst>
          </p:cNvPr>
          <p:cNvSpPr/>
          <p:nvPr/>
        </p:nvSpPr>
        <p:spPr>
          <a:xfrm>
            <a:off x="6507126" y="1339702"/>
            <a:ext cx="5380074" cy="5348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8F3D1-C084-4647-BC93-E6DDCA76A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90" y="3032185"/>
            <a:ext cx="4104167" cy="18356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7F8B8DA-37BA-4D5C-9CB1-7D09715FA62A}"/>
              </a:ext>
            </a:extLst>
          </p:cNvPr>
          <p:cNvSpPr/>
          <p:nvPr/>
        </p:nvSpPr>
        <p:spPr>
          <a:xfrm>
            <a:off x="4449726" y="2355111"/>
            <a:ext cx="3125972" cy="165867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ความเสี่ยงเดิมที่ต้องจัดวางต่อ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0C12483-5471-4E13-80DC-B903CF42CD3C}"/>
              </a:ext>
            </a:extLst>
          </p:cNvPr>
          <p:cNvSpPr/>
          <p:nvPr/>
        </p:nvSpPr>
        <p:spPr>
          <a:xfrm>
            <a:off x="6096000" y="5029200"/>
            <a:ext cx="3125972" cy="165867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ความเสี่ยงหมดไป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643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8AD665-2CB0-4D07-A957-8997C1264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4" y="435935"/>
            <a:ext cx="11968716" cy="61562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1E8048-B7C3-4F3D-BAC5-A3FA57215759}"/>
              </a:ext>
            </a:extLst>
          </p:cNvPr>
          <p:cNvSpPr/>
          <p:nvPr/>
        </p:nvSpPr>
        <p:spPr>
          <a:xfrm>
            <a:off x="6507126" y="1509822"/>
            <a:ext cx="5592725" cy="5082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6758A-D22C-4BFA-B448-64E9A70ED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90" y="3032185"/>
            <a:ext cx="4104167" cy="18356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51EB71C-C43A-40EF-B12A-83CB13BDDBBA}"/>
              </a:ext>
            </a:extLst>
          </p:cNvPr>
          <p:cNvSpPr/>
          <p:nvPr/>
        </p:nvSpPr>
        <p:spPr>
          <a:xfrm>
            <a:off x="5340959" y="4630479"/>
            <a:ext cx="3125972" cy="165867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ความเสี่ยงเดิมที่ต้องจัดวางต่อ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7A2C077-85D8-4817-A6C3-954C2F410441}"/>
              </a:ext>
            </a:extLst>
          </p:cNvPr>
          <p:cNvSpPr/>
          <p:nvPr/>
        </p:nvSpPr>
        <p:spPr>
          <a:xfrm>
            <a:off x="5340959" y="2202845"/>
            <a:ext cx="3125972" cy="165867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ความเสี่ยงเดิมที่ต้องจัดวางต่อ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6100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E82613-B499-4410-9246-518C51A2B7F1}"/>
              </a:ext>
            </a:extLst>
          </p:cNvPr>
          <p:cNvSpPr/>
          <p:nvPr/>
        </p:nvSpPr>
        <p:spPr>
          <a:xfrm>
            <a:off x="788580" y="1266063"/>
            <a:ext cx="10614839" cy="481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H Niramit AS" panose="02000506000000020004" pitchFamily="2" charset="-34"/>
              <a:buAutoNum type="arabicPeriod"/>
              <a:tabLst>
                <a:tab pos="810260" algn="l"/>
                <a:tab pos="1170305" algn="l"/>
              </a:tabLst>
            </a:pP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คำสั่งแต่งตั้งคณะกรรมการบริหารจัดการความเสี่ยง/ควบคุมภายใน ระดับส่วนงาน ประจำปีงบประมาณ /หรือมอบหมายหน้าที่</a:t>
            </a:r>
            <a:endParaRPr lang="en-US" sz="3200" b="1" dirty="0">
              <a:solidFill>
                <a:srgbClr val="1A568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marR="0" lvl="0" indent="-34290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H Niramit AS" panose="02000506000000020004" pitchFamily="2" charset="-34"/>
              <a:buAutoNum type="arabicPeriod"/>
              <a:tabLst>
                <a:tab pos="810260" algn="l"/>
                <a:tab pos="1170305" algn="l"/>
              </a:tabLst>
            </a:pP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แผนบริหารจัดการความเสี่ยง ตามแบบ </a:t>
            </a:r>
            <a:r>
              <a:rPr lang="th-TH" sz="3200" b="1" dirty="0" err="1">
                <a:solidFill>
                  <a:srgbClr val="1A568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มจ</a:t>
            </a: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-ส-01</a:t>
            </a:r>
            <a:endParaRPr lang="en-US" sz="3200" b="1" dirty="0">
              <a:solidFill>
                <a:srgbClr val="1A568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marR="0" lvl="0" indent="-34290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H Niramit AS" panose="02000506000000020004" pitchFamily="2" charset="-34"/>
              <a:buAutoNum type="arabicPeriod"/>
              <a:tabLst>
                <a:tab pos="810260" algn="l"/>
                <a:tab pos="1170305" algn="l"/>
              </a:tabLst>
            </a:pP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รายงานผลการบริหารจัดการความเสี่ยง  ตามแบบ </a:t>
            </a:r>
            <a:r>
              <a:rPr lang="th-TH" sz="3200" b="1" dirty="0" err="1">
                <a:solidFill>
                  <a:srgbClr val="1A568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มจ</a:t>
            </a: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-ส-02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รอบ 6 /9/12 เดือน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marR="0" lvl="0" indent="-34290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  <a:tabLst>
                <a:tab pos="810260" algn="l"/>
                <a:tab pos="1170305" algn="l"/>
              </a:tabLst>
            </a:pP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หนังสือรับรองการประเมินผลการควบคุมภายใน (แบบ </a:t>
            </a:r>
            <a:r>
              <a:rPr lang="th-TH" sz="3200" b="1" dirty="0" err="1">
                <a:solidFill>
                  <a:srgbClr val="1A568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ปค</a:t>
            </a: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.1) </a:t>
            </a:r>
          </a:p>
          <a:p>
            <a:pPr marL="342900" marR="0" lvl="0" indent="-34290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  <a:tabLst>
                <a:tab pos="810260" algn="l"/>
                <a:tab pos="1170305" algn="l"/>
              </a:tabLst>
            </a:pP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รายงานการประเมินองค์ประกอบของการควบคุมภายใน (แบบ </a:t>
            </a:r>
            <a:r>
              <a:rPr lang="th-TH" sz="3200" b="1" dirty="0" err="1">
                <a:solidFill>
                  <a:srgbClr val="1A568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ปค</a:t>
            </a: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.4) </a:t>
            </a:r>
          </a:p>
          <a:p>
            <a:pPr marL="342900" marR="0" lvl="0" indent="-34290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  <a:tabLst>
                <a:tab pos="810260" algn="l"/>
                <a:tab pos="1170305" algn="l"/>
              </a:tabLst>
            </a:pP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รายงานการการประเมินผลการควบคุมภายใน  (แบบ </a:t>
            </a:r>
            <a:r>
              <a:rPr lang="th-TH" sz="3200" b="1" dirty="0" err="1">
                <a:solidFill>
                  <a:srgbClr val="1A568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ปค</a:t>
            </a: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.5)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รอบ 6 /12 เดือน</a:t>
            </a:r>
            <a:endParaRPr lang="en-US" sz="3200" b="1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marR="0" lvl="0" indent="-34290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H Niramit AS" panose="02000506000000020004" pitchFamily="2" charset="-34"/>
              <a:buAutoNum type="arabicPeriod"/>
              <a:tabLst>
                <a:tab pos="810260" algn="l"/>
                <a:tab pos="1170305" algn="l"/>
              </a:tabLst>
            </a:pP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การวิเคราะห์และประเมินความเสี่ยง (ทุกส่วนงานสามารถใช้แบบฟอร์มที่มหาวิทยาลัยกำหนด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หรือตามความเหมาะสมของบริบทของแต่ละส่วนงานตามต้องการ</a:t>
            </a:r>
            <a:r>
              <a:rPr lang="th-TH" sz="3200" b="1" dirty="0">
                <a:solidFill>
                  <a:srgbClr val="1A568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3200" b="1" dirty="0">
              <a:solidFill>
                <a:srgbClr val="1A568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1530FB-6199-48F5-9F40-49040B57B83C}"/>
              </a:ext>
            </a:extLst>
          </p:cNvPr>
          <p:cNvSpPr/>
          <p:nvPr/>
        </p:nvSpPr>
        <p:spPr>
          <a:xfrm>
            <a:off x="1175710" y="413853"/>
            <a:ext cx="9499378" cy="72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0" algn="l"/>
                <a:tab pos="1170305" algn="l"/>
              </a:tabLst>
            </a:pPr>
            <a:r>
              <a:rPr lang="th-TH" sz="4000" b="1" u="sng" dirty="0">
                <a:solidFill>
                  <a:srgbClr val="385623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เอกสารที่ต้องจัดส่งมหาวิทยาลัย</a:t>
            </a:r>
            <a:endParaRPr lang="en-US" sz="4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0710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65E32C-1255-4C83-8B87-9A7E8AF8084C}"/>
              </a:ext>
            </a:extLst>
          </p:cNvPr>
          <p:cNvSpPr/>
          <p:nvPr/>
        </p:nvSpPr>
        <p:spPr>
          <a:xfrm>
            <a:off x="6612473" y="1866056"/>
            <a:ext cx="4792717" cy="248618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แก้ไขปัญหาโดยการจัดทำระบบสารสนเทศ     นำร่องระบบการควบคุมภายใน </a:t>
            </a:r>
          </a:p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มหาวิทยาลัย เริ่ม 66</a:t>
            </a:r>
          </a:p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ส่วนงาน/หน่วยงาน 67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7A37DF-FC63-4A0B-B648-6DC96B562216}"/>
              </a:ext>
            </a:extLst>
          </p:cNvPr>
          <p:cNvSpPr txBox="1">
            <a:spLocks/>
          </p:cNvSpPr>
          <p:nvPr/>
        </p:nvSpPr>
        <p:spPr>
          <a:xfrm>
            <a:off x="515938" y="499595"/>
            <a:ext cx="6182574" cy="4997438"/>
          </a:xfrm>
          <a:prstGeom prst="rect">
            <a:avLst/>
          </a:prstGeom>
          <a:ln w="38100">
            <a:solidFill>
              <a:srgbClr val="FF66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dirty="0">
              <a:solidFill>
                <a:srgbClr val="C00000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E148F-D79D-4B85-AF41-279415E58A5F}"/>
              </a:ext>
            </a:extLst>
          </p:cNvPr>
          <p:cNvSpPr/>
          <p:nvPr/>
        </p:nvSpPr>
        <p:spPr>
          <a:xfrm>
            <a:off x="946297" y="1585655"/>
            <a:ext cx="51152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ส่วนงานส่วนใหญ่แยกไม่ออกระหว่างการบริหารจัดการความเสี่ยง และการควบคุมภายใน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400" b="1" dirty="0">
                <a:solidFill>
                  <a:srgbClr val="1A56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พิจารณานำผลการตรวจสอบระบบของคณะฯ จากกองตรวจสอบภายใน มาดำเนินการจัดวางการควบคุมภายใน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รวมถึงรายงานตรวจสอบการบริหารความเสี่ยงและการควบคุมภายในมาปรับปรุงการดำเนินงาน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91F90-9940-4F41-B56D-EAF0E01E1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49" y="4006259"/>
            <a:ext cx="2147471" cy="1607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0363A0-DE16-4689-A505-CF665334C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28" y="4080032"/>
            <a:ext cx="17811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7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E4D8-5D09-4899-99D1-C3438D8F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56" y="1017867"/>
            <a:ext cx="4382192" cy="1530038"/>
          </a:xfrm>
        </p:spPr>
        <p:txBody>
          <a:bodyPr>
            <a:normAutofit lnSpcReduction="10000"/>
          </a:bodyPr>
          <a:lstStyle/>
          <a:p>
            <a:pPr marL="341313" indent="-341313">
              <a:buNone/>
            </a:pPr>
            <a:r>
              <a:rPr lang="th-TH" sz="3600" b="1" dirty="0">
                <a:latin typeface="_Layiji MaHaNiYom V 1.2" panose="02000000000000000000" pitchFamily="2" charset="0"/>
                <a:cs typeface="+mj-cs"/>
              </a:rPr>
              <a:t>1. นำประเด็นความเสี่ยงในปี 65 มาวิเคราะห์และประเมิน เพื่อดำเนินการต่อเนื่องในปี 66</a:t>
            </a:r>
            <a:endParaRPr lang="en-US" sz="3600" b="1" dirty="0">
              <a:latin typeface="_Layiji MaHaNiYom V 1.2" panose="02000000000000000000" pitchFamily="2" charset="0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09A783-161E-4FA6-A59C-68069241C3F9}"/>
              </a:ext>
            </a:extLst>
          </p:cNvPr>
          <p:cNvSpPr txBox="1">
            <a:spLocks/>
          </p:cNvSpPr>
          <p:nvPr/>
        </p:nvSpPr>
        <p:spPr>
          <a:xfrm>
            <a:off x="6003348" y="1017867"/>
            <a:ext cx="6152620" cy="1662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1. วิเคราะห์และประเมินความเสี่ยงที่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คาดว่าจะเกิดขึ้นใหม่ และถ้าเกิดขึ้นจะส่งผลกระทบต่อการบรรลุยุทธศาสตร์ วิสัยทัศน์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_Layiji MaHaNiYom V 1.2" panose="02000000000000000000" pitchFamily="2" charset="0"/>
              <a:ea typeface="+mn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2EA396-E61B-4EA8-A3AE-2ABBBD039552}"/>
              </a:ext>
            </a:extLst>
          </p:cNvPr>
          <p:cNvSpPr/>
          <p:nvPr/>
        </p:nvSpPr>
        <p:spPr>
          <a:xfrm>
            <a:off x="0" y="-1"/>
            <a:ext cx="12191999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C000">
                    <a:lumMod val="20000"/>
                    <a:lumOff val="80000"/>
                  </a:srgbClr>
                </a:solidFill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-</a:t>
            </a:r>
            <a:r>
              <a:rPr kumimoji="0" lang="th-TH" sz="4000" b="1" i="0" u="none" strike="noStrike" kern="1200" cap="none" spc="0" normalizeH="0" baseline="0" noProof="0" dirty="0">
                <a:ln/>
                <a:solidFill>
                  <a:srgbClr val="FFC000">
                    <a:lumMod val="20000"/>
                    <a:lumOff val="80000"/>
                  </a:srgbClr>
                </a:solidFill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 การพิจารณาแนวทางการบริหารจัดการความเสี่ยง 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C000">
                    <a:lumMod val="20000"/>
                    <a:lumOff val="80000"/>
                  </a:srgbClr>
                </a:solidFill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54BFC1-FB7C-4593-89AA-ABF3C1CA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324" y="897648"/>
            <a:ext cx="992325" cy="10629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649379-4238-411F-AEBB-36C00D1A947D}"/>
              </a:ext>
            </a:extLst>
          </p:cNvPr>
          <p:cNvSpPr txBox="1">
            <a:spLocks/>
          </p:cNvSpPr>
          <p:nvPr/>
        </p:nvSpPr>
        <p:spPr>
          <a:xfrm>
            <a:off x="3419475" y="2680098"/>
            <a:ext cx="7887855" cy="443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2. กำหนดประเภทความเสี่ยง</a:t>
            </a:r>
          </a:p>
          <a:p>
            <a:pPr marL="684213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ด้านนโยบายและกลยุทธ์</a:t>
            </a:r>
          </a:p>
          <a:p>
            <a:pPr marL="684213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ด้านการดำเนินงาน</a:t>
            </a:r>
          </a:p>
          <a:p>
            <a:pPr marL="684213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ด้านการเงิน</a:t>
            </a:r>
          </a:p>
          <a:p>
            <a:pPr marL="684213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ด้านปฏิบัติตามกฎ ระเบียบ (ที่อาจก่อให้เกิดการทุจริต หรือการขัดแย้งกับผลประโยชน์ส่วนตนและส่วนรวม)</a:t>
            </a:r>
          </a:p>
        </p:txBody>
      </p:sp>
      <p:pic>
        <p:nvPicPr>
          <p:cNvPr id="1026" name="Picture 2" descr="ความเสี่ยง, ความเสี่ยงการจัดการ, การจัดการ png - png ความเสี่ยง, ความเสี่ยงการจัดการ,  การจัดการ icon vector">
            <a:extLst>
              <a:ext uri="{FF2B5EF4-FFF2-40B4-BE49-F238E27FC236}">
                <a16:creationId xmlns:a16="http://schemas.microsoft.com/office/drawing/2014/main" id="{4B8F826A-4DF9-4903-8C86-6448F935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117437"/>
            <a:ext cx="1914525" cy="31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8E9A1-7AA9-4B91-8826-CC5E3B78C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1" y="3132520"/>
            <a:ext cx="5869247" cy="36515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6F2BB3-3FA5-4807-B43C-00BEE6FB93B5}"/>
              </a:ext>
            </a:extLst>
          </p:cNvPr>
          <p:cNvSpPr/>
          <p:nvPr/>
        </p:nvSpPr>
        <p:spPr>
          <a:xfrm>
            <a:off x="1" y="0"/>
            <a:ext cx="12191999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-</a:t>
            </a:r>
            <a:r>
              <a:rPr kumimoji="0" lang="th-TH" sz="3600" b="1" i="0" u="none" strike="noStrike" kern="1200" cap="none" spc="0" normalizeH="0" baseline="0" noProof="0" dirty="0">
                <a:ln/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 การพิจารณาแนวทางการบริหารจัดการความเสี่ยง – ต่อ 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_Layiji MaHaNiYom V 1.2" panose="02000000000000000000" pitchFamily="2" charset="0"/>
                <a:ea typeface="+mn-ea"/>
                <a:cs typeface="_Layiji MaHaNiYom V 1.2" panose="02000000000000000000" pitchFamily="2" charset="0"/>
              </a:rPr>
              <a:t>-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5F421A-E561-4281-ABB8-2364CACB0111}"/>
              </a:ext>
            </a:extLst>
          </p:cNvPr>
          <p:cNvSpPr txBox="1">
            <a:spLocks/>
          </p:cNvSpPr>
          <p:nvPr/>
        </p:nvSpPr>
        <p:spPr>
          <a:xfrm>
            <a:off x="2160327" y="1085850"/>
            <a:ext cx="9403024" cy="1976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buFont typeface="Arial" panose="020B0604020202020204" pitchFamily="34" charset="0"/>
              <a:buNone/>
            </a:pPr>
            <a:r>
              <a:rPr lang="th-TH" sz="3600" b="1" dirty="0">
                <a:latin typeface="_Layiji MaHaNiYom V 1.2" panose="02000000000000000000" pitchFamily="2" charset="0"/>
                <a:cs typeface="+mj-cs"/>
              </a:rPr>
              <a:t>3. นำประเด็นความเสี่ยงมีค่าคะแนนสูงมาก – สูง</a:t>
            </a:r>
          </a:p>
          <a:p>
            <a:pPr marL="341313" indent="-341313">
              <a:buFont typeface="Arial" panose="020B0604020202020204" pitchFamily="34" charset="0"/>
              <a:buNone/>
            </a:pPr>
            <a:r>
              <a:rPr lang="th-TH" sz="3600" b="1" dirty="0">
                <a:latin typeface="_Layiji MaHaNiYom V 1.2" panose="02000000000000000000" pitchFamily="2" charset="0"/>
                <a:cs typeface="+mj-cs"/>
              </a:rPr>
              <a:t>                         ค่าคะแนนปานกลาง-ต่ำ แต่ถ้าเกิดแล้วมีผลกระทบสูงมาก </a:t>
            </a:r>
          </a:p>
          <a:p>
            <a:pPr marL="341313" indent="-341313">
              <a:buFont typeface="Arial" panose="020B0604020202020204" pitchFamily="34" charset="0"/>
              <a:buNone/>
            </a:pPr>
            <a:r>
              <a:rPr lang="th-TH" sz="3600" b="1" dirty="0">
                <a:latin typeface="_Layiji MaHaNiYom V 1.2" panose="02000000000000000000" pitchFamily="2" charset="0"/>
                <a:cs typeface="+mj-cs"/>
              </a:rPr>
              <a:t>   มาจัดทำแผนบริหารความเสี่ยง</a:t>
            </a:r>
            <a:endParaRPr lang="en-US" sz="3600" b="1" dirty="0">
              <a:latin typeface="_Layiji MaHaNiYom V 1.2" panose="02000000000000000000" pitchFamily="2" charset="0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13DD8-98C0-43C9-B4EC-E7D7017FD2D7}"/>
              </a:ext>
            </a:extLst>
          </p:cNvPr>
          <p:cNvSpPr/>
          <p:nvPr/>
        </p:nvSpPr>
        <p:spPr>
          <a:xfrm>
            <a:off x="1" y="-114300"/>
            <a:ext cx="12191999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-</a:t>
            </a:r>
            <a:r>
              <a:rPr kumimoji="0" lang="th-TH" sz="3600" b="1" i="0" u="none" strike="noStrike" kern="1200" cap="none" spc="0" normalizeH="0" baseline="0" noProof="0" dirty="0">
                <a:ln/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 การพิจารณาแนวทางการบริหารจัดการความเสี่ยง – ต่อ 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_Layiji MaHaNiYom V 1.2" panose="02000000000000000000" pitchFamily="2" charset="0"/>
                <a:ea typeface="+mn-ea"/>
                <a:cs typeface="+mj-cs"/>
              </a:rPr>
              <a:t>-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C400E0-C126-4709-86AE-57B995DC0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19" y="3429000"/>
            <a:ext cx="6096000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3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C8C6E071-F1F7-48BA-8F50-32560E511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30">
            <a:off x="1477448" y="1371711"/>
            <a:ext cx="5136194" cy="301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eart 2">
            <a:extLst>
              <a:ext uri="{FF2B5EF4-FFF2-40B4-BE49-F238E27FC236}">
                <a16:creationId xmlns:a16="http://schemas.microsoft.com/office/drawing/2014/main" id="{0A831F88-7ED3-4C46-BD5B-5AED9358247F}"/>
              </a:ext>
            </a:extLst>
          </p:cNvPr>
          <p:cNvSpPr/>
          <p:nvPr/>
        </p:nvSpPr>
        <p:spPr>
          <a:xfrm>
            <a:off x="6485859" y="2838893"/>
            <a:ext cx="2190307" cy="1754372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en-US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886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พื้นหลังโทนสีเทา, พาหะพื้นหลังและไฟล์ PSD สำหรับดาวน์โหลดฟรี | Pngtree">
            <a:extLst>
              <a:ext uri="{FF2B5EF4-FFF2-40B4-BE49-F238E27FC236}">
                <a16:creationId xmlns:a16="http://schemas.microsoft.com/office/drawing/2014/main" id="{B251C071-BD7C-469A-BD82-DB7556241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832AD-6600-4320-827E-2AE383DD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h-TH" b="1" dirty="0"/>
              <a:t>ตัวอย่างการวางแผนบริหารความเสี่ยง</a:t>
            </a:r>
            <a:br>
              <a:rPr lang="th-TH" b="1" dirty="0"/>
            </a:br>
            <a:r>
              <a:rPr lang="th-TH" b="1" dirty="0"/>
              <a:t>ระดับมหาวิทยาลัย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3217A-44A2-4F09-B002-A8D62BAF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567" y="1604037"/>
            <a:ext cx="9638095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5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1732</Words>
  <Application>Microsoft Office PowerPoint</Application>
  <PresentationFormat>Widescreen</PresentationFormat>
  <Paragraphs>190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_Layiji MaHaNiYom V 1.2</vt:lpstr>
      <vt:lpstr>Angsana New</vt:lpstr>
      <vt:lpstr>Arial</vt:lpstr>
      <vt:lpstr>Calibri</vt:lpstr>
      <vt:lpstr>Calibri Light</vt:lpstr>
      <vt:lpstr>Cordia New</vt:lpstr>
      <vt:lpstr>TH Niramit AS</vt:lpstr>
      <vt:lpstr>TH SarabunPSK</vt:lpstr>
      <vt:lpstr>THSarabunNew</vt:lpstr>
      <vt:lpstr>Wingdings</vt:lpstr>
      <vt:lpstr>Office Theme</vt:lpstr>
      <vt:lpstr>ทบทวนการดำเนินงาน การบริหารความเสี่ยงและการจัดวางควบคุมภายใน ระดับคณะ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ตัวอย่างการวางแผนบริหารความเสี่ยง ระดับมหาวิทยาลัย</vt:lpstr>
      <vt:lpstr>ตัวอย่างการวางแผนบริหารความเสี่ยง ระดับสำนักงานมหาวิทยาลัย</vt:lpstr>
      <vt:lpstr>PowerPoint Presentation</vt:lpstr>
      <vt:lpstr>PowerPoint Presentation</vt:lpstr>
      <vt:lpstr>- 4. การประเมินความเสี่ยง - 3. ความเสี่ยงด้านการดำเนินงาน “ผลิตบัณฑิต”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หัวข้อ       - เอกสาร/แบบฟอร์มที่เกี่ยวข้องในการปฏิบัติการ-           - การติดตามผลการดำเนินงาน รอบ 6 เดือน-           - ระบบ Internal Control System- มอบหมายให้น้องหนึ่งฤทัยจร้า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ทบทวนการดำเนินงาน การบริหารความเสี่ยงและการจัดวางควบคุมภายใน ระดับคณะ</dc:title>
  <dc:creator>Waraporn Fookul</dc:creator>
  <cp:lastModifiedBy>Lenovo_60_01</cp:lastModifiedBy>
  <cp:revision>116</cp:revision>
  <dcterms:created xsi:type="dcterms:W3CDTF">2023-02-15T03:51:50Z</dcterms:created>
  <dcterms:modified xsi:type="dcterms:W3CDTF">2023-02-27T04:17:28Z</dcterms:modified>
</cp:coreProperties>
</file>