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6" r:id="rId2"/>
    <p:sldId id="358" r:id="rId3"/>
    <p:sldId id="529" r:id="rId4"/>
    <p:sldId id="687" r:id="rId5"/>
    <p:sldId id="686" r:id="rId6"/>
    <p:sldId id="753" r:id="rId7"/>
    <p:sldId id="724" r:id="rId8"/>
    <p:sldId id="725" r:id="rId9"/>
    <p:sldId id="726" r:id="rId10"/>
    <p:sldId id="727" r:id="rId11"/>
    <p:sldId id="729" r:id="rId12"/>
    <p:sldId id="730" r:id="rId13"/>
    <p:sldId id="728" r:id="rId14"/>
    <p:sldId id="755" r:id="rId15"/>
    <p:sldId id="731" r:id="rId16"/>
    <p:sldId id="732" r:id="rId17"/>
    <p:sldId id="696" r:id="rId18"/>
    <p:sldId id="734" r:id="rId19"/>
    <p:sldId id="531" r:id="rId20"/>
    <p:sldId id="532" r:id="rId21"/>
    <p:sldId id="533" r:id="rId22"/>
    <p:sldId id="535" r:id="rId23"/>
    <p:sldId id="536" r:id="rId24"/>
    <p:sldId id="534" r:id="rId25"/>
    <p:sldId id="639" r:id="rId26"/>
    <p:sldId id="750" r:id="rId27"/>
    <p:sldId id="757" r:id="rId28"/>
    <p:sldId id="751" r:id="rId29"/>
    <p:sldId id="758" r:id="rId30"/>
    <p:sldId id="752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3F5"/>
    <a:srgbClr val="301D17"/>
    <a:srgbClr val="249989"/>
    <a:srgbClr val="FF66FF"/>
    <a:srgbClr val="9FCAFF"/>
    <a:srgbClr val="28A896"/>
    <a:srgbClr val="F6C3A0"/>
    <a:srgbClr val="CFE5FF"/>
    <a:srgbClr val="1A5680"/>
    <a:srgbClr val="505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71F8-4ECD-4524-A731-44485B59F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CA9F-2F94-4507-8069-F3FD37482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9220-A495-41BC-AD2E-8988CACD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08FE-7F0C-4FE7-9E8E-AC7D5448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27E0-285D-4678-920C-6154CB00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6BFE-01C2-43FC-A51C-AC0F9CA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C0D39-2797-46E7-9AC1-5FCE51298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A989-754E-4863-8F1E-3634F947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F43A2-6460-4A09-B803-3FFC740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DAC9-CAE9-4A5E-A2B7-A4215557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63CFF-6D4F-4DA4-9039-5D7F9B648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E24E5-4A86-476E-90DE-F6149E62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A2EB-19CC-419F-A8D0-E193A256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4884-F36F-4B0F-A752-2374763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D712-91E8-4D02-8C45-6AAA94C0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1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940-432B-49FD-9956-BA4EBD1D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3434-6158-408C-B762-37B72562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4854-20F1-4639-9FFA-EC5CE47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59A8F-5ED5-4D5A-A804-8ACF6989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150E-76F3-467F-AE88-A8726695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C60-376D-4DED-8585-C6AF540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C3A29-F178-4F5E-98D0-A6014AFB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0854-2ECE-4843-BA5D-FB40A6EB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11D9B-62C3-4940-8D2C-39D9F26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AE434-CEBA-4CC4-8FDC-BDA92D5A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308E-9377-4498-8E9F-8D11F607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BB7-E628-4F12-80C9-6F0C0761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C86C8-0046-4913-9A2A-040B907F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C4F83-6A33-4DE0-8FCA-BA168493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DDEDB-5647-46CE-9513-ACEBC3C9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ABD63-E890-4D84-8912-9A41FAE7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8097-57F8-4DB2-8D1E-068A1B02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89C5-62BF-461E-8723-32E55CB6A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BEEF3-7CB0-42DA-A8E0-F10E25916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078F8-9239-4C09-9A35-8809CCAB0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54B2D-3D47-4178-82D2-ACC0BB994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E90FA-5342-4ACD-AB68-EC0E79A4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121D9-96AA-466E-9983-171A00F2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FD354-43B2-498B-A61A-9705639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5BEA-A88B-4CC1-A928-AC407EAA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8B672-809A-40FC-AFB5-185D7DD3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83DED-1336-47AC-91F1-3D280641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46B51-BC70-497C-A050-DA7292FC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71137-0E6C-4A63-B342-D3448C8F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A9872-B02B-452E-97F5-549A02E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4BFB-82D1-4F13-96CB-5E132038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F6A1-0103-4C3D-9E94-AB92D754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5F41-1859-4E30-AF84-204A2BAF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010A-9211-49A1-A566-575F89F32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2AD55-AC13-4F9A-B538-AB85030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F617-64BB-46E4-B2A9-6100F3FA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190A7-DD32-4581-B2F8-9BC30CE6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4B25-CD52-4DAB-B1F9-18CE62B7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86366-347E-4F34-BC03-0158A0055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D46B8-0E6C-4A09-BE42-DE0B6117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D68DA-8A55-4B40-BD6F-36B54E41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D3B83-FF9A-4A17-998D-80571DE5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CC20B-20A5-410F-B64E-773739F4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DFF89-BE87-4845-B182-A7AEECDF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5280-FB3F-4ED8-AF68-AAE075F3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19E8C-8FD9-4789-9BFF-1CC5DA5C1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FD51-7FC4-4288-BC87-197850C704F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040D-7470-446E-A9E3-709444324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129E-53D0-48C5-95F3-6A9AFB27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480E-9DE2-445A-950D-26CC604E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oqes.mju.ac.th/goverment/20111119104834_oqes/Doc_25660314114129_255825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9oVrQiShQyt2yYnDMvjl5si2dTL5Hrk-rnQT6BthxGRQ0ag/viewform?vc=0&amp;c=0&amp;w=1&amp;flr=0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D73B0-6CAD-4D38-BA51-80E1F98F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02"/>
            <a:ext cx="12192001" cy="67274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51158A-C75E-4E0D-AF9B-F1ADB19278B4}"/>
              </a:ext>
            </a:extLst>
          </p:cNvPr>
          <p:cNvSpPr/>
          <p:nvPr/>
        </p:nvSpPr>
        <p:spPr>
          <a:xfrm>
            <a:off x="835953" y="1756646"/>
            <a:ext cx="107973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rgbClr val="F013F5"/>
              </a:solidFill>
              <a:latin typeface="Angsana New" panose="02020603050405020304" pitchFamily="18" charset="-34"/>
            </a:endParaRPr>
          </a:p>
          <a:p>
            <a:pPr algn="ctr"/>
            <a:r>
              <a:rPr lang="en-US" sz="6600" b="1" dirty="0">
                <a:solidFill>
                  <a:srgbClr val="F01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“</a:t>
            </a:r>
            <a:r>
              <a:rPr lang="th-TH" sz="6600" b="1" dirty="0">
                <a:solidFill>
                  <a:srgbClr val="F01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อบรมการบริหารความเสี่ยง</a:t>
            </a:r>
            <a:r>
              <a:rPr lang="th-TH" sz="6600" b="1" dirty="0">
                <a:solidFill>
                  <a:srgbClr val="F01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แบบบูรณาการกับยุทธศาสตร์และกลยุทธ์องค์กร</a:t>
            </a:r>
            <a:r>
              <a:rPr lang="en-US" sz="6600" b="1" dirty="0">
                <a:solidFill>
                  <a:srgbClr val="F01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B5CBF1C-C10C-42B9-A23F-904EABA7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3" y="5754350"/>
            <a:ext cx="4688958" cy="93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E2B0A-7EF5-4B32-85D6-D71575B6D01E}"/>
              </a:ext>
            </a:extLst>
          </p:cNvPr>
          <p:cNvSpPr/>
          <p:nvPr/>
        </p:nvSpPr>
        <p:spPr>
          <a:xfrm>
            <a:off x="680735" y="167984"/>
            <a:ext cx="5415265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โครงการ</a:t>
            </a:r>
            <a:r>
              <a:rPr lang="th-TH" sz="9600" b="1" dirty="0">
                <a:solidFill>
                  <a:srgbClr val="F013F5"/>
                </a:solidFill>
                <a:latin typeface="Angsana New" panose="02020603050405020304" pitchFamily="18" charset="-34"/>
              </a:rPr>
              <a:t> </a:t>
            </a:r>
            <a:endParaRPr lang="en-US" sz="9600" b="1" dirty="0">
              <a:solidFill>
                <a:srgbClr val="F013F5"/>
              </a:solidFill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6D11-0393-45AC-9C6B-0AFB2CA4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ACF7B27-4063-4DB9-BA64-44CE5EE6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91" y="0"/>
            <a:ext cx="7700909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107000"/>
              </a:lnSpc>
            </a:pPr>
            <a:r>
              <a:rPr lang="th-TH" altLang="en-US" b="1" u="sng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แผนภาพขั้นตอนกระบวนการการบริหารจัดการความเสี่ยง มหาวิทยาลัยแม่โจ้</a:t>
            </a:r>
            <a:endParaRPr lang="en-US" alt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6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03B67-7EF0-4A99-1929-061FD94A5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8" r="11520"/>
          <a:stretch/>
        </p:blipFill>
        <p:spPr>
          <a:xfrm>
            <a:off x="4591050" y="0"/>
            <a:ext cx="760095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D9AE8C-8B06-4AB9-AB22-3C88A93BE8CA}"/>
              </a:ext>
            </a:extLst>
          </p:cNvPr>
          <p:cNvSpPr/>
          <p:nvPr/>
        </p:nvSpPr>
        <p:spPr>
          <a:xfrm>
            <a:off x="0" y="1792767"/>
            <a:ext cx="7825564" cy="3067493"/>
          </a:xfrm>
          <a:prstGeom prst="roundRect">
            <a:avLst/>
          </a:prstGeom>
          <a:solidFill>
            <a:srgbClr val="249989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5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การจัดทำแผน-รายงาน </a:t>
            </a:r>
          </a:p>
          <a:p>
            <a:pPr algn="ctr"/>
            <a:r>
              <a:rPr lang="th-TH" sz="55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การวิเคราะห์ </a:t>
            </a:r>
          </a:p>
          <a:p>
            <a:pPr algn="ctr"/>
            <a:r>
              <a:rPr lang="th-TH" sz="55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การประเมินความเสี่ยง</a:t>
            </a:r>
            <a:endParaRPr lang="en-US" sz="55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3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9C199-C2AD-4646-8804-0C05A9B47BD7}"/>
              </a:ext>
            </a:extLst>
          </p:cNvPr>
          <p:cNvSpPr/>
          <p:nvPr/>
        </p:nvSpPr>
        <p:spPr>
          <a:xfrm>
            <a:off x="5913640" y="1544550"/>
            <a:ext cx="5776777" cy="21749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วิเคราะห์เหตุการณ์ความเสี่ยงสำคัญตาม</a:t>
            </a:r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ยุทธศาสตร์ วิสัยทัศน์ พันธกิจของส่วนงาน/มหาวิทยาลัย ครอบคลุมเหตุการณ์ความเสี่ยง </a:t>
            </a:r>
          </a:p>
          <a:p>
            <a:pPr algn="ctr"/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 ประเภท (</a:t>
            </a:r>
            <a:r>
              <a:rPr lang="en-US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S-O-F-C)</a:t>
            </a:r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โดยให้คำนึงถึงปัจจัยภายในภายนอกประกอบด้วย</a:t>
            </a:r>
            <a:endParaRPr lang="en-US" sz="2800" b="1" dirty="0">
              <a:solidFill>
                <a:srgbClr val="F013F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5D8E0C-868C-4FBC-9262-E0BB7793C3D4}"/>
              </a:ext>
            </a:extLst>
          </p:cNvPr>
          <p:cNvSpPr/>
          <p:nvPr/>
        </p:nvSpPr>
        <p:spPr>
          <a:xfrm>
            <a:off x="5913641" y="4274258"/>
            <a:ext cx="5776776" cy="21749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A86D1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วิเคราะห์และประเมิน</a:t>
            </a:r>
            <a:r>
              <a:rPr lang="th-TH" sz="2800" b="1" dirty="0">
                <a:solidFill>
                  <a:srgbClr val="361DEB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ความเสี่ยงจากการทุจริตและขัดกันระหว่างผลประโยชน์ส่วนตนกับผลประโยชน์ส่วนรวม </a:t>
            </a:r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ITA)</a:t>
            </a:r>
            <a:r>
              <a:rPr lang="th-TH" sz="28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2800" b="1" dirty="0">
              <a:solidFill>
                <a:srgbClr val="F013F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ED2B6-539B-4DFA-A451-6A87563D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" y="263385"/>
            <a:ext cx="5585188" cy="6331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DEE1BF-ED93-4C1A-807F-9BE55E2D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04" y="408816"/>
            <a:ext cx="6276190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064BC3-979A-4527-A621-502A4D9B2F81}"/>
              </a:ext>
            </a:extLst>
          </p:cNvPr>
          <p:cNvSpPr/>
          <p:nvPr/>
        </p:nvSpPr>
        <p:spPr>
          <a:xfrm>
            <a:off x="2952308" y="103669"/>
            <a:ext cx="6797748" cy="797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solidFill>
                  <a:srgbClr val="24998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ประเภทความเสี่ยงที่ส่วนงานต้องวิเคราะห์</a:t>
            </a:r>
            <a:endParaRPr lang="en-US" sz="3500" dirty="0">
              <a:solidFill>
                <a:srgbClr val="24998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C60AAE1-818A-4E84-BE1E-AF2677898EA2}"/>
              </a:ext>
            </a:extLst>
          </p:cNvPr>
          <p:cNvSpPr/>
          <p:nvPr/>
        </p:nvSpPr>
        <p:spPr>
          <a:xfrm>
            <a:off x="6205869" y="970223"/>
            <a:ext cx="5830185" cy="2719277"/>
          </a:xfrm>
          <a:prstGeom prst="round2DiagRect">
            <a:avLst>
              <a:gd name="adj1" fmla="val 467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ความเสี่ยงทางด้านการเงิน (</a:t>
            </a:r>
            <a:r>
              <a:rPr lang="en-US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Financial Risk</a:t>
            </a:r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ให้มองในมิติที่เป็น </a:t>
            </a:r>
            <a:r>
              <a:rPr lang="en-US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Strategic </a:t>
            </a:r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โดยพิจารณาจากยุทธศาสตร์ขององค์กรที่เกี่ยวข้องกับ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สภาพคล่องทางการเงิน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ความมั่นคงทางการเงิน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ความอยู่รอดขององค์กร</a:t>
            </a:r>
            <a:endParaRPr lang="en-US" sz="2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C609245-9C4D-4C06-94EA-E07C540B48B5}"/>
              </a:ext>
            </a:extLst>
          </p:cNvPr>
          <p:cNvSpPr/>
          <p:nvPr/>
        </p:nvSpPr>
        <p:spPr>
          <a:xfrm>
            <a:off x="155944" y="935667"/>
            <a:ext cx="6049927" cy="2753833"/>
          </a:xfrm>
          <a:prstGeom prst="round2DiagRect">
            <a:avLst>
              <a:gd name="adj1" fmla="val 1761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ความเสี่ยงด้านนโยบายและกลยุทธ์ (</a:t>
            </a:r>
            <a:r>
              <a:rPr lang="en-US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Strategic Risk</a:t>
            </a:r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วิสัยทัศน์/ ยุทธศาสตร์/ พันธกิจหลักขององค์กร </a:t>
            </a:r>
          </a:p>
          <a:p>
            <a:pPr algn="ctr"/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Core Activity)</a:t>
            </a:r>
            <a:r>
              <a:rPr lang="th-TH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เป็นเลิศทางด้านการเกษตรในระดับนานาชาติ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นวัตกรรมเทคโนโลยีด้านการเกษตร (ม.กลุ่ม 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การศึกษา/ การวิจัย/ การบริการวิชาการ</a:t>
            </a:r>
          </a:p>
          <a:p>
            <a:pPr algn="ctr"/>
            <a:r>
              <a:rPr lang="th-TH" sz="22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ควรพิจารณาที่เป็นทั้งความเสี่ยงและโอกาส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A951F1E-F6D9-4CDB-A7AA-F2D1DF2AD027}"/>
              </a:ext>
            </a:extLst>
          </p:cNvPr>
          <p:cNvSpPr/>
          <p:nvPr/>
        </p:nvSpPr>
        <p:spPr>
          <a:xfrm>
            <a:off x="155944" y="3827722"/>
            <a:ext cx="6049927" cy="2892055"/>
          </a:xfrm>
          <a:prstGeom prst="round2DiagRect">
            <a:avLst>
              <a:gd name="adj1" fmla="val 467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ความเสี่ยงด้านการดำเนินงาน (</a:t>
            </a:r>
            <a:r>
              <a:rPr lang="en-US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Operational Risk)</a:t>
            </a:r>
            <a:endParaRPr lang="th-TH" sz="20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Work Flow/ Process </a:t>
            </a:r>
            <a:endParaRPr lang="th-TH" sz="2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ระบบปฏิบัติการหลักขององค์กร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ระบบงานสนับสนุน เช่น งานทรัพยากรบุคคล </a:t>
            </a: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งานการเงิน/บัญชี/พัสดุ เป็นต้น</a:t>
            </a:r>
            <a:endParaRPr lang="en-US" sz="2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69C702B-4325-4089-A347-92A0055DF0EB}"/>
              </a:ext>
            </a:extLst>
          </p:cNvPr>
          <p:cNvSpPr/>
          <p:nvPr/>
        </p:nvSpPr>
        <p:spPr>
          <a:xfrm>
            <a:off x="6205870" y="3827722"/>
            <a:ext cx="5830185" cy="2753833"/>
          </a:xfrm>
          <a:prstGeom prst="round2DiagRect">
            <a:avLst>
              <a:gd name="adj1" fmla="val 391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01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ความเสี่ยงด้านการปฏิบัติตามกฎ ระเบียบ</a:t>
            </a:r>
            <a:endParaRPr lang="en-US" sz="20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(Compliance Risk)</a:t>
            </a:r>
            <a:r>
              <a:rPr lang="th-TH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20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กฎหมาย/ กฎระเบียบ/ ข้อบังคับ ที่เกี่ยวข้องกับการดำเนินงานในพันธกิจต่าง ๆ ของส่วนงาน หากไม่ ปฏิบัติตามอาจส่งผลกระทบในระดับรุนแรง และ อาจเกิดการ</a:t>
            </a:r>
            <a:r>
              <a:rPr lang="th-TH" sz="22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ทุจริต</a:t>
            </a:r>
            <a:r>
              <a:rPr lang="th-TH" sz="2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ขึ้น และ กระทบต่อชื่อเสียงภาพลักษณ์ในส่วนงานและมหาวิทยาลัย </a:t>
            </a:r>
            <a:endParaRPr lang="en-US" sz="2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F53CA8-F944-499F-8E8C-02DD3BB38182}"/>
              </a:ext>
            </a:extLst>
          </p:cNvPr>
          <p:cNvSpPr/>
          <p:nvPr/>
        </p:nvSpPr>
        <p:spPr>
          <a:xfrm>
            <a:off x="5241850" y="2828260"/>
            <a:ext cx="854149" cy="6007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05AE72-68B6-4059-AF5E-3748687F94B5}"/>
              </a:ext>
            </a:extLst>
          </p:cNvPr>
          <p:cNvSpPr/>
          <p:nvPr/>
        </p:nvSpPr>
        <p:spPr>
          <a:xfrm>
            <a:off x="6326373" y="2828260"/>
            <a:ext cx="829339" cy="6007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B8ABE5-10A0-4236-9BF9-C17C272E426A}"/>
              </a:ext>
            </a:extLst>
          </p:cNvPr>
          <p:cNvSpPr/>
          <p:nvPr/>
        </p:nvSpPr>
        <p:spPr>
          <a:xfrm>
            <a:off x="5167422" y="3918098"/>
            <a:ext cx="953389" cy="7921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0D6E9C-E91A-4CA6-9B08-96999A16073B}"/>
              </a:ext>
            </a:extLst>
          </p:cNvPr>
          <p:cNvSpPr/>
          <p:nvPr/>
        </p:nvSpPr>
        <p:spPr>
          <a:xfrm>
            <a:off x="6290929" y="3918099"/>
            <a:ext cx="864783" cy="79212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446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064BC3-979A-4527-A621-502A4D9B2F81}"/>
              </a:ext>
            </a:extLst>
          </p:cNvPr>
          <p:cNvSpPr/>
          <p:nvPr/>
        </p:nvSpPr>
        <p:spPr>
          <a:xfrm>
            <a:off x="2952308" y="103669"/>
            <a:ext cx="6797748" cy="797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solidFill>
                  <a:srgbClr val="24998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ประเภทความเสี่ยง</a:t>
            </a:r>
            <a:endParaRPr lang="en-US" sz="3500" dirty="0">
              <a:solidFill>
                <a:srgbClr val="24998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C609245-9C4D-4C06-94EA-E07C540B48B5}"/>
              </a:ext>
            </a:extLst>
          </p:cNvPr>
          <p:cNvSpPr/>
          <p:nvPr/>
        </p:nvSpPr>
        <p:spPr>
          <a:xfrm>
            <a:off x="155944" y="935667"/>
            <a:ext cx="6049927" cy="4338085"/>
          </a:xfrm>
          <a:prstGeom prst="round2DiagRect">
            <a:avLst>
              <a:gd name="adj1" fmla="val 1761"/>
              <a:gd name="adj2" fmla="val 50000"/>
            </a:avLst>
          </a:prstGeom>
          <a:solidFill>
            <a:srgbClr val="F6C3A0"/>
          </a:solidFill>
          <a:ln w="38100">
            <a:solidFill>
              <a:srgbClr val="249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ความเสี่ยงด้านเทคโนโลยีดิจิทัล (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Digital Technology Risk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69C702B-4325-4089-A347-92A0055DF0EB}"/>
              </a:ext>
            </a:extLst>
          </p:cNvPr>
          <p:cNvSpPr/>
          <p:nvPr/>
        </p:nvSpPr>
        <p:spPr>
          <a:xfrm>
            <a:off x="6205870" y="2243470"/>
            <a:ext cx="5830185" cy="4338085"/>
          </a:xfrm>
          <a:prstGeom prst="round2DiagRect">
            <a:avLst>
              <a:gd name="adj1" fmla="val 3910"/>
              <a:gd name="adj2" fmla="val 50000"/>
            </a:avLst>
          </a:prstGeom>
          <a:solidFill>
            <a:srgbClr val="9FCAFF"/>
          </a:solidFill>
          <a:ln w="38100">
            <a:solidFill>
              <a:srgbClr val="28A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ความเสี่ยงด้านความน่าเชื่อถือขององค์กร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Reputation Risk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F53CA8-F944-499F-8E8C-02DD3BB38182}"/>
              </a:ext>
            </a:extLst>
          </p:cNvPr>
          <p:cNvSpPr/>
          <p:nvPr/>
        </p:nvSpPr>
        <p:spPr>
          <a:xfrm>
            <a:off x="5241851" y="4412512"/>
            <a:ext cx="854149" cy="6007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0D6E9C-E91A-4CA6-9B08-96999A16073B}"/>
              </a:ext>
            </a:extLst>
          </p:cNvPr>
          <p:cNvSpPr/>
          <p:nvPr/>
        </p:nvSpPr>
        <p:spPr>
          <a:xfrm>
            <a:off x="6351182" y="2309930"/>
            <a:ext cx="864783" cy="79212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859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896B0-D353-4725-9A8F-62964A33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0"/>
            <a:ext cx="12096307" cy="6772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5AEE2-01A7-49C2-A803-CB4E0EC7C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" t="6616" r="1451" b="4887"/>
          <a:stretch/>
        </p:blipFill>
        <p:spPr>
          <a:xfrm>
            <a:off x="4448175" y="4552950"/>
            <a:ext cx="72647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1E15C20-26EC-43BE-BF13-B5E7D492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2519"/>
          <a:stretch/>
        </p:blipFill>
        <p:spPr>
          <a:xfrm>
            <a:off x="138787" y="3569045"/>
            <a:ext cx="7047043" cy="3231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6613D-7861-49EA-8980-6CFE793F6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"/>
          <a:stretch/>
        </p:blipFill>
        <p:spPr>
          <a:xfrm>
            <a:off x="138065" y="264697"/>
            <a:ext cx="6870783" cy="33043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D9BF82-84CC-7C8D-9166-553A405845DA}"/>
              </a:ext>
            </a:extLst>
          </p:cNvPr>
          <p:cNvGrpSpPr/>
          <p:nvPr/>
        </p:nvGrpSpPr>
        <p:grpSpPr>
          <a:xfrm>
            <a:off x="7312698" y="785359"/>
            <a:ext cx="4564977" cy="5287281"/>
            <a:chOff x="7356959" y="434983"/>
            <a:chExt cx="4564977" cy="5287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544438-51EA-4EA8-A425-7A066762F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19" r="10274" b="28175"/>
            <a:stretch/>
          </p:blipFill>
          <p:spPr>
            <a:xfrm>
              <a:off x="7356959" y="434983"/>
              <a:ext cx="4564977" cy="4060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7DA017-F391-4FFA-899A-5559CD39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350" y="4545801"/>
              <a:ext cx="1866682" cy="112646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78B354-7A94-EC65-167A-1EE5D8AA6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790" t="71656" r="38372" b="8633"/>
            <a:stretch/>
          </p:blipFill>
          <p:spPr>
            <a:xfrm>
              <a:off x="7533941" y="4488536"/>
              <a:ext cx="2105506" cy="123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8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F47EB9-F9F4-839C-00DB-0CB3230B3B22}"/>
              </a:ext>
            </a:extLst>
          </p:cNvPr>
          <p:cNvGrpSpPr/>
          <p:nvPr/>
        </p:nvGrpSpPr>
        <p:grpSpPr>
          <a:xfrm>
            <a:off x="188045" y="169262"/>
            <a:ext cx="11815910" cy="6519476"/>
            <a:chOff x="188044" y="0"/>
            <a:chExt cx="11815910" cy="65194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2F64DA-7180-4497-8AF3-9297B16B7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659"/>
            <a:stretch/>
          </p:blipFill>
          <p:spPr>
            <a:xfrm>
              <a:off x="188044" y="0"/>
              <a:ext cx="11815910" cy="65194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365396-A776-4D2A-BD35-EEA23BDCF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97" y="4390745"/>
              <a:ext cx="2583711" cy="177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15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32AD-6600-4320-827E-2AE383DD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91268"/>
            <a:ext cx="11926356" cy="1052742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66FF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5500" b="1" dirty="0"/>
              <a:t>ตัวอย่างขั้นตอนกระบวนการจัดทำแผนบริหารความเสี่ยง</a:t>
            </a:r>
            <a:endParaRPr lang="en-US" sz="55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0FBAC1-E731-4DE1-82FE-63FD126951B5}"/>
              </a:ext>
            </a:extLst>
          </p:cNvPr>
          <p:cNvSpPr/>
          <p:nvPr/>
        </p:nvSpPr>
        <p:spPr>
          <a:xfrm>
            <a:off x="674914" y="1319071"/>
            <a:ext cx="10667999" cy="616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แหล่งข้อมูลที่สามารถนำมาใช้ในการจัดทำแผนบริหารความเสี่ยง ระดับมหาวิทยาลัย</a:t>
            </a:r>
            <a:endParaRPr lang="en-US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F86EF55B-CCC3-46C9-BD25-F4E6667A2686}"/>
              </a:ext>
            </a:extLst>
          </p:cNvPr>
          <p:cNvSpPr/>
          <p:nvPr/>
        </p:nvSpPr>
        <p:spPr>
          <a:xfrm>
            <a:off x="500743" y="2187589"/>
            <a:ext cx="6368143" cy="105274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ผลการบริหารความเสี่ยง ระดับมหาวิทยาลัย +ส่วนงาน 66 /เหตุการณ์ความเสี่ยงระดับมหาวิทยาลัย+ส่วนงานระหว่างปี 66</a:t>
            </a:r>
            <a:endParaRPr lang="en-US" sz="2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427BB108-62C1-4529-B22B-9674E916EB0A}"/>
              </a:ext>
            </a:extLst>
          </p:cNvPr>
          <p:cNvSpPr/>
          <p:nvPr/>
        </p:nvSpPr>
        <p:spPr>
          <a:xfrm>
            <a:off x="500743" y="3386372"/>
            <a:ext cx="6368143" cy="93474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แผนพัฒนาการศึกษามหาวิทยาลัยแม่โจ้ ฉบับที่ 13 (พ.ศ.2566-2570)</a:t>
            </a:r>
          </a:p>
          <a:p>
            <a:pPr algn="ctr"/>
            <a:r>
              <a:rPr lang="th-TH" sz="2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แผนพัฒนาความเป็นเลิศมหาวิทยาลัยแม่โจ้ (2566-2570)</a:t>
            </a:r>
            <a:endParaRPr lang="en-US" sz="2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E251181-A67C-406E-85CA-5B7A60B3C1D4}"/>
              </a:ext>
            </a:extLst>
          </p:cNvPr>
          <p:cNvSpPr/>
          <p:nvPr/>
        </p:nvSpPr>
        <p:spPr>
          <a:xfrm>
            <a:off x="500743" y="4425042"/>
            <a:ext cx="6368143" cy="94680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แผนปฏิบัติการมหาวิทยาลัยแม่โจ้ ประจำปี งปม.2567</a:t>
            </a:r>
            <a:endParaRPr lang="en-US" sz="2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292B9EE5-EA48-49E0-B01C-51F4452FC21F}"/>
              </a:ext>
            </a:extLst>
          </p:cNvPr>
          <p:cNvSpPr/>
          <p:nvPr/>
        </p:nvSpPr>
        <p:spPr>
          <a:xfrm>
            <a:off x="500743" y="5475767"/>
            <a:ext cx="6368143" cy="94680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ข้อเสนอแนะจากที่ประชุม/ผู้ทรงคุณวุฒิ/ข้อเสนอแนะจากผลการประกันคุณภาพการศึกษา/ผลตรวจสอบระบบงาน</a:t>
            </a:r>
          </a:p>
          <a:p>
            <a:pPr algn="ctr"/>
            <a:r>
              <a:rPr lang="th-TH" sz="2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จากกองตรวจสอบภายใน เป็นต้น</a:t>
            </a:r>
            <a:endParaRPr lang="en-US" sz="2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2258AA-ACDC-4E57-A8A3-5E046EA0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29" y="5857443"/>
            <a:ext cx="1117226" cy="788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006907-8AD6-4973-BC29-F5C6CDB6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47" y="3815844"/>
            <a:ext cx="810985" cy="639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1DA4AFEE-CC85-4A2F-A610-A0A695D54AA1}"/>
              </a:ext>
            </a:extLst>
          </p:cNvPr>
          <p:cNvSpPr/>
          <p:nvPr/>
        </p:nvSpPr>
        <p:spPr>
          <a:xfrm>
            <a:off x="6939643" y="2624624"/>
            <a:ext cx="1621971" cy="3287486"/>
          </a:xfrm>
          <a:prstGeom prst="rightBrace">
            <a:avLst>
              <a:gd name="adj1" fmla="val 8333"/>
              <a:gd name="adj2" fmla="val 48987"/>
            </a:avLst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43D1169E-E138-41C7-A2DD-74E5747B9656}"/>
              </a:ext>
            </a:extLst>
          </p:cNvPr>
          <p:cNvSpPr/>
          <p:nvPr/>
        </p:nvSpPr>
        <p:spPr>
          <a:xfrm>
            <a:off x="7221614" y="2819730"/>
            <a:ext cx="1058028" cy="801008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ปัจจัยภายใน</a:t>
            </a:r>
            <a:endParaRPr lang="en-US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5F96802B-6CF6-4D1F-895E-D4D39B4187E4}"/>
              </a:ext>
            </a:extLst>
          </p:cNvPr>
          <p:cNvSpPr/>
          <p:nvPr/>
        </p:nvSpPr>
        <p:spPr>
          <a:xfrm>
            <a:off x="7221614" y="4828648"/>
            <a:ext cx="1058028" cy="78120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ปัจจัยภายนอก</a:t>
            </a:r>
            <a:endParaRPr lang="en-US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074DE-00C3-4473-964E-3F21FEA9A320}"/>
              </a:ext>
            </a:extLst>
          </p:cNvPr>
          <p:cNvSpPr/>
          <p:nvPr/>
        </p:nvSpPr>
        <p:spPr>
          <a:xfrm>
            <a:off x="393405" y="1850065"/>
            <a:ext cx="6546237" cy="4796008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D441AD98-B2CE-405E-A516-9001FCE0E47E}"/>
              </a:ext>
            </a:extLst>
          </p:cNvPr>
          <p:cNvSpPr/>
          <p:nvPr/>
        </p:nvSpPr>
        <p:spPr>
          <a:xfrm>
            <a:off x="9165265" y="2371060"/>
            <a:ext cx="2913492" cy="3287486"/>
          </a:xfrm>
          <a:prstGeom prst="flowChartDelay">
            <a:avLst/>
          </a:prstGeom>
          <a:solidFill>
            <a:srgbClr val="92D050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แผนบริหารจัดการความเสี่ยง มหาวิทยาลัยแม่โจ้ ประจำปี พ.ศ.2567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ight Arrow 172">
            <a:extLst>
              <a:ext uri="{FF2B5EF4-FFF2-40B4-BE49-F238E27FC236}">
                <a16:creationId xmlns:a16="http://schemas.microsoft.com/office/drawing/2014/main" id="{DC126A0A-DFD7-4104-B84A-9802F8992A19}"/>
              </a:ext>
            </a:extLst>
          </p:cNvPr>
          <p:cNvSpPr/>
          <p:nvPr/>
        </p:nvSpPr>
        <p:spPr>
          <a:xfrm>
            <a:off x="7750628" y="3854422"/>
            <a:ext cx="531419" cy="7524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9252D393-1B8F-4BFC-99FA-55EE7D038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525" r="3132" b="2226"/>
          <a:stretch/>
        </p:blipFill>
        <p:spPr bwMode="auto">
          <a:xfrm>
            <a:off x="192894" y="296091"/>
            <a:ext cx="11908685" cy="63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58C1E741-46B8-4469-B222-97CBB943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46" y="5198385"/>
            <a:ext cx="3893760" cy="13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>
            <a:extLst>
              <a:ext uri="{FF2B5EF4-FFF2-40B4-BE49-F238E27FC236}">
                <a16:creationId xmlns:a16="http://schemas.microsoft.com/office/drawing/2014/main" id="{1A243818-77BF-8F8F-3156-87E154611E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01167" y="4678811"/>
            <a:ext cx="6629399" cy="11362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F013F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วันศุกร์ที่ 15   สิงหาคม  2566</a:t>
            </a:r>
          </a:p>
          <a:p>
            <a:r>
              <a:rPr lang="th-TH" sz="3200" b="1" dirty="0">
                <a:solidFill>
                  <a:srgbClr val="F013F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ณ ห้องประชุมข้าวหอมมะลิ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84932-475D-4D9A-BE09-047B78D45E8E}"/>
              </a:ext>
            </a:extLst>
          </p:cNvPr>
          <p:cNvSpPr/>
          <p:nvPr/>
        </p:nvSpPr>
        <p:spPr>
          <a:xfrm>
            <a:off x="5826946" y="1227823"/>
            <a:ext cx="621265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โครงการ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“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อบรมการบริหารความเสี่ยง</a:t>
            </a:r>
            <a:r>
              <a:rPr lang="th-TH" sz="4800" b="1" dirty="0"/>
              <a:t>แบบบูรณาการกับยุทธศาสตร์และ</a:t>
            </a:r>
          </a:p>
          <a:p>
            <a:pPr algn="ctr"/>
            <a:r>
              <a:rPr lang="th-TH" sz="4800" b="1" dirty="0"/>
              <a:t>กลยุทธ์องค์กร</a:t>
            </a:r>
            <a:r>
              <a:rPr lang="en-US" sz="4800" b="1" dirty="0"/>
              <a:t>”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8CA9926-379D-4E76-9F69-283B41251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/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D52C05-52E6-439C-93D1-C2F902C8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49" y="1082065"/>
            <a:ext cx="1037622" cy="996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9DFEF9-77CB-4B2B-8916-92077F554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69" y="4561602"/>
            <a:ext cx="1838946" cy="122117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9A5D2A5-182E-495F-8663-1447C792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0"/>
            <a:ext cx="4688958" cy="93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4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E63F6-EA88-DB38-E05D-E033FAE6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569"/>
            <a:ext cx="11965577" cy="656043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D8C5394-92DA-E99D-7923-73A5255E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65" y="5092696"/>
            <a:ext cx="2446212" cy="8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1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5D3CA7-E82F-5953-3A6D-01E3D4E901C7}"/>
              </a:ext>
            </a:extLst>
          </p:cNvPr>
          <p:cNvGrpSpPr/>
          <p:nvPr/>
        </p:nvGrpSpPr>
        <p:grpSpPr>
          <a:xfrm>
            <a:off x="44779" y="213242"/>
            <a:ext cx="12102441" cy="6644758"/>
            <a:chOff x="0" y="274202"/>
            <a:chExt cx="12102441" cy="6644758"/>
          </a:xfrm>
        </p:grpSpPr>
        <p:pic>
          <p:nvPicPr>
            <p:cNvPr id="14338" name="Picture 1">
              <a:extLst>
                <a:ext uri="{FF2B5EF4-FFF2-40B4-BE49-F238E27FC236}">
                  <a16:creationId xmlns:a16="http://schemas.microsoft.com/office/drawing/2014/main" id="{AFBD44AC-4496-4809-A466-826ADD9FE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3589"/>
              <a:ext cx="12102441" cy="596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FACE49B9-BCCB-B7DA-BF69-9DFE6CD2CF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6" t="10035" r="3132" b="77333"/>
            <a:stretch/>
          </p:blipFill>
          <p:spPr bwMode="auto">
            <a:xfrm>
              <a:off x="89559" y="274202"/>
              <a:ext cx="11945687" cy="86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C26E465-934A-4ED2-B583-7749D9CF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33" y="4048524"/>
            <a:ext cx="3003317" cy="10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5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84C06C8F-2328-4A68-B08C-BEA6C1F30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837" r="1903" b="1796"/>
          <a:stretch/>
        </p:blipFill>
        <p:spPr bwMode="auto">
          <a:xfrm>
            <a:off x="123332" y="478769"/>
            <a:ext cx="11945336" cy="617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2B258782-13B8-4D3B-B7D2-CD30955B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6" y="-26982"/>
            <a:ext cx="2430556" cy="12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B0DCC9E6-C0EA-4527-8092-B38EE600B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r="1388"/>
          <a:stretch/>
        </p:blipFill>
        <p:spPr bwMode="auto">
          <a:xfrm>
            <a:off x="171451" y="105108"/>
            <a:ext cx="117919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C532225F-E587-4960-AF49-C6690164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2" y="5013324"/>
            <a:ext cx="550745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CD6E5EC7-37FE-4CF8-855F-74DC0985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17" y="5013324"/>
            <a:ext cx="5824410" cy="18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1715E3-20A3-461D-BA42-B4838DFF80F9}"/>
              </a:ext>
            </a:extLst>
          </p:cNvPr>
          <p:cNvSpPr/>
          <p:nvPr/>
        </p:nvSpPr>
        <p:spPr>
          <a:xfrm>
            <a:off x="322522" y="841725"/>
            <a:ext cx="776176" cy="7017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EA18B0-C8C0-4238-8258-5D762AE4991B}"/>
              </a:ext>
            </a:extLst>
          </p:cNvPr>
          <p:cNvSpPr/>
          <p:nvPr/>
        </p:nvSpPr>
        <p:spPr>
          <a:xfrm>
            <a:off x="4306188" y="841724"/>
            <a:ext cx="776176" cy="7017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2AA356-727C-417B-9C4F-A77E79289EAA}"/>
              </a:ext>
            </a:extLst>
          </p:cNvPr>
          <p:cNvSpPr/>
          <p:nvPr/>
        </p:nvSpPr>
        <p:spPr>
          <a:xfrm>
            <a:off x="322522" y="2430811"/>
            <a:ext cx="878956" cy="80148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60F49C-582C-46CB-996E-A331CB1E63B5}"/>
              </a:ext>
            </a:extLst>
          </p:cNvPr>
          <p:cNvSpPr/>
          <p:nvPr/>
        </p:nvSpPr>
        <p:spPr>
          <a:xfrm>
            <a:off x="4391247" y="2480680"/>
            <a:ext cx="776176" cy="70174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4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3909A-E193-4830-83FD-131503DE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5" y="514336"/>
            <a:ext cx="12022689" cy="616513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A8307BA-7F75-ABDB-E761-5D276A0C6E2F}"/>
              </a:ext>
            </a:extLst>
          </p:cNvPr>
          <p:cNvSpPr/>
          <p:nvPr/>
        </p:nvSpPr>
        <p:spPr>
          <a:xfrm>
            <a:off x="8628063" y="333614"/>
            <a:ext cx="2610656" cy="652090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แผนบริหารจัดการความเสี่ยง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620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1B9665-9FAA-4439-8D92-2F321C516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" t="4010" r="1859"/>
          <a:stretch/>
        </p:blipFill>
        <p:spPr>
          <a:xfrm>
            <a:off x="278674" y="284431"/>
            <a:ext cx="11634651" cy="65735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27A9ABF-F065-CC0D-57C8-897BC13B9E5E}"/>
              </a:ext>
            </a:extLst>
          </p:cNvPr>
          <p:cNvSpPr/>
          <p:nvPr/>
        </p:nvSpPr>
        <p:spPr>
          <a:xfrm rot="10800000" flipH="1" flipV="1">
            <a:off x="7448549" y="196310"/>
            <a:ext cx="2910667" cy="460915"/>
          </a:xfrm>
          <a:prstGeom prst="homePlate">
            <a:avLst>
              <a:gd name="adj" fmla="val 43448"/>
            </a:avLst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รายงานผลบริหารจัดการความเสี่ยง</a:t>
            </a:r>
            <a:endParaRPr lang="en-US" sz="20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02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68CD9-EA52-43B8-A5BD-C18D7A57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11" y="223283"/>
            <a:ext cx="9218428" cy="65177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66457A-9D21-4FB2-8885-AB35128CC232}"/>
              </a:ext>
            </a:extLst>
          </p:cNvPr>
          <p:cNvSpPr/>
          <p:nvPr/>
        </p:nvSpPr>
        <p:spPr>
          <a:xfrm rot="683441">
            <a:off x="7273262" y="2178837"/>
            <a:ext cx="4444411" cy="685124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0" algn="l"/>
                <a:tab pos="1170305" algn="l"/>
              </a:tabLst>
            </a:pPr>
            <a:r>
              <a:rPr lang="th-TH" sz="3600" b="1" u="sng" dirty="0">
                <a:solidFill>
                  <a:srgbClr val="385623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เอกสารที่ต้องจัดส่งมหาวิทยาลัย</a:t>
            </a:r>
            <a:endParaRPr lang="en-US" sz="3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53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9F66-A930-428D-BFA2-0F3071BF5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1121" y="1035771"/>
            <a:ext cx="7053335" cy="306274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h-TH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“ตัวอย่าง”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 8 ขั้นตอน</a:t>
            </a:r>
            <a:br>
              <a:rPr lang="th-TH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การจัดทำแผนบริหารความเสี่ยง ระดับ มหาวิทยาลัย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22D06-3561-41F5-83E7-5ED975418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81" y="5134283"/>
            <a:ext cx="5143500" cy="503167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Doc_25660314114129_255825.pdf (mju.ac.th)</a:t>
            </a:r>
            <a:endParaRPr lang="en-US" dirty="0">
              <a:solidFill>
                <a:srgbClr val="F013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ED88B5C-206A-4BB2-AA0B-C62880E851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r="12651"/>
          <a:stretch>
            <a:fillRect/>
          </a:stretch>
        </p:blipFill>
        <p:spPr>
          <a:xfrm>
            <a:off x="107544" y="0"/>
            <a:ext cx="5031121" cy="473528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28F62-C821-4A9C-BA4C-4EA85150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915">
            <a:off x="4747956" y="3834024"/>
            <a:ext cx="1589483" cy="9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6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0AFEDF-2985-4DD5-99CD-4BCA64AAA499}"/>
              </a:ext>
            </a:extLst>
          </p:cNvPr>
          <p:cNvSpPr/>
          <p:nvPr/>
        </p:nvSpPr>
        <p:spPr>
          <a:xfrm>
            <a:off x="295939" y="271131"/>
            <a:ext cx="11600121" cy="608182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endParaRPr lang="th-TH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3600" b="1" dirty="0">
              <a:solidFill>
                <a:srgbClr val="F013F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3600" b="1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600" b="1" dirty="0">
              <a:solidFill>
                <a:srgbClr val="F013F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0282-A8AD-4DA5-A674-AE0534524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6" y="1945850"/>
            <a:ext cx="3721396" cy="2488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497A7-2141-49A9-A0DE-C44E840E5997}"/>
              </a:ext>
            </a:extLst>
          </p:cNvPr>
          <p:cNvSpPr/>
          <p:nvPr/>
        </p:nvSpPr>
        <p:spPr>
          <a:xfrm>
            <a:off x="4579089" y="808074"/>
            <a:ext cx="6783573" cy="479528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ส่วนงานมีการดำเนินงานเป็นไปตามคู่มือที่มหาวิทยาลัยกำหนด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ข้อมูลที่ได้จะมีความถูกต้อง ครบถ้วน สมบูรณ์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ครอบคลุมเป็นไปตาม พ.ร.บ. วินัยการเงินการคลัง 2561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และมาตรฐานและหลักเกณฑ์ รวมถึงประกาศของกระทรวงการคลัง ฯ</a:t>
            </a:r>
            <a:endParaRPr lang="th-TH" sz="2400" b="1" u="sng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24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3600" b="1" u="sng" dirty="0">
                <a:solidFill>
                  <a:srgbClr val="F013F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และเป็นไปตามเกณฑ์การประกันคุณภาพการศึกษาใน </a:t>
            </a:r>
            <a:r>
              <a:rPr lang="en-US" sz="4400" b="1" u="sng" dirty="0">
                <a:solidFill>
                  <a:srgbClr val="FC0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sub-criteria 8.7</a:t>
            </a:r>
            <a:r>
              <a:rPr lang="th-TH" sz="4400" b="1" u="sng" dirty="0">
                <a:solidFill>
                  <a:srgbClr val="FC0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ctr"/>
            <a:endParaRPr lang="th-TH" sz="2400" b="1" u="sng" dirty="0">
              <a:solidFill>
                <a:srgbClr val="F013F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th-TH" sz="24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56958-3C50-4552-8FD0-33D2F508DB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67" y="4257675"/>
            <a:ext cx="1347473" cy="1378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92C93-0417-4A9A-93A3-E2E475A17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55" y="2600325"/>
            <a:ext cx="1179068" cy="11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4705B-038B-481D-AAE8-9F29E945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271" y="1308189"/>
            <a:ext cx="3807458" cy="36674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2B705E-7D16-4802-BE79-2985F02366C6}"/>
              </a:ext>
            </a:extLst>
          </p:cNvPr>
          <p:cNvSpPr/>
          <p:nvPr/>
        </p:nvSpPr>
        <p:spPr>
          <a:xfrm>
            <a:off x="1805761" y="5220201"/>
            <a:ext cx="8580475" cy="659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https://docs.google.com/forms/d/e/1FAIpQLSc9oVrQiShQyt2yYnDMvjl5si2dTL5Hrk-rnQT6BthxGRQ0ag/viewform?vc=0&amp;c=0&amp;w=1&amp;flr=0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D4CA6B-6994-4DC8-8A89-28B3F4C70D81}"/>
              </a:ext>
            </a:extLst>
          </p:cNvPr>
          <p:cNvSpPr/>
          <p:nvPr/>
        </p:nvSpPr>
        <p:spPr>
          <a:xfrm>
            <a:off x="3607981" y="345750"/>
            <a:ext cx="4976037" cy="7549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แบบประเมินโครงการ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59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6F4C4-165F-2B52-4BF5-0F0547CC4CC1}"/>
              </a:ext>
            </a:extLst>
          </p:cNvPr>
          <p:cNvSpPr/>
          <p:nvPr/>
        </p:nvSpPr>
        <p:spPr>
          <a:xfrm>
            <a:off x="192937" y="1598956"/>
            <a:ext cx="6595020" cy="1467292"/>
          </a:xfrm>
          <a:prstGeom prst="round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คู่มือการบริหารจัดการความเสี่ยง</a:t>
            </a:r>
            <a:endParaRPr lang="en-US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22DCE3-97B2-35C6-996F-5DC85CA351B7}"/>
              </a:ext>
            </a:extLst>
          </p:cNvPr>
          <p:cNvSpPr/>
          <p:nvPr/>
        </p:nvSpPr>
        <p:spPr>
          <a:xfrm>
            <a:off x="192938" y="3235033"/>
            <a:ext cx="6595020" cy="1596219"/>
          </a:xfrm>
          <a:prstGeom prst="roundRect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 กรอบการดำเนินงาน ขั้นตอน การบริหารความเสี่ยง</a:t>
            </a:r>
            <a:endParaRPr lang="en-US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5D2749-C475-1510-5A90-AF30C9B5478B}"/>
              </a:ext>
            </a:extLst>
          </p:cNvPr>
          <p:cNvSpPr/>
          <p:nvPr/>
        </p:nvSpPr>
        <p:spPr>
          <a:xfrm>
            <a:off x="192937" y="5022193"/>
            <a:ext cx="6969841" cy="1596219"/>
          </a:xfrm>
          <a:prstGeom prst="round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การจัดทำแผน-รายงาน การวิเคราะห์ การประเมินความเสี่ยง</a:t>
            </a:r>
            <a:endParaRPr lang="en-US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84BD32-65DC-64C7-26EA-4556A01199F4}"/>
              </a:ext>
            </a:extLst>
          </p:cNvPr>
          <p:cNvSpPr/>
          <p:nvPr/>
        </p:nvSpPr>
        <p:spPr>
          <a:xfrm>
            <a:off x="254073" y="65832"/>
            <a:ext cx="6595020" cy="1467292"/>
          </a:xfrm>
          <a:prstGeom prst="round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0" b="1" dirty="0">
                <a:solidFill>
                  <a:srgbClr val="24998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Agenda 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C312C-D422-4BCE-B820-06B7ED7E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3" y="65832"/>
            <a:ext cx="5008842" cy="65525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9BEFF-1CB5-31E9-58BD-B28D6B4FED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9989">
              <a:alpha val="50196"/>
            </a:srgbClr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91154-DD03-83DB-E2F6-021D8631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2" y="998876"/>
            <a:ext cx="10905066" cy="5152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06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901EC-C257-3D51-CCC9-42CE053A237E}"/>
              </a:ext>
            </a:extLst>
          </p:cNvPr>
          <p:cNvSpPr/>
          <p:nvPr/>
        </p:nvSpPr>
        <p:spPr>
          <a:xfrm>
            <a:off x="5061098" y="191386"/>
            <a:ext cx="6992679" cy="647522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 sz="2400" b="1" u="sng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/>
            <a:r>
              <a:rPr lang="th-TH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ระเบียบกฎหมายที่เกี่ยวข้อง</a:t>
            </a:r>
          </a:p>
          <a:p>
            <a:pPr lvl="0" algn="ctr"/>
            <a:endParaRPr lang="th-TH" sz="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พระราชบัญญัติวินัยการเงินการคลังของรัฐ พ.ศ. 2561 มาตรา 79  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2562 </a:t>
            </a:r>
            <a:endParaRPr lang="th-TH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h-TH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แนวทางการบริหารจัดการความเสี่ยงสำหรับหน่วยงานของรัฐ เรื่อง หลักการบริหารจัดการความเสี่ยงระดับองค์กร กระทรวงการคลัง กรมบัญชีกลาง (กุมภาพันธ์ </a:t>
            </a: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2564</a:t>
            </a:r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นโยบาย คู่มือ แนวทางการดำเนินงาน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41AA0-2970-4A26-81EA-C155DAC4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" y="191386"/>
            <a:ext cx="4827182" cy="64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148CE-45CA-2889-AA8B-94D94894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2" y="238395"/>
            <a:ext cx="11716291" cy="6229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E23653-2071-537D-950A-6CF4F58D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8" y="376063"/>
            <a:ext cx="4111182" cy="1605836"/>
          </a:xfrm>
          <a:prstGeom prst="rect">
            <a:avLst/>
          </a:prstGeom>
          <a:solidFill>
            <a:srgbClr val="249989"/>
          </a:solidFill>
        </p:spPr>
      </p:pic>
    </p:spTree>
    <p:extLst>
      <p:ext uri="{BB962C8B-B14F-4D97-AF65-F5344CB8AC3E}">
        <p14:creationId xmlns:p14="http://schemas.microsoft.com/office/powerpoint/2010/main" val="187344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FFFB5-9FA0-42CC-995F-6EF23D7F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429"/>
            <a:ext cx="12192001" cy="67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hoto privacy policy service documents terms of use concept">
            <a:extLst>
              <a:ext uri="{FF2B5EF4-FFF2-40B4-BE49-F238E27FC236}">
                <a16:creationId xmlns:a16="http://schemas.microsoft.com/office/drawing/2014/main" id="{4202B75E-6567-A05E-4E9A-20B89C426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/>
        </p:blipFill>
        <p:spPr bwMode="auto">
          <a:xfrm>
            <a:off x="3614837" y="0"/>
            <a:ext cx="8577163" cy="6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CB4AD4-5E9E-403A-9B89-AC8F6C629607}"/>
              </a:ext>
            </a:extLst>
          </p:cNvPr>
          <p:cNvSpPr/>
          <p:nvPr/>
        </p:nvSpPr>
        <p:spPr>
          <a:xfrm>
            <a:off x="116958" y="1891041"/>
            <a:ext cx="8825022" cy="2691373"/>
          </a:xfrm>
          <a:prstGeom prst="roundRect">
            <a:avLst/>
          </a:prstGeom>
          <a:solidFill>
            <a:srgbClr val="249989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5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นโยบาย กรอบการดำเนินงาน ขั้นตอน การบริหารความเสี่ยง</a:t>
            </a:r>
            <a:endParaRPr lang="en-US" sz="65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865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25D2EFD4-BC44-43E5-A5E6-90D06117FD80}"/>
              </a:ext>
            </a:extLst>
          </p:cNvPr>
          <p:cNvSpPr/>
          <p:nvPr/>
        </p:nvSpPr>
        <p:spPr>
          <a:xfrm>
            <a:off x="361506" y="668083"/>
            <a:ext cx="1010093" cy="606055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01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6925B13-E14F-4A1C-B525-34B35D0AA1BF}"/>
              </a:ext>
            </a:extLst>
          </p:cNvPr>
          <p:cNvSpPr/>
          <p:nvPr/>
        </p:nvSpPr>
        <p:spPr>
          <a:xfrm>
            <a:off x="340239" y="2099929"/>
            <a:ext cx="1010093" cy="60605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02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BC27C32-6853-4A58-8EA3-0CBA89067178}"/>
              </a:ext>
            </a:extLst>
          </p:cNvPr>
          <p:cNvSpPr/>
          <p:nvPr/>
        </p:nvSpPr>
        <p:spPr>
          <a:xfrm>
            <a:off x="340240" y="3125972"/>
            <a:ext cx="1010093" cy="606055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03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13EF645-315A-4ECC-A4CC-576D45037DD7}"/>
              </a:ext>
            </a:extLst>
          </p:cNvPr>
          <p:cNvSpPr/>
          <p:nvPr/>
        </p:nvSpPr>
        <p:spPr>
          <a:xfrm>
            <a:off x="340238" y="4118355"/>
            <a:ext cx="1010093" cy="606055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04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88A4204-7618-4F58-A1A3-5A7658DFC389}"/>
              </a:ext>
            </a:extLst>
          </p:cNvPr>
          <p:cNvSpPr/>
          <p:nvPr/>
        </p:nvSpPr>
        <p:spPr>
          <a:xfrm>
            <a:off x="361506" y="5144398"/>
            <a:ext cx="1010093" cy="606055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05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6584DBC-BCCB-4D40-B5A7-9C9DC704A20D}"/>
              </a:ext>
            </a:extLst>
          </p:cNvPr>
          <p:cNvSpPr/>
          <p:nvPr/>
        </p:nvSpPr>
        <p:spPr>
          <a:xfrm>
            <a:off x="361506" y="5979042"/>
            <a:ext cx="1010093" cy="606055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06</a:t>
            </a:r>
            <a:endParaRPr lang="en-US" sz="4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581CA08E-B73B-4200-BCC9-4DD52142C87A}"/>
              </a:ext>
            </a:extLst>
          </p:cNvPr>
          <p:cNvSpPr/>
          <p:nvPr/>
        </p:nvSpPr>
        <p:spPr>
          <a:xfrm>
            <a:off x="1726016" y="614913"/>
            <a:ext cx="10097387" cy="104553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ให้มีการบริหารจัดการความเสี่ยงทั่วทั้งองค์กรโดยมีการจัดการอย่างเป็นระบบและต่อเนื่อง โดยเป็นไปตามแนวปฏิบัติที่ดีและเป็นสากล ครอบคลุมพันธกิจทุกด้าน  เพื่อสร้างมูลค่าเพิ่มแก่องค์กร  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EBABEB8-6BFC-48EC-B96A-C944972EB0BC}"/>
              </a:ext>
            </a:extLst>
          </p:cNvPr>
          <p:cNvSpPr/>
          <p:nvPr/>
        </p:nvSpPr>
        <p:spPr>
          <a:xfrm>
            <a:off x="1726015" y="1816392"/>
            <a:ext cx="10097387" cy="124046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ให้ทุกหน่วยงานในมหาวิทยาลัย รวมทั้งผู้บริหารทุกระดับและบุคคลากรทุกคนตระหนักและให้ความสำคัญกับการบริหารจัดการเหตุการณ์ที่อาจจะส่งผลกระทบต่อการบรรลุวัตถุประสงค์ของมหาวิทยาลัยและส่วนงานทั้งที่เป็นความเสี่ยงและโอกาส โดยบริหารจัดการให้อยู่ในระดับที่ยอมรับได้ 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3607E67F-EDB2-4D39-9DD3-5670C211268C}"/>
              </a:ext>
            </a:extLst>
          </p:cNvPr>
          <p:cNvSpPr/>
          <p:nvPr/>
        </p:nvSpPr>
        <p:spPr>
          <a:xfrm>
            <a:off x="1754373" y="3172053"/>
            <a:ext cx="10097387" cy="60605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ให้มีการกำหนดกระบวนการบริหารจัดการความเสี่ยงที่เป็นมาตรฐานเดียวกันทั่วทั้งองค์กร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DE2BECB3-3DBB-4CD1-855A-AD78286C6D8F}"/>
              </a:ext>
            </a:extLst>
          </p:cNvPr>
          <p:cNvSpPr/>
          <p:nvPr/>
        </p:nvSpPr>
        <p:spPr>
          <a:xfrm>
            <a:off x="1729561" y="3863168"/>
            <a:ext cx="10097387" cy="122628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ให้มีการติดตาม ประเมินผล การทบทวนเหตุการณ์ความเสี่ยงให้สอดคล้องกับสภาพแวดล้อมทั้งภายใน และภายนอกที่มีการเปลี่ยนแปลง และปรับปรุงการบริหารความเสี่ยงอย่างสม่ำเสมอต่อเนื่อง ให้สอดคล้องกับเป้าหมายและบริบทที่เปลี่ยนแปลงไป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772FFB7F-BF11-4973-9A93-3E788B1238D2}"/>
              </a:ext>
            </a:extLst>
          </p:cNvPr>
          <p:cNvSpPr/>
          <p:nvPr/>
        </p:nvSpPr>
        <p:spPr>
          <a:xfrm>
            <a:off x="1726017" y="5185140"/>
            <a:ext cx="10097387" cy="60605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ให้มีการนำเทคโนโลยีสารสนเทศมาใช้เพื่อการจัดการที่ดี มีประสิทธิภาพ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F5C852BE-F472-422D-A5D8-24B3AB61DC88}"/>
              </a:ext>
            </a:extLst>
          </p:cNvPr>
          <p:cNvSpPr/>
          <p:nvPr/>
        </p:nvSpPr>
        <p:spPr>
          <a:xfrm>
            <a:off x="1729562" y="5865630"/>
            <a:ext cx="10097387" cy="832881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ให้การบริหารจัดการความเสี่ยงเป็นส่วนหนึ่งของการทำงาน จนเกิดเป็นวัฒนธรรมองค์กรและเป็นส่วนหนึ่งของการทำงานปกติของมหาวิทยาลัย 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4BEB0-6C32-43ED-962D-2491A0B2C2AC}"/>
              </a:ext>
            </a:extLst>
          </p:cNvPr>
          <p:cNvSpPr/>
          <p:nvPr/>
        </p:nvSpPr>
        <p:spPr>
          <a:xfrm>
            <a:off x="754912" y="153267"/>
            <a:ext cx="11068490" cy="41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นโยบายการบริหารจัดการความเสี่ยง  มหาวิทยาลัยแม่โจ้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07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673AB-E64B-48A2-9B89-A4D49ADE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86"/>
            <a:ext cx="12191999" cy="6751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7D1808-9ABA-4C9A-8143-2B771DF3168D}"/>
              </a:ext>
            </a:extLst>
          </p:cNvPr>
          <p:cNvSpPr/>
          <p:nvPr/>
        </p:nvSpPr>
        <p:spPr>
          <a:xfrm>
            <a:off x="786809" y="4125433"/>
            <a:ext cx="3232298" cy="1010093"/>
          </a:xfrm>
          <a:prstGeom prst="rect">
            <a:avLst/>
          </a:prstGeom>
          <a:noFill/>
          <a:ln w="57150">
            <a:solidFill>
              <a:srgbClr val="F013F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86819-40A4-4FBA-B08B-4C6C768F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53" y="5135526"/>
            <a:ext cx="3663600" cy="4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886</Words>
  <Application>Microsoft Office PowerPoint</Application>
  <PresentationFormat>Widescreen</PresentationFormat>
  <Paragraphs>107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Angsana New</vt:lpstr>
      <vt:lpstr>AngsanaUPC</vt:lpstr>
      <vt:lpstr>Arial</vt:lpstr>
      <vt:lpstr>Calibri</vt:lpstr>
      <vt:lpstr>Calibri Light</vt:lpstr>
      <vt:lpstr>Cordia New</vt:lpstr>
      <vt:lpstr>TH Niramit AS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ตัวอย่างขั้นตอนกระบวนการจัดทำแผนบริหารความเสี่ยง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“ตัวอย่าง” กระบวนการ 8 ขั้นตอน การจัดทำแผนบริหารความเสี่ยง ระดับ มหาวิทยาลัย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ทบทวนการดำเนินงาน การบริหารความเสี่ยงและการจัดวางควบคุมภายใน ระดับคณะ</dc:title>
  <dc:creator>Waraporn Fookul</dc:creator>
  <cp:lastModifiedBy>หนึ่งฤทัย บุญตวย</cp:lastModifiedBy>
  <cp:revision>266</cp:revision>
  <cp:lastPrinted>2023-03-20T02:00:36Z</cp:lastPrinted>
  <dcterms:created xsi:type="dcterms:W3CDTF">2023-02-15T03:51:50Z</dcterms:created>
  <dcterms:modified xsi:type="dcterms:W3CDTF">2023-09-08T05:01:17Z</dcterms:modified>
</cp:coreProperties>
</file>