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2" r:id="rId5"/>
    <p:sldMasterId id="2147483688" r:id="rId6"/>
  </p:sldMasterIdLst>
  <p:notesMasterIdLst>
    <p:notesMasterId r:id="rId227"/>
  </p:notesMasterIdLst>
  <p:handoutMasterIdLst>
    <p:handoutMasterId r:id="rId228"/>
  </p:handoutMasterIdLst>
  <p:sldIdLst>
    <p:sldId id="725" r:id="rId7"/>
    <p:sldId id="740" r:id="rId8"/>
    <p:sldId id="762" r:id="rId9"/>
    <p:sldId id="258" r:id="rId10"/>
    <p:sldId id="383" r:id="rId11"/>
    <p:sldId id="384" r:id="rId12"/>
    <p:sldId id="385" r:id="rId13"/>
    <p:sldId id="386" r:id="rId14"/>
    <p:sldId id="382" r:id="rId15"/>
    <p:sldId id="387" r:id="rId16"/>
    <p:sldId id="720" r:id="rId17"/>
    <p:sldId id="388" r:id="rId18"/>
    <p:sldId id="260" r:id="rId19"/>
    <p:sldId id="398" r:id="rId20"/>
    <p:sldId id="763" r:id="rId21"/>
    <p:sldId id="416" r:id="rId22"/>
    <p:sldId id="414" r:id="rId23"/>
    <p:sldId id="415" r:id="rId24"/>
    <p:sldId id="399" r:id="rId25"/>
    <p:sldId id="423" r:id="rId26"/>
    <p:sldId id="417" r:id="rId27"/>
    <p:sldId id="719" r:id="rId28"/>
    <p:sldId id="424" r:id="rId29"/>
    <p:sldId id="401" r:id="rId30"/>
    <p:sldId id="425" r:id="rId31"/>
    <p:sldId id="426" r:id="rId32"/>
    <p:sldId id="402" r:id="rId33"/>
    <p:sldId id="430" r:id="rId34"/>
    <p:sldId id="704" r:id="rId35"/>
    <p:sldId id="433" r:id="rId36"/>
    <p:sldId id="721" r:id="rId37"/>
    <p:sldId id="435" r:id="rId38"/>
    <p:sldId id="445" r:id="rId39"/>
    <p:sldId id="436" r:id="rId40"/>
    <p:sldId id="437" r:id="rId41"/>
    <p:sldId id="722" r:id="rId42"/>
    <p:sldId id="723" r:id="rId43"/>
    <p:sldId id="724" r:id="rId44"/>
    <p:sldId id="446" r:id="rId45"/>
    <p:sldId id="449" r:id="rId46"/>
    <p:sldId id="441" r:id="rId47"/>
    <p:sldId id="450" r:id="rId48"/>
    <p:sldId id="451" r:id="rId49"/>
    <p:sldId id="442" r:id="rId50"/>
    <p:sldId id="448" r:id="rId51"/>
    <p:sldId id="452" r:id="rId52"/>
    <p:sldId id="438" r:id="rId53"/>
    <p:sldId id="447" r:id="rId54"/>
    <p:sldId id="443" r:id="rId55"/>
    <p:sldId id="444" r:id="rId56"/>
    <p:sldId id="465" r:id="rId57"/>
    <p:sldId id="466" r:id="rId58"/>
    <p:sldId id="453" r:id="rId59"/>
    <p:sldId id="464" r:id="rId60"/>
    <p:sldId id="467" r:id="rId61"/>
    <p:sldId id="454" r:id="rId62"/>
    <p:sldId id="468" r:id="rId63"/>
    <p:sldId id="470" r:id="rId64"/>
    <p:sldId id="474" r:id="rId65"/>
    <p:sldId id="475" r:id="rId66"/>
    <p:sldId id="727" r:id="rId67"/>
    <p:sldId id="455" r:id="rId68"/>
    <p:sldId id="469" r:id="rId69"/>
    <p:sldId id="478" r:id="rId70"/>
    <p:sldId id="480" r:id="rId71"/>
    <p:sldId id="481" r:id="rId72"/>
    <p:sldId id="482" r:id="rId73"/>
    <p:sldId id="483" r:id="rId74"/>
    <p:sldId id="479" r:id="rId75"/>
    <p:sldId id="458" r:id="rId76"/>
    <p:sldId id="484" r:id="rId77"/>
    <p:sldId id="492" r:id="rId78"/>
    <p:sldId id="493" r:id="rId79"/>
    <p:sldId id="494" r:id="rId80"/>
    <p:sldId id="495" r:id="rId81"/>
    <p:sldId id="490" r:id="rId82"/>
    <p:sldId id="485" r:id="rId83"/>
    <p:sldId id="498" r:id="rId84"/>
    <p:sldId id="497" r:id="rId85"/>
    <p:sldId id="271" r:id="rId86"/>
    <p:sldId id="379" r:id="rId87"/>
    <p:sldId id="263" r:id="rId88"/>
    <p:sldId id="273" r:id="rId89"/>
    <p:sldId id="274" r:id="rId90"/>
    <p:sldId id="275" r:id="rId91"/>
    <p:sldId id="351" r:id="rId92"/>
    <p:sldId id="352" r:id="rId93"/>
    <p:sldId id="503" r:id="rId94"/>
    <p:sldId id="342" r:id="rId95"/>
    <p:sldId id="728" r:id="rId96"/>
    <p:sldId id="357" r:id="rId97"/>
    <p:sldId id="726" r:id="rId98"/>
    <p:sldId id="729" r:id="rId99"/>
    <p:sldId id="358" r:id="rId100"/>
    <p:sldId id="359" r:id="rId101"/>
    <p:sldId id="730" r:id="rId102"/>
    <p:sldId id="360" r:id="rId103"/>
    <p:sldId id="362" r:id="rId104"/>
    <p:sldId id="741" r:id="rId105"/>
    <p:sldId id="731" r:id="rId106"/>
    <p:sldId id="732" r:id="rId107"/>
    <p:sldId id="499" r:id="rId108"/>
    <p:sldId id="736" r:id="rId109"/>
    <p:sldId id="734" r:id="rId110"/>
    <p:sldId id="280" r:id="rId111"/>
    <p:sldId id="356" r:id="rId112"/>
    <p:sldId id="303" r:id="rId113"/>
    <p:sldId id="290" r:id="rId114"/>
    <p:sldId id="291" r:id="rId115"/>
    <p:sldId id="292" r:id="rId116"/>
    <p:sldId id="293" r:id="rId117"/>
    <p:sldId id="297" r:id="rId118"/>
    <p:sldId id="364" r:id="rId119"/>
    <p:sldId id="367" r:id="rId120"/>
    <p:sldId id="294" r:id="rId121"/>
    <p:sldId id="295" r:id="rId122"/>
    <p:sldId id="296" r:id="rId123"/>
    <p:sldId id="366" r:id="rId124"/>
    <p:sldId id="298" r:id="rId125"/>
    <p:sldId id="368" r:id="rId126"/>
    <p:sldId id="302" r:id="rId127"/>
    <p:sldId id="369" r:id="rId128"/>
    <p:sldId id="299" r:id="rId129"/>
    <p:sldId id="370" r:id="rId130"/>
    <p:sldId id="733" r:id="rId131"/>
    <p:sldId id="706" r:id="rId132"/>
    <p:sldId id="264" r:id="rId133"/>
    <p:sldId id="304" r:id="rId134"/>
    <p:sldId id="305" r:id="rId135"/>
    <p:sldId id="698" r:id="rId136"/>
    <p:sldId id="699" r:id="rId137"/>
    <p:sldId id="700" r:id="rId138"/>
    <p:sldId id="701" r:id="rId139"/>
    <p:sldId id="702" r:id="rId140"/>
    <p:sldId id="703" r:id="rId141"/>
    <p:sldId id="278" r:id="rId142"/>
    <p:sldId id="308" r:id="rId143"/>
    <p:sldId id="309" r:id="rId144"/>
    <p:sldId id="310" r:id="rId145"/>
    <p:sldId id="311" r:id="rId146"/>
    <p:sldId id="312" r:id="rId147"/>
    <p:sldId id="313" r:id="rId148"/>
    <p:sldId id="314" r:id="rId149"/>
    <p:sldId id="315" r:id="rId150"/>
    <p:sldId id="707" r:id="rId151"/>
    <p:sldId id="282" r:id="rId152"/>
    <p:sldId id="318" r:id="rId153"/>
    <p:sldId id="319" r:id="rId154"/>
    <p:sldId id="320" r:id="rId155"/>
    <p:sldId id="321" r:id="rId156"/>
    <p:sldId id="371" r:id="rId157"/>
    <p:sldId id="708" r:id="rId158"/>
    <p:sldId id="283" r:id="rId159"/>
    <p:sldId id="324" r:id="rId160"/>
    <p:sldId id="709" r:id="rId161"/>
    <p:sldId id="326" r:id="rId162"/>
    <p:sldId id="514" r:id="rId163"/>
    <p:sldId id="513" r:id="rId164"/>
    <p:sldId id="337" r:id="rId165"/>
    <p:sldId id="710" r:id="rId166"/>
    <p:sldId id="330" r:id="rId167"/>
    <p:sldId id="520" r:id="rId168"/>
    <p:sldId id="517" r:id="rId169"/>
    <p:sldId id="327" r:id="rId170"/>
    <p:sldId id="328" r:id="rId171"/>
    <p:sldId id="329" r:id="rId172"/>
    <p:sldId id="742" r:id="rId173"/>
    <p:sldId id="518" r:id="rId174"/>
    <p:sldId id="519" r:id="rId175"/>
    <p:sldId id="331" r:id="rId176"/>
    <p:sldId id="680" r:id="rId177"/>
    <p:sldId id="333" r:id="rId178"/>
    <p:sldId id="334" r:id="rId179"/>
    <p:sldId id="335" r:id="rId180"/>
    <p:sldId id="341" r:id="rId181"/>
    <p:sldId id="338" r:id="rId182"/>
    <p:sldId id="711" r:id="rId183"/>
    <p:sldId id="257" r:id="rId184"/>
    <p:sldId id="735" r:id="rId185"/>
    <p:sldId id="547" r:id="rId186"/>
    <p:sldId id="522" r:id="rId187"/>
    <p:sldId id="548" r:id="rId188"/>
    <p:sldId id="549" r:id="rId189"/>
    <p:sldId id="551" r:id="rId190"/>
    <p:sldId id="550" r:id="rId191"/>
    <p:sldId id="552" r:id="rId192"/>
    <p:sldId id="554" r:id="rId193"/>
    <p:sldId id="553" r:id="rId194"/>
    <p:sldId id="556" r:id="rId195"/>
    <p:sldId id="557" r:id="rId196"/>
    <p:sldId id="555" r:id="rId197"/>
    <p:sldId id="558" r:id="rId198"/>
    <p:sldId id="562" r:id="rId199"/>
    <p:sldId id="559" r:id="rId200"/>
    <p:sldId id="560" r:id="rId201"/>
    <p:sldId id="561" r:id="rId202"/>
    <p:sldId id="563" r:id="rId203"/>
    <p:sldId id="564" r:id="rId204"/>
    <p:sldId id="567" r:id="rId205"/>
    <p:sldId id="265" r:id="rId206"/>
    <p:sldId id="712" r:id="rId207"/>
    <p:sldId id="268" r:id="rId208"/>
    <p:sldId id="713" r:id="rId209"/>
    <p:sldId id="714" r:id="rId210"/>
    <p:sldId id="715" r:id="rId211"/>
    <p:sldId id="737" r:id="rId212"/>
    <p:sldId id="738" r:id="rId213"/>
    <p:sldId id="764" r:id="rId214"/>
    <p:sldId id="743" r:id="rId215"/>
    <p:sldId id="744" r:id="rId216"/>
    <p:sldId id="756" r:id="rId217"/>
    <p:sldId id="757" r:id="rId218"/>
    <p:sldId id="759" r:id="rId219"/>
    <p:sldId id="758" r:id="rId220"/>
    <p:sldId id="745" r:id="rId221"/>
    <p:sldId id="746" r:id="rId222"/>
    <p:sldId id="760" r:id="rId223"/>
    <p:sldId id="739" r:id="rId224"/>
    <p:sldId id="277" r:id="rId225"/>
    <p:sldId id="718" r:id="rId2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C000"/>
    <a:srgbClr val="0000FF"/>
    <a:srgbClr val="FFFFFF"/>
    <a:srgbClr val="9EC524"/>
    <a:srgbClr val="3366FF"/>
    <a:srgbClr val="EAEAEA"/>
    <a:srgbClr val="FCF8E3"/>
    <a:srgbClr val="CCCAB7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952" autoAdjust="0"/>
  </p:normalViewPr>
  <p:slideViewPr>
    <p:cSldViewPr snapToGrid="0">
      <p:cViewPr varScale="1">
        <p:scale>
          <a:sx n="101" d="100"/>
          <a:sy n="101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56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26" Type="http://schemas.openxmlformats.org/officeDocument/2006/relationships/slide" Target="slides/slide22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slide" Target="slides/slide210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71" Type="http://schemas.openxmlformats.org/officeDocument/2006/relationships/slide" Target="slides/slide165.xml"/><Relationship Id="rId176" Type="http://schemas.openxmlformats.org/officeDocument/2006/relationships/slide" Target="slides/slide170.xml"/><Relationship Id="rId192" Type="http://schemas.openxmlformats.org/officeDocument/2006/relationships/slide" Target="slides/slide186.xml"/><Relationship Id="rId197" Type="http://schemas.openxmlformats.org/officeDocument/2006/relationships/slide" Target="slides/slide191.xml"/><Relationship Id="rId206" Type="http://schemas.openxmlformats.org/officeDocument/2006/relationships/slide" Target="slides/slide200.xml"/><Relationship Id="rId227" Type="http://schemas.openxmlformats.org/officeDocument/2006/relationships/notesMaster" Target="notesMasters/notesMaster1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82" Type="http://schemas.openxmlformats.org/officeDocument/2006/relationships/slide" Target="slides/slide176.xml"/><Relationship Id="rId187" Type="http://schemas.openxmlformats.org/officeDocument/2006/relationships/slide" Target="slides/slide181.xml"/><Relationship Id="rId217" Type="http://schemas.openxmlformats.org/officeDocument/2006/relationships/slide" Target="slides/slide2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12" Type="http://schemas.openxmlformats.org/officeDocument/2006/relationships/slide" Target="slides/slide20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2" Type="http://schemas.openxmlformats.org/officeDocument/2006/relationships/slide" Target="slides/slide196.xml"/><Relationship Id="rId207" Type="http://schemas.openxmlformats.org/officeDocument/2006/relationships/slide" Target="slides/slide201.xml"/><Relationship Id="rId223" Type="http://schemas.openxmlformats.org/officeDocument/2006/relationships/slide" Target="slides/slide217.xml"/><Relationship Id="rId228" Type="http://schemas.openxmlformats.org/officeDocument/2006/relationships/handoutMaster" Target="handoutMasters/handoutMaster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3" Type="http://schemas.openxmlformats.org/officeDocument/2006/relationships/slide" Target="slides/slide207.xml"/><Relationship Id="rId218" Type="http://schemas.openxmlformats.org/officeDocument/2006/relationships/slide" Target="slides/slide212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208" Type="http://schemas.openxmlformats.org/officeDocument/2006/relationships/slide" Target="slides/slide202.xml"/><Relationship Id="rId229" Type="http://schemas.openxmlformats.org/officeDocument/2006/relationships/presProps" Target="presProps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219" Type="http://schemas.openxmlformats.org/officeDocument/2006/relationships/slide" Target="slides/slide213.xml"/><Relationship Id="rId3" Type="http://schemas.openxmlformats.org/officeDocument/2006/relationships/customXml" Target="../customXml/item3.xml"/><Relationship Id="rId214" Type="http://schemas.openxmlformats.org/officeDocument/2006/relationships/slide" Target="slides/slide208.xml"/><Relationship Id="rId230" Type="http://schemas.openxmlformats.org/officeDocument/2006/relationships/viewProps" Target="viewProps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0" Type="http://schemas.openxmlformats.org/officeDocument/2006/relationships/slide" Target="slides/slide214.xml"/><Relationship Id="rId225" Type="http://schemas.openxmlformats.org/officeDocument/2006/relationships/slide" Target="slides/slide219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slide" Target="slides/slide209.xml"/><Relationship Id="rId26" Type="http://schemas.openxmlformats.org/officeDocument/2006/relationships/slide" Target="slides/slide20.xml"/><Relationship Id="rId231" Type="http://schemas.openxmlformats.org/officeDocument/2006/relationships/theme" Target="theme/theme1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3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>
                <a:latin typeface="Angsana New" panose="02020603050405020304" pitchFamily="18" charset="-34"/>
              </a:rPr>
              <a:t>2/4/2022</a:t>
            </a:fld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>
                <a:latin typeface="Angsana New" panose="02020603050405020304" pitchFamily="18" charset="-34"/>
              </a:rPr>
              <a:t>‹#›</a:t>
            </a:fld>
            <a:endParaRPr lang="en-US" dirty="0">
              <a:latin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ngsana New" panose="02020603050405020304" pitchFamily="18" charset="-3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ngsana New" panose="02020603050405020304" pitchFamily="18" charset="-34"/>
              </a:defRPr>
            </a:lvl1pPr>
          </a:lstStyle>
          <a:p>
            <a:fld id="{056371FA-A98D-41E8-93F4-09945841298A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ngsana New" panose="02020603050405020304" pitchFamily="18" charset="-3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ngsana New" panose="02020603050405020304" pitchFamily="18" charset="-34"/>
              </a:defRPr>
            </a:lvl1pPr>
          </a:lstStyle>
          <a:p>
            <a:fld id="{22289C57-55D7-40A4-A101-E74FAC7A09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ngsana New" panose="02020603050405020304" pitchFamily="18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48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 = Self Assessment Report </a:t>
            </a:r>
            <a:r>
              <a:rPr lang="th-TH" dirty="0"/>
              <a:t>ประเมินตนเอง</a:t>
            </a:r>
          </a:p>
          <a:p>
            <a:r>
              <a:rPr lang="en-US" dirty="0"/>
              <a:t>CAR = Committee Assessment Report </a:t>
            </a:r>
            <a:r>
              <a:rPr lang="th-TH" dirty="0"/>
              <a:t>กก.ประเมิน เจ้า...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21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19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45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95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5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22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...</a:t>
            </a:r>
          </a:p>
          <a:p>
            <a:r>
              <a:rPr lang="th-TH" dirty="0"/>
              <a:t>จบด้านแรก .. ไปด้านต่อไปค่ะ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เมนูของ </a:t>
            </a:r>
            <a:r>
              <a:rPr lang="en-US" dirty="0"/>
              <a:t>admin </a:t>
            </a:r>
            <a:r>
              <a:rPr lang="th-TH" dirty="0"/>
              <a:t>จะไม่เรียงข้อ ตามเกณฑ์มาตรฐานหลักสูตร</a:t>
            </a:r>
          </a:p>
          <a:p>
            <a:r>
              <a:rPr lang="th-TH" dirty="0"/>
              <a:t>แต่</a:t>
            </a:r>
            <a:br>
              <a:rPr lang="th-TH" dirty="0"/>
            </a:br>
            <a:r>
              <a:rPr lang="th-TH" dirty="0"/>
              <a:t>เมนูของ </a:t>
            </a:r>
            <a:r>
              <a:rPr lang="en-US" dirty="0"/>
              <a:t>assessor </a:t>
            </a:r>
            <a:r>
              <a:rPr lang="th-TH" dirty="0"/>
              <a:t>จะเรียงลำดับให้เรียบร้อย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2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8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68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205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9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1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20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2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3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34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2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1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6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7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23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64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7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064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4251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32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38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ngsana New" panose="02020603050405020304" pitchFamily="18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75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76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87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54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159A-0CD4-4D0B-AEB1-79F4F2882043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66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9521-CA94-488F-8A17-F8F9BDD0FF2E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98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55BC-00C1-40BF-8643-5B499573017C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729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A076-23C9-4A38-AA13-979BD2944CBE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40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76BC-3889-47A1-B3F1-D719166BA672}" type="datetime1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90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6F3B-B21D-4BEC-9949-2C09C3AF53B4}" type="datetime1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9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AE8E-C046-4F9A-B984-92E4551B29C3}" type="datetime1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45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E8D-443D-4FF5-94FF-366BDFC61119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6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657A-5331-4570-A17E-E89CA9E12C82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56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374E-0948-470B-9185-8FFB73E067B6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773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DC78-710C-4F2A-9E58-5E3A7829BF6D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8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  <p:sldLayoutId id="2147483670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ngsana New" panose="02020603050405020304" pitchFamily="18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ngsana New" panose="02020603050405020304" pitchFamily="18" charset="-34"/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ngsana New" panose="02020603050405020304" pitchFamily="18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gsana New" panose="02020603050405020304" pitchFamily="18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EC39-6128-440C-9C95-C93AB3F8FB21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841B-0DB4-4C99-B5E5-79625F01DB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4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jp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1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1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9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8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9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9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8.jpe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50.jpeg"/><Relationship Id="rId7" Type="http://schemas.openxmlformats.org/officeDocument/2006/relationships/image" Target="../media/image253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rp.mju.ac.th/openFile.aspx?id=NDc3NjU4&amp;method=inline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rp.mju.ac.th/openFile.aspx?id=NDc3NjU4&amp;method=inline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gif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FBCDED-ACA4-463C-B01A-A37EF4D585B3}"/>
              </a:ext>
            </a:extLst>
          </p:cNvPr>
          <p:cNvSpPr txBox="1"/>
          <p:nvPr/>
        </p:nvSpPr>
        <p:spPr>
          <a:xfrm>
            <a:off x="-225850" y="226637"/>
            <a:ext cx="68873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KPI 1.1</a:t>
            </a: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endParaRPr lang="en-US" sz="11500" b="1" dirty="0">
              <a:solidFill>
                <a:schemeClr val="bg1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2F508-23E3-4C4B-AD4A-90CDB7DA66CD}"/>
              </a:ext>
            </a:extLst>
          </p:cNvPr>
          <p:cNvSpPr txBox="1"/>
          <p:nvPr/>
        </p:nvSpPr>
        <p:spPr>
          <a:xfrm>
            <a:off x="-1089518" y="3024011"/>
            <a:ext cx="85286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CHE QA Online</a:t>
            </a: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B23F3-EB92-49AA-A8A2-56345D91B6AF}"/>
              </a:ext>
            </a:extLst>
          </p:cNvPr>
          <p:cNvSpPr txBox="1"/>
          <p:nvPr/>
        </p:nvSpPr>
        <p:spPr>
          <a:xfrm>
            <a:off x="2148402" y="1489195"/>
            <a:ext cx="238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&amp;</a:t>
            </a:r>
            <a:endParaRPr lang="en-US" sz="12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52324-9940-4E11-9977-F2AD4783BF7E}"/>
              </a:ext>
            </a:extLst>
          </p:cNvPr>
          <p:cNvSpPr txBox="1"/>
          <p:nvPr/>
        </p:nvSpPr>
        <p:spPr>
          <a:xfrm>
            <a:off x="594752" y="5494065"/>
            <a:ext cx="4129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JUDARAD  CHITTONG</a:t>
            </a:r>
          </a:p>
          <a:p>
            <a:pPr>
              <a:defRPr/>
            </a:pPr>
            <a:r>
              <a:rPr lang="en-US" sz="1450" b="1" dirty="0">
                <a:solidFill>
                  <a:srgbClr val="FF0000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D</a:t>
            </a:r>
            <a:r>
              <a:rPr lang="en-US" sz="145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ivision Of </a:t>
            </a:r>
            <a:r>
              <a:rPr lang="en-US" sz="1450" b="1" dirty="0">
                <a:solidFill>
                  <a:srgbClr val="FF0000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Q</a:t>
            </a:r>
            <a:r>
              <a:rPr lang="en-US" sz="145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uality </a:t>
            </a:r>
            <a:r>
              <a:rPr lang="en-US" sz="1450" b="1" dirty="0">
                <a:solidFill>
                  <a:srgbClr val="FF0000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D</a:t>
            </a:r>
            <a:r>
              <a:rPr lang="en-US" sz="145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evelopment</a:t>
            </a:r>
          </a:p>
          <a:p>
            <a:pPr>
              <a:defRPr/>
            </a:pPr>
            <a:r>
              <a:rPr lang="en-US" sz="110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Office of the University , </a:t>
            </a:r>
            <a:r>
              <a:rPr lang="en-US" sz="1100" b="1" dirty="0" err="1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Maejo</a:t>
            </a:r>
            <a:r>
              <a:rPr lang="en-US" sz="1100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 University</a:t>
            </a:r>
            <a:endParaRPr lang="en-GB" sz="1100" b="1" dirty="0">
              <a:solidFill>
                <a:schemeClr val="bg1"/>
              </a:solidFill>
              <a:latin typeface="Bangna New" panose="02000506000000020004" pitchFamily="2" charset="0"/>
              <a:ea typeface="Noto Sans" panose="020B0502040504020204" pitchFamily="34"/>
              <a:cs typeface="Bangna New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0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7F171-C8E1-4BF6-AE15-1DD3A91ED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"/>
          <a:stretch/>
        </p:blipFill>
        <p:spPr>
          <a:xfrm>
            <a:off x="503825" y="228586"/>
            <a:ext cx="5158423" cy="6605587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37676B-9886-4E63-864F-67E7D98FB802}"/>
              </a:ext>
            </a:extLst>
          </p:cNvPr>
          <p:cNvGrpSpPr/>
          <p:nvPr/>
        </p:nvGrpSpPr>
        <p:grpSpPr>
          <a:xfrm>
            <a:off x="6529753" y="228586"/>
            <a:ext cx="4490672" cy="6629414"/>
            <a:chOff x="5672503" y="161925"/>
            <a:chExt cx="4290647" cy="6334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65D8FF-F156-4091-B0CE-36E657F7A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28" b="2220"/>
            <a:stretch/>
          </p:blipFill>
          <p:spPr>
            <a:xfrm>
              <a:off x="5672503" y="161925"/>
              <a:ext cx="4290647" cy="48198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8D3F1B-81BF-406D-A7AE-F6015D27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308" y="4876962"/>
              <a:ext cx="4144007" cy="161908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09099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BD291199-0ECA-4B0A-8141-0827CD84D4FE}"/>
              </a:ext>
            </a:extLst>
          </p:cNvPr>
          <p:cNvSpPr txBox="1"/>
          <p:nvPr/>
        </p:nvSpPr>
        <p:spPr>
          <a:xfrm>
            <a:off x="7289801" y="172853"/>
            <a:ext cx="4793588" cy="8617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000" b="1">
                <a:latin typeface="Angsana New" panose="02020603050405020304" pitchFamily="18" charset="-34"/>
                <a:cs typeface="Angsana New" panose="02020603050405020304" pitchFamily="18" charset="-34"/>
              </a:rPr>
              <a:t>การรายงานผลประเมิน</a:t>
            </a:r>
            <a:endParaRPr lang="en-US" sz="5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F8E79-CCA4-4999-BB36-B2BC3FE419FD}"/>
              </a:ext>
            </a:extLst>
          </p:cNvPr>
          <p:cNvPicPr/>
          <p:nvPr/>
        </p:nvPicPr>
        <p:blipFill rotWithShape="1">
          <a:blip r:embed="rId3"/>
          <a:srcRect t="11546" b="23308"/>
          <a:stretch/>
        </p:blipFill>
        <p:spPr>
          <a:xfrm>
            <a:off x="397452" y="1235075"/>
            <a:ext cx="11397095" cy="2000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E24BBC-0881-4213-8995-C9BDE4998813}"/>
              </a:ext>
            </a:extLst>
          </p:cNvPr>
          <p:cNvSpPr txBox="1"/>
          <p:nvPr/>
        </p:nvSpPr>
        <p:spPr>
          <a:xfrm>
            <a:off x="1102954" y="3622676"/>
            <a:ext cx="101746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buFont typeface="Wingdings" panose="05000000000000000000" pitchFamily="2" charset="2"/>
              <a:buChar char="Ø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การบันทึกผลการประเมิน (ทั้งกรณีแนบไฟล์เอกสาร </a:t>
            </a:r>
            <a:r>
              <a:rPr lang="th-TH" sz="45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br>
              <a:rPr lang="th-TH" sz="45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การอ้างอิงลิงก์เอกสาร)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ไม่ถูกต้อง</a:t>
            </a:r>
          </a:p>
          <a:p>
            <a:pPr marL="800100" indent="-800100">
              <a:buFont typeface="Wingdings" panose="05000000000000000000" pitchFamily="2" charset="2"/>
              <a:buChar char="Ø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รายงานข้อมูล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ไม่ครบถ้วน </a:t>
            </a:r>
            <a:b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(ผลประเมิน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&amp;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รายงานการประเมินตนเอง)</a:t>
            </a:r>
          </a:p>
        </p:txBody>
      </p:sp>
    </p:spTree>
    <p:extLst>
      <p:ext uri="{BB962C8B-B14F-4D97-AF65-F5344CB8AC3E}">
        <p14:creationId xmlns:p14="http://schemas.microsoft.com/office/powerpoint/2010/main" val="14992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9A970-B591-4DD9-9FD6-779A85D72720}"/>
              </a:ext>
            </a:extLst>
          </p:cNvPr>
          <p:cNvGrpSpPr/>
          <p:nvPr/>
        </p:nvGrpSpPr>
        <p:grpSpPr>
          <a:xfrm>
            <a:off x="0" y="0"/>
            <a:ext cx="12150437" cy="6858000"/>
            <a:chOff x="0" y="0"/>
            <a:chExt cx="12150437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C46E0FD-CA65-4DC3-A24F-724109FFC467}"/>
                </a:ext>
              </a:extLst>
            </p:cNvPr>
            <p:cNvGrpSpPr/>
            <p:nvPr/>
          </p:nvGrpSpPr>
          <p:grpSpPr>
            <a:xfrm>
              <a:off x="0" y="0"/>
              <a:ext cx="12150437" cy="5330630"/>
              <a:chOff x="3651826" y="309325"/>
              <a:chExt cx="12150437" cy="5330630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29A5D7A3-D740-474F-9AA9-85FF13DF6B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81" t="29313"/>
              <a:stretch/>
            </p:blipFill>
            <p:spPr>
              <a:xfrm>
                <a:off x="3651827" y="309325"/>
                <a:ext cx="12150436" cy="305474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D41D38C-0D9D-4E9E-86D7-B85D30B12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5136"/>
              <a:stretch/>
            </p:blipFill>
            <p:spPr>
              <a:xfrm>
                <a:off x="3651826" y="2585216"/>
                <a:ext cx="12150436" cy="3054739"/>
              </a:xfrm>
              <a:prstGeom prst="rect">
                <a:avLst/>
              </a:prstGeom>
            </p:spPr>
          </p:pic>
        </p:grpSp>
        <p:pic>
          <p:nvPicPr>
            <p:cNvPr id="6" name="Picture 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0AA71C77-FF3B-4364-A3F8-1A4E37617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5874"/>
            <a:stretch/>
          </p:blipFill>
          <p:spPr>
            <a:xfrm>
              <a:off x="0" y="4581315"/>
              <a:ext cx="12150436" cy="22766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8C8779-B8C9-4FDA-9231-556CB0E9CE75}"/>
                </a:ext>
              </a:extLst>
            </p:cNvPr>
            <p:cNvGrpSpPr/>
            <p:nvPr/>
          </p:nvGrpSpPr>
          <p:grpSpPr>
            <a:xfrm>
              <a:off x="1358901" y="6021163"/>
              <a:ext cx="6187947" cy="343061"/>
              <a:chOff x="1358901" y="6021163"/>
              <a:chExt cx="6187947" cy="34306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09F5E2-DBF5-4CEA-AE4E-E2F5ABDB2B15}"/>
                  </a:ext>
                </a:extLst>
              </p:cNvPr>
              <p:cNvSpPr/>
              <p:nvPr/>
            </p:nvSpPr>
            <p:spPr>
              <a:xfrm>
                <a:off x="4053840" y="6193536"/>
                <a:ext cx="1603248" cy="170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E2F7E79-AA23-4600-BBFB-FC76CF6B1AAE}"/>
                  </a:ext>
                </a:extLst>
              </p:cNvPr>
              <p:cNvSpPr/>
              <p:nvPr/>
            </p:nvSpPr>
            <p:spPr>
              <a:xfrm>
                <a:off x="6291072" y="6021163"/>
                <a:ext cx="1255776" cy="1723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D34E6C-59E1-4395-AB72-73238BA88EE4}"/>
                  </a:ext>
                </a:extLst>
              </p:cNvPr>
              <p:cNvSpPr/>
              <p:nvPr/>
            </p:nvSpPr>
            <p:spPr>
              <a:xfrm>
                <a:off x="1358901" y="6193536"/>
                <a:ext cx="933450" cy="170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07B30E-6107-47DC-8030-5CB45D8CAF3B}"/>
                  </a:ext>
                </a:extLst>
              </p:cNvPr>
              <p:cNvSpPr/>
              <p:nvPr/>
            </p:nvSpPr>
            <p:spPr>
              <a:xfrm>
                <a:off x="2892425" y="6021163"/>
                <a:ext cx="1076170" cy="1723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EE64F8-A179-411D-B443-EB99E030C9B3}"/>
              </a:ext>
            </a:extLst>
          </p:cNvPr>
          <p:cNvSpPr txBox="1"/>
          <p:nvPr/>
        </p:nvSpPr>
        <p:spPr>
          <a:xfrm>
            <a:off x="10345943" y="27663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solidFill>
                <a:schemeClr val="bg1"/>
              </a:solidFill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5217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FB511E-C018-4545-B08F-BEA2CD657891}"/>
              </a:ext>
            </a:extLst>
          </p:cNvPr>
          <p:cNvSpPr txBox="1"/>
          <p:nvPr/>
        </p:nvSpPr>
        <p:spPr>
          <a:xfrm>
            <a:off x="4343400" y="4527767"/>
            <a:ext cx="7226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>
                <a:solidFill>
                  <a:srgbClr val="FF0000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New</a:t>
            </a:r>
            <a:r>
              <a:rPr lang="en-US" sz="10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. . .  (Normal)</a:t>
            </a:r>
            <a:endParaRPr lang="th-TH" sz="10000" b="1" dirty="0"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13517-30BE-426B-BCEF-7990A7450116}"/>
              </a:ext>
            </a:extLst>
          </p:cNvPr>
          <p:cNvSpPr txBox="1"/>
          <p:nvPr/>
        </p:nvSpPr>
        <p:spPr>
          <a:xfrm>
            <a:off x="7956550" y="5805040"/>
            <a:ext cx="326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วิธีใหม่ . . . ในแบบเดิม</a:t>
            </a:r>
            <a:endParaRPr lang="en-GB" sz="4000" b="1" dirty="0">
              <a:solidFill>
                <a:schemeClr val="bg1">
                  <a:lumMod val="85000"/>
                </a:schemeClr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9921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F18E2-EBB3-441C-81A4-5C24756E11BB}"/>
              </a:ext>
            </a:extLst>
          </p:cNvPr>
          <p:cNvSpPr txBox="1"/>
          <p:nvPr/>
        </p:nvSpPr>
        <p:spPr>
          <a:xfrm>
            <a:off x="352424" y="2151727"/>
            <a:ext cx="52578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AUN-QA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</a:t>
            </a:r>
            <a:endParaRPr kumimoji="0" lang="th-TH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Curriculum Level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93524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8">
            <a:extLst>
              <a:ext uri="{FF2B5EF4-FFF2-40B4-BE49-F238E27FC236}">
                <a16:creationId xmlns:a16="http://schemas.microsoft.com/office/drawing/2014/main" id="{903BED4C-547B-4FC1-9D70-0E914B8FF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0" y="416515"/>
            <a:ext cx="11834446" cy="2472498"/>
          </a:xfrm>
          <a:prstGeom prst="rect">
            <a:avLst/>
          </a:prstGeom>
        </p:spPr>
      </p:pic>
      <p:grpSp>
        <p:nvGrpSpPr>
          <p:cNvPr id="13" name="กลุ่ม 2">
            <a:extLst>
              <a:ext uri="{FF2B5EF4-FFF2-40B4-BE49-F238E27FC236}">
                <a16:creationId xmlns:a16="http://schemas.microsoft.com/office/drawing/2014/main" id="{8565AA75-2934-49CE-B045-82BFDD3AB611}"/>
              </a:ext>
            </a:extLst>
          </p:cNvPr>
          <p:cNvGrpSpPr/>
          <p:nvPr/>
        </p:nvGrpSpPr>
        <p:grpSpPr>
          <a:xfrm>
            <a:off x="158394" y="-178129"/>
            <a:ext cx="11834446" cy="3772124"/>
            <a:chOff x="158394" y="-178129"/>
            <a:chExt cx="11834446" cy="37721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CABFC8-9284-48FF-902C-BCA4CFA46FFF}"/>
                </a:ext>
              </a:extLst>
            </p:cNvPr>
            <p:cNvSpPr txBox="1"/>
            <p:nvPr/>
          </p:nvSpPr>
          <p:spPr>
            <a:xfrm>
              <a:off x="158394" y="2886109"/>
              <a:ext cx="1183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ปีการศึกษาปัจจุบัน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08D84B-5B82-4689-80C4-46A1467320E2}"/>
                </a:ext>
              </a:extLst>
            </p:cNvPr>
            <p:cNvSpPr txBox="1"/>
            <p:nvPr/>
          </p:nvSpPr>
          <p:spPr>
            <a:xfrm>
              <a:off x="2831320" y="-178129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C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</a:t>
              </a:r>
            </a:p>
          </p:txBody>
        </p:sp>
      </p:grpSp>
      <p:grpSp>
        <p:nvGrpSpPr>
          <p:cNvPr id="16" name="กลุ่ม 4">
            <a:extLst>
              <a:ext uri="{FF2B5EF4-FFF2-40B4-BE49-F238E27FC236}">
                <a16:creationId xmlns:a16="http://schemas.microsoft.com/office/drawing/2014/main" id="{467E7191-0097-4002-A4F2-C70C19CFAB61}"/>
              </a:ext>
            </a:extLst>
          </p:cNvPr>
          <p:cNvGrpSpPr/>
          <p:nvPr/>
        </p:nvGrpSpPr>
        <p:grpSpPr>
          <a:xfrm>
            <a:off x="158394" y="-198220"/>
            <a:ext cx="11834446" cy="4675973"/>
            <a:chOff x="158394" y="-198220"/>
            <a:chExt cx="11834446" cy="467597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CBADCA-424F-4734-87FC-1E0C4521204B}"/>
                </a:ext>
              </a:extLst>
            </p:cNvPr>
            <p:cNvSpPr txBox="1"/>
            <p:nvPr/>
          </p:nvSpPr>
          <p:spPr>
            <a:xfrm>
              <a:off x="4059027" y="-198220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C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</a:t>
              </a: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2A28C805-ABB7-45B2-A268-7E6566F27C43}"/>
                </a:ext>
              </a:extLst>
            </p:cNvPr>
            <p:cNvSpPr txBox="1"/>
            <p:nvPr/>
          </p:nvSpPr>
          <p:spPr>
            <a:xfrm>
              <a:off x="158394" y="3769867"/>
              <a:ext cx="1183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2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ข้อมูลพื้นฐาน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CDS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</a:p>
          </p:txBody>
        </p:sp>
      </p:grpSp>
      <p:grpSp>
        <p:nvGrpSpPr>
          <p:cNvPr id="19" name="กลุ่ม 17">
            <a:extLst>
              <a:ext uri="{FF2B5EF4-FFF2-40B4-BE49-F238E27FC236}">
                <a16:creationId xmlns:a16="http://schemas.microsoft.com/office/drawing/2014/main" id="{F91E9046-3D8D-4231-A33E-433C9C93730A}"/>
              </a:ext>
            </a:extLst>
          </p:cNvPr>
          <p:cNvGrpSpPr/>
          <p:nvPr/>
        </p:nvGrpSpPr>
        <p:grpSpPr>
          <a:xfrm>
            <a:off x="158394" y="-198220"/>
            <a:ext cx="11834446" cy="5480868"/>
            <a:chOff x="158394" y="-198220"/>
            <a:chExt cx="11834446" cy="5480868"/>
          </a:xfrm>
        </p:grpSpPr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F18B8846-8E6D-4513-8B6C-7D7DB41F0FE9}"/>
                </a:ext>
              </a:extLst>
            </p:cNvPr>
            <p:cNvSpPr txBox="1"/>
            <p:nvPr/>
          </p:nvSpPr>
          <p:spPr>
            <a:xfrm>
              <a:off x="158394" y="4574762"/>
              <a:ext cx="1183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เลือกหมวด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: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การประเมิน 1.1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8A6DE39-8000-4007-BED9-D3A545D75ACB}"/>
                </a:ext>
              </a:extLst>
            </p:cNvPr>
            <p:cNvSpPr txBox="1"/>
            <p:nvPr/>
          </p:nvSpPr>
          <p:spPr>
            <a:xfrm>
              <a:off x="5383952" y="-198220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C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</a:p>
          </p:txBody>
        </p:sp>
      </p:grpSp>
      <p:grpSp>
        <p:nvGrpSpPr>
          <p:cNvPr id="22" name="กลุ่ม 18">
            <a:extLst>
              <a:ext uri="{FF2B5EF4-FFF2-40B4-BE49-F238E27FC236}">
                <a16:creationId xmlns:a16="http://schemas.microsoft.com/office/drawing/2014/main" id="{93522F20-A9BA-468A-9F04-88C011EE1BC3}"/>
              </a:ext>
            </a:extLst>
          </p:cNvPr>
          <p:cNvGrpSpPr/>
          <p:nvPr/>
        </p:nvGrpSpPr>
        <p:grpSpPr>
          <a:xfrm>
            <a:off x="158394" y="-213923"/>
            <a:ext cx="11834446" cy="6283320"/>
            <a:chOff x="158394" y="-213923"/>
            <a:chExt cx="11834446" cy="6283320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F5D22FF5-0FC9-494F-AF1D-18F051CF99AA}"/>
                </a:ext>
              </a:extLst>
            </p:cNvPr>
            <p:cNvSpPr txBox="1"/>
            <p:nvPr/>
          </p:nvSpPr>
          <p:spPr>
            <a:xfrm>
              <a:off x="158394" y="5361511"/>
              <a:ext cx="1183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4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รายงานผลการประเมิน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60F8589-EFCF-4991-8EC9-27E583E9BD5F}"/>
                </a:ext>
              </a:extLst>
            </p:cNvPr>
            <p:cNvSpPr txBox="1"/>
            <p:nvPr/>
          </p:nvSpPr>
          <p:spPr>
            <a:xfrm>
              <a:off x="6568214" y="-213923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C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4</a:t>
              </a:r>
            </a:p>
          </p:txBody>
        </p:sp>
      </p:grpSp>
      <p:grpSp>
        <p:nvGrpSpPr>
          <p:cNvPr id="25" name="กลุ่ม 19">
            <a:extLst>
              <a:ext uri="{FF2B5EF4-FFF2-40B4-BE49-F238E27FC236}">
                <a16:creationId xmlns:a16="http://schemas.microsoft.com/office/drawing/2014/main" id="{381D754D-DF89-498B-8E34-6FDABBD9DE95}"/>
              </a:ext>
            </a:extLst>
          </p:cNvPr>
          <p:cNvGrpSpPr/>
          <p:nvPr/>
        </p:nvGrpSpPr>
        <p:grpSpPr>
          <a:xfrm>
            <a:off x="158394" y="713578"/>
            <a:ext cx="12033606" cy="6057897"/>
            <a:chOff x="158394" y="713578"/>
            <a:chExt cx="12033606" cy="6057897"/>
          </a:xfrm>
        </p:grpSpPr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2079B32-0949-41DF-BE57-71EEEE81A57C}"/>
                </a:ext>
              </a:extLst>
            </p:cNvPr>
            <p:cNvSpPr txBox="1"/>
            <p:nvPr/>
          </p:nvSpPr>
          <p:spPr>
            <a:xfrm>
              <a:off x="158394" y="6063589"/>
              <a:ext cx="11834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ข้อมูลหลักสูตร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: 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ชื่อหลักสูตร  ระดับปริญญา  เกณฑ์มาตรฐานหลักสูตร และปีที่ปรับปรุงหลักสูตร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829A4F91-F270-47D7-8E03-85649232F971}"/>
                </a:ext>
              </a:extLst>
            </p:cNvPr>
            <p:cNvSpPr txBox="1"/>
            <p:nvPr/>
          </p:nvSpPr>
          <p:spPr>
            <a:xfrm>
              <a:off x="11291321" y="713578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C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0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0CCD1-F699-4FF5-8226-BC0B866BB394}"/>
              </a:ext>
            </a:extLst>
          </p:cNvPr>
          <p:cNvSpPr txBox="1"/>
          <p:nvPr/>
        </p:nvSpPr>
        <p:spPr>
          <a:xfrm>
            <a:off x="5350546" y="2367171"/>
            <a:ext cx="6965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เมนูข้อมูลพื้นฐาน </a:t>
            </a:r>
            <a:endParaRPr lang="en-US" sz="72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en-US" sz="7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  <a:r>
              <a:rPr lang="en-US" sz="7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ommon </a:t>
            </a:r>
            <a:r>
              <a:rPr lang="en-US" sz="7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</a:t>
            </a:r>
            <a:r>
              <a:rPr lang="en-US" sz="7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ata </a:t>
            </a:r>
            <a:r>
              <a:rPr lang="en-US" sz="7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</a:t>
            </a:r>
            <a:r>
              <a:rPr lang="en-US" sz="7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et ]</a:t>
            </a:r>
            <a:endParaRPr lang="th-TH" sz="72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41710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5660571" y="252549"/>
            <a:ext cx="6305006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(Common Data Set)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0E53E-02F0-4DF0-A24F-F3BD9DA15899}"/>
              </a:ext>
            </a:extLst>
          </p:cNvPr>
          <p:cNvSpPr txBox="1"/>
          <p:nvPr/>
        </p:nvSpPr>
        <p:spPr>
          <a:xfrm>
            <a:off x="1571625" y="962769"/>
            <a:ext cx="10296525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จำนวนหลักสูตร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จำนวนหลักสูตรนอกที่ตั้ง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จำนวนนักศึกษา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จำนวนอาจารย์ จำแนกตามตำแหน่งทางวิชาการและคุณวุฒิการศึกษา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คุณวุฒิอาจารย์ประจำหลักสูตร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ผลงานทางวิชาการของอาจารย์ประจำหลักสูตร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การมีงานทำของบัณฑิต</a:t>
            </a:r>
          </a:p>
          <a:p>
            <a:pPr marL="914400" indent="-914400"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ผลงานทางวิชาการของผู้สำเร็จการศึกษาระดับปริญญาโท</a:t>
            </a:r>
          </a:p>
          <a:p>
            <a:pPr marL="914400" indent="-914400">
              <a:buFontTx/>
              <a:buAutoNum type="arabicParenBoth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ผลงานทางวิชาการของผู้สำเร็จการศึกษาระดับปริญญาเอก</a:t>
            </a:r>
          </a:p>
        </p:txBody>
      </p:sp>
    </p:spTree>
    <p:extLst>
      <p:ext uri="{BB962C8B-B14F-4D97-AF65-F5344CB8AC3E}">
        <p14:creationId xmlns:p14="http://schemas.microsoft.com/office/powerpoint/2010/main" val="16412842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003F9E9-3740-4C57-BB09-95FB9A906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4" y="1218475"/>
            <a:ext cx="11718032" cy="51336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0AF511-B8D3-44E8-AB4B-C57E0934C531}"/>
              </a:ext>
            </a:extLst>
          </p:cNvPr>
          <p:cNvSpPr/>
          <p:nvPr/>
        </p:nvSpPr>
        <p:spPr>
          <a:xfrm>
            <a:off x="3976523" y="4446580"/>
            <a:ext cx="115252" cy="1152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D3FBDF-AB1F-47E7-A8E2-AF563CAD6E4A}"/>
              </a:ext>
            </a:extLst>
          </p:cNvPr>
          <p:cNvSpPr/>
          <p:nvPr/>
        </p:nvSpPr>
        <p:spPr>
          <a:xfrm>
            <a:off x="3993081" y="2068156"/>
            <a:ext cx="115252" cy="115252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D6F80-AD9A-4949-8FC0-8B71B4792AD0}"/>
              </a:ext>
            </a:extLst>
          </p:cNvPr>
          <p:cNvSpPr txBox="1"/>
          <p:nvPr/>
        </p:nvSpPr>
        <p:spPr>
          <a:xfrm>
            <a:off x="158394" y="295117"/>
            <a:ext cx="389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เมนูข้อมูลพื้นฐาน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CDS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81CDD-B9E7-4FCE-95DC-2BFB0FF7E936}"/>
              </a:ext>
            </a:extLst>
          </p:cNvPr>
          <p:cNvSpPr txBox="1"/>
          <p:nvPr/>
        </p:nvSpPr>
        <p:spPr>
          <a:xfrm>
            <a:off x="4108333" y="424078"/>
            <a:ext cx="900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000" b="1" dirty="0">
                <a:solidFill>
                  <a:srgbClr val="00B0F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A691AF-9B09-4B69-B394-39171822B8F8}"/>
              </a:ext>
            </a:extLst>
          </p:cNvPr>
          <p:cNvSpPr/>
          <p:nvPr/>
        </p:nvSpPr>
        <p:spPr>
          <a:xfrm>
            <a:off x="236984" y="2023791"/>
            <a:ext cx="1936968" cy="428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52FA9-EAB1-46D5-B71D-27F3392C7299}"/>
              </a:ext>
            </a:extLst>
          </p:cNvPr>
          <p:cNvSpPr txBox="1"/>
          <p:nvPr/>
        </p:nvSpPr>
        <p:spPr>
          <a:xfrm>
            <a:off x="4050707" y="4163536"/>
            <a:ext cx="621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1. </a:t>
            </a:r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เลือกเมนูบันทึกข้อมูลพื้นฐาน 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CDS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6149C6-9AA7-4BCD-886F-6CF9346247C9}"/>
              </a:ext>
            </a:extLst>
          </p:cNvPr>
          <p:cNvCxnSpPr>
            <a:endCxn id="4" idx="0"/>
          </p:cNvCxnSpPr>
          <p:nvPr/>
        </p:nvCxnSpPr>
        <p:spPr>
          <a:xfrm flipH="1">
            <a:off x="4034149" y="2166045"/>
            <a:ext cx="16558" cy="22805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1CB7E3-22F3-4AD5-81EC-227215E80307}"/>
              </a:ext>
            </a:extLst>
          </p:cNvPr>
          <p:cNvSpPr/>
          <p:nvPr/>
        </p:nvSpPr>
        <p:spPr>
          <a:xfrm>
            <a:off x="3633623" y="1148371"/>
            <a:ext cx="1725777" cy="859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6">
            <a:extLst>
              <a:ext uri="{FF2B5EF4-FFF2-40B4-BE49-F238E27FC236}">
                <a16:creationId xmlns:a16="http://schemas.microsoft.com/office/drawing/2014/main" id="{5240D48F-6B6E-47B2-AB44-39B77AD251C8}"/>
              </a:ext>
            </a:extLst>
          </p:cNvPr>
          <p:cNvGrpSpPr/>
          <p:nvPr/>
        </p:nvGrpSpPr>
        <p:grpSpPr>
          <a:xfrm>
            <a:off x="217364" y="1900962"/>
            <a:ext cx="11580935" cy="4354116"/>
            <a:chOff x="217364" y="1900962"/>
            <a:chExt cx="11580935" cy="4354116"/>
          </a:xfrm>
        </p:grpSpPr>
        <p:grpSp>
          <p:nvGrpSpPr>
            <p:cNvPr id="13" name="กลุ่ม 5">
              <a:extLst>
                <a:ext uri="{FF2B5EF4-FFF2-40B4-BE49-F238E27FC236}">
                  <a16:creationId xmlns:a16="http://schemas.microsoft.com/office/drawing/2014/main" id="{A6B6C8E0-95E8-4C6A-BAB0-12D39F0FD1EE}"/>
                </a:ext>
              </a:extLst>
            </p:cNvPr>
            <p:cNvGrpSpPr/>
            <p:nvPr/>
          </p:nvGrpSpPr>
          <p:grpSpPr>
            <a:xfrm>
              <a:off x="2449085" y="5285582"/>
              <a:ext cx="878201" cy="115252"/>
              <a:chOff x="2449085" y="5285582"/>
              <a:chExt cx="878201" cy="11525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E63BA63-A605-4745-B7E7-EC06489DC4E4}"/>
                  </a:ext>
                </a:extLst>
              </p:cNvPr>
              <p:cNvSpPr/>
              <p:nvPr/>
            </p:nvSpPr>
            <p:spPr>
              <a:xfrm>
                <a:off x="3212034" y="5285582"/>
                <a:ext cx="115252" cy="115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008FEEF-1D08-457D-BFC9-D8C30355553E}"/>
                  </a:ext>
                </a:extLst>
              </p:cNvPr>
              <p:cNvSpPr/>
              <p:nvPr/>
            </p:nvSpPr>
            <p:spPr>
              <a:xfrm>
                <a:off x="2449085" y="5285582"/>
                <a:ext cx="115252" cy="1152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A6960A-A2FF-48A2-8972-390860876A84}"/>
                  </a:ext>
                </a:extLst>
              </p:cNvPr>
              <p:cNvCxnSpPr>
                <a:stCxn id="19" idx="6"/>
                <a:endCxn id="18" idx="2"/>
              </p:cNvCxnSpPr>
              <p:nvPr/>
            </p:nvCxnSpPr>
            <p:spPr>
              <a:xfrm>
                <a:off x="2564337" y="5343208"/>
                <a:ext cx="64769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9A5B09-0BFF-4058-B808-12DC3C1D6644}"/>
                </a:ext>
              </a:extLst>
            </p:cNvPr>
            <p:cNvSpPr txBox="1"/>
            <p:nvPr/>
          </p:nvSpPr>
          <p:spPr>
            <a:xfrm>
              <a:off x="2108689" y="4538941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00B0F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</a:t>
              </a:r>
            </a:p>
          </p:txBody>
        </p:sp>
        <p:grpSp>
          <p:nvGrpSpPr>
            <p:cNvPr id="15" name="กลุ่ม 3">
              <a:extLst>
                <a:ext uri="{FF2B5EF4-FFF2-40B4-BE49-F238E27FC236}">
                  <a16:creationId xmlns:a16="http://schemas.microsoft.com/office/drawing/2014/main" id="{8243618F-71AC-4263-9F2B-1CC94F7A88A4}"/>
                </a:ext>
              </a:extLst>
            </p:cNvPr>
            <p:cNvGrpSpPr/>
            <p:nvPr/>
          </p:nvGrpSpPr>
          <p:grpSpPr>
            <a:xfrm>
              <a:off x="217364" y="1900962"/>
              <a:ext cx="11580935" cy="4354116"/>
              <a:chOff x="217364" y="1900962"/>
              <a:chExt cx="11580935" cy="435411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CDFA68-73F9-4FD6-BD25-8E3CAA38F26D}"/>
                  </a:ext>
                </a:extLst>
              </p:cNvPr>
              <p:cNvSpPr txBox="1"/>
              <p:nvPr/>
            </p:nvSpPr>
            <p:spPr>
              <a:xfrm>
                <a:off x="3454400" y="4931639"/>
                <a:ext cx="83438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[</a:t>
                </a:r>
                <a:r>
                  <a:rPr lang="en-US" sz="4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2. </a:t>
                </a:r>
                <a:r>
                  <a:rPr lang="th-TH" sz="4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คลิกเครื่องหมาย + จะปรากฎรายงานข้อมูลพื้นฐาน </a:t>
                </a:r>
                <a:r>
                  <a:rPr lang="en-US" sz="4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CDS </a:t>
                </a:r>
                <a:r>
                  <a:rPr lang="th-TH" sz="4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        </a:t>
                </a:r>
              </a:p>
              <a:p>
                <a:r>
                  <a:rPr lang="th-TH" sz="4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    จำนวน 9 หัวข้อหลัก </a:t>
                </a:r>
                <a:r>
                  <a:rPr lang="en-US" sz="4000" b="1" dirty="0">
                    <a:solidFill>
                      <a:srgbClr val="FF00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]</a:t>
                </a:r>
                <a:endPara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  <p:pic>
            <p:nvPicPr>
              <p:cNvPr id="17" name="รูปภาพ 10">
                <a:extLst>
                  <a:ext uri="{FF2B5EF4-FFF2-40B4-BE49-F238E27FC236}">
                    <a16:creationId xmlns:a16="http://schemas.microsoft.com/office/drawing/2014/main" id="{8C76A6DE-EFCC-41F9-B5B6-0CCC4A7F5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350" r="81943"/>
              <a:stretch/>
            </p:blipFill>
            <p:spPr>
              <a:xfrm>
                <a:off x="217364" y="1900962"/>
                <a:ext cx="2026063" cy="37385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948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5">
            <a:extLst>
              <a:ext uri="{FF2B5EF4-FFF2-40B4-BE49-F238E27FC236}">
                <a16:creationId xmlns:a16="http://schemas.microsoft.com/office/drawing/2014/main" id="{9AE476CD-716F-4358-B522-93A4FD90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8" y="861774"/>
            <a:ext cx="11628119" cy="5707413"/>
          </a:xfrm>
          <a:prstGeom prst="rect">
            <a:avLst/>
          </a:prstGeom>
        </p:spPr>
      </p:pic>
      <p:pic>
        <p:nvPicPr>
          <p:cNvPr id="3" name="รูปภาพ 13">
            <a:extLst>
              <a:ext uri="{FF2B5EF4-FFF2-40B4-BE49-F238E27FC236}">
                <a16:creationId xmlns:a16="http://schemas.microsoft.com/office/drawing/2014/main" id="{0881A340-8025-49EC-82DB-525CA3592F13}"/>
              </a:ext>
            </a:extLst>
          </p:cNvPr>
          <p:cNvPicPr/>
          <p:nvPr/>
        </p:nvPicPr>
        <p:blipFill rotWithShape="1">
          <a:blip r:embed="rId3"/>
          <a:srcRect r="465"/>
          <a:stretch/>
        </p:blipFill>
        <p:spPr>
          <a:xfrm>
            <a:off x="2331992" y="1381107"/>
            <a:ext cx="9516835" cy="5188080"/>
          </a:xfrm>
          <a:prstGeom prst="rect">
            <a:avLst/>
          </a:prstGeom>
        </p:spPr>
      </p:pic>
      <p:sp>
        <p:nvSpPr>
          <p:cNvPr id="4" name="Rectangle 20">
            <a:extLst>
              <a:ext uri="{FF2B5EF4-FFF2-40B4-BE49-F238E27FC236}">
                <a16:creationId xmlns:a16="http://schemas.microsoft.com/office/drawing/2014/main" id="{BFBF961F-B06E-438B-8C00-CDEF4C5E7ED5}"/>
              </a:ext>
            </a:extLst>
          </p:cNvPr>
          <p:cNvSpPr/>
          <p:nvPr/>
        </p:nvSpPr>
        <p:spPr>
          <a:xfrm>
            <a:off x="2414424" y="2842881"/>
            <a:ext cx="376402" cy="329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76486E1-AE66-4E06-8555-F71AF729C112}"/>
              </a:ext>
            </a:extLst>
          </p:cNvPr>
          <p:cNvSpPr/>
          <p:nvPr/>
        </p:nvSpPr>
        <p:spPr>
          <a:xfrm>
            <a:off x="2414425" y="5311911"/>
            <a:ext cx="819430" cy="329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22">
            <a:extLst>
              <a:ext uri="{FF2B5EF4-FFF2-40B4-BE49-F238E27FC236}">
                <a16:creationId xmlns:a16="http://schemas.microsoft.com/office/drawing/2014/main" id="{0D39C6AD-1EAB-47AF-8E9C-1F1EA89C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991" y="1403918"/>
            <a:ext cx="9516835" cy="5154632"/>
          </a:xfrm>
          <a:prstGeom prst="rect">
            <a:avLst/>
          </a:prstGeom>
        </p:spPr>
      </p:pic>
      <p:pic>
        <p:nvPicPr>
          <p:cNvPr id="7" name="รูปภาพ 23">
            <a:extLst>
              <a:ext uri="{FF2B5EF4-FFF2-40B4-BE49-F238E27FC236}">
                <a16:creationId xmlns:a16="http://schemas.microsoft.com/office/drawing/2014/main" id="{51C94BB4-9E78-4BF8-A620-7D580D176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1"/>
          <a:stretch/>
        </p:blipFill>
        <p:spPr>
          <a:xfrm>
            <a:off x="2331990" y="1312748"/>
            <a:ext cx="9336135" cy="52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>
            <a:extLst>
              <a:ext uri="{FF2B5EF4-FFF2-40B4-BE49-F238E27FC236}">
                <a16:creationId xmlns:a16="http://schemas.microsoft.com/office/drawing/2014/main" id="{EBED8DD7-4192-44CD-83DB-D9455855F00A}"/>
              </a:ext>
            </a:extLst>
          </p:cNvPr>
          <p:cNvGrpSpPr/>
          <p:nvPr/>
        </p:nvGrpSpPr>
        <p:grpSpPr>
          <a:xfrm>
            <a:off x="346463" y="1212215"/>
            <a:ext cx="11499073" cy="4433570"/>
            <a:chOff x="346463" y="1212215"/>
            <a:chExt cx="11499073" cy="4433570"/>
          </a:xfrm>
        </p:grpSpPr>
        <p:pic>
          <p:nvPicPr>
            <p:cNvPr id="3" name="รูปภาพ 19">
              <a:extLst>
                <a:ext uri="{FF2B5EF4-FFF2-40B4-BE49-F238E27FC236}">
                  <a16:creationId xmlns:a16="http://schemas.microsoft.com/office/drawing/2014/main" id="{69A43145-8089-4B1B-92F1-71721F47D9BA}"/>
                </a:ext>
              </a:extLst>
            </p:cNvPr>
            <p:cNvPicPr/>
            <p:nvPr/>
          </p:nvPicPr>
          <p:blipFill rotWithShape="1">
            <a:blip r:embed="rId2"/>
            <a:srcRect t="10448" r="1106"/>
            <a:stretch/>
          </p:blipFill>
          <p:spPr bwMode="auto">
            <a:xfrm>
              <a:off x="346463" y="1212215"/>
              <a:ext cx="11499073" cy="44335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B6C868-A434-4EDF-A44E-F3E48B70611B}"/>
                </a:ext>
              </a:extLst>
            </p:cNvPr>
            <p:cNvSpPr/>
            <p:nvPr/>
          </p:nvSpPr>
          <p:spPr>
            <a:xfrm>
              <a:off x="5976773" y="4805440"/>
              <a:ext cx="5750407" cy="5780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56C58305-896A-45DE-8FB0-BEDB06ADD7C9}"/>
                </a:ext>
              </a:extLst>
            </p:cNvPr>
            <p:cNvSpPr txBox="1"/>
            <p:nvPr/>
          </p:nvSpPr>
          <p:spPr>
            <a:xfrm>
              <a:off x="6290987" y="4189242"/>
              <a:ext cx="4761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กรณีบันทึกข้อมูลไม่ครบถ้วน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6" name="กลุ่ม 10">
            <a:extLst>
              <a:ext uri="{FF2B5EF4-FFF2-40B4-BE49-F238E27FC236}">
                <a16:creationId xmlns:a16="http://schemas.microsoft.com/office/drawing/2014/main" id="{14E5124B-653D-4BE9-8910-861290A76840}"/>
              </a:ext>
            </a:extLst>
          </p:cNvPr>
          <p:cNvGrpSpPr/>
          <p:nvPr/>
        </p:nvGrpSpPr>
        <p:grpSpPr>
          <a:xfrm>
            <a:off x="346463" y="1212215"/>
            <a:ext cx="11514047" cy="4433570"/>
            <a:chOff x="346463" y="1212215"/>
            <a:chExt cx="11514047" cy="4433570"/>
          </a:xfrm>
        </p:grpSpPr>
        <p:pic>
          <p:nvPicPr>
            <p:cNvPr id="7" name="รูปภาพ 14">
              <a:extLst>
                <a:ext uri="{FF2B5EF4-FFF2-40B4-BE49-F238E27FC236}">
                  <a16:creationId xmlns:a16="http://schemas.microsoft.com/office/drawing/2014/main" id="{AF1960EB-70EB-4722-9986-605B8A3D879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6463" y="1212215"/>
              <a:ext cx="11514047" cy="443357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8" name="Rectangle 20">
              <a:extLst>
                <a:ext uri="{FF2B5EF4-FFF2-40B4-BE49-F238E27FC236}">
                  <a16:creationId xmlns:a16="http://schemas.microsoft.com/office/drawing/2014/main" id="{D677CFC9-75BA-4AA7-BB60-A0666CAE8868}"/>
                </a:ext>
              </a:extLst>
            </p:cNvPr>
            <p:cNvSpPr/>
            <p:nvPr/>
          </p:nvSpPr>
          <p:spPr>
            <a:xfrm>
              <a:off x="5915989" y="4748042"/>
              <a:ext cx="5796218" cy="6354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842B3664-0DB4-4FC0-B8E9-E4CF85FE58E9}"/>
                </a:ext>
              </a:extLst>
            </p:cNvPr>
            <p:cNvSpPr txBox="1"/>
            <p:nvPr/>
          </p:nvSpPr>
          <p:spPr>
            <a:xfrm>
              <a:off x="6276013" y="4097554"/>
              <a:ext cx="5436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กรณีบันทึกข้อมูลครบถ้วน ถูกต้อง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2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6F43C-BA91-416A-8271-4C3CA2ED3CDA}"/>
              </a:ext>
            </a:extLst>
          </p:cNvPr>
          <p:cNvSpPr txBox="1"/>
          <p:nvPr/>
        </p:nvSpPr>
        <p:spPr>
          <a:xfrm>
            <a:off x="995933" y="1842897"/>
            <a:ext cx="1047273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arenBoth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จำนวนอาจารย์ผู้รับผิดชอบหลักสูตร</a:t>
            </a:r>
          </a:p>
          <a:p>
            <a:pPr marL="914400" indent="-914400">
              <a:buAutoNum type="arabicParenBoth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คุณสมบัติของอาจารย์ผู้รับผิดชอบหลักสูตร</a:t>
            </a:r>
          </a:p>
          <a:p>
            <a:pPr marL="914400" indent="-914400">
              <a:buAutoNum type="arabicParenBoth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คุณสมบัติของอาจารย์ประจำหลักสูตร</a:t>
            </a:r>
          </a:p>
          <a:p>
            <a:pPr marL="914400" indent="-914400">
              <a:buAutoNum type="arabicParenBoth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คุณสมบัติอาจารย์ผู้สอน</a:t>
            </a:r>
          </a:p>
          <a:p>
            <a:pPr marL="914400" indent="-914400">
              <a:buAutoNum type="arabicParenBoth"/>
            </a:pP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การปรับปรุงหลักสูตรตามรอบระยะเวลาที่กำหนด</a:t>
            </a:r>
            <a:endParaRPr lang="en-US" sz="5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DB6A9-9AA1-493B-90E6-6FA6F504C3AA}"/>
              </a:ext>
            </a:extLst>
          </p:cNvPr>
          <p:cNvSpPr txBox="1"/>
          <p:nvPr/>
        </p:nvSpPr>
        <p:spPr>
          <a:xfrm>
            <a:off x="654556" y="690842"/>
            <a:ext cx="11537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เกณฑ์มาตรฐานหลักสูตร ระดับปริญญาตรี พ.ศ. 2558</a:t>
            </a:r>
          </a:p>
        </p:txBody>
      </p:sp>
    </p:spTree>
    <p:extLst>
      <p:ext uri="{BB962C8B-B14F-4D97-AF65-F5344CB8AC3E}">
        <p14:creationId xmlns:p14="http://schemas.microsoft.com/office/powerpoint/2010/main" val="16814389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93D86D-E570-435C-90FD-5A60A64D0F8F}"/>
              </a:ext>
            </a:extLst>
          </p:cNvPr>
          <p:cNvSpPr txBox="1"/>
          <p:nvPr/>
        </p:nvSpPr>
        <p:spPr>
          <a:xfrm>
            <a:off x="4255549" y="1459230"/>
            <a:ext cx="733234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en-US" sz="5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ทำการบันทึกข้อมูลให้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ครบถ้วน</a:t>
            </a:r>
          </a:p>
          <a:p>
            <a:pPr algn="ctr"/>
            <a:r>
              <a:rPr lang="th-TH" sz="5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</a:t>
            </a: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หัวข้อหลักของข้อมูลพื้นฐาน </a:t>
            </a:r>
            <a:r>
              <a:rPr lang="en-US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CDS </a:t>
            </a: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5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5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5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 9 ข้อ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67588-346B-4309-A7C6-F689AB5EB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500409" y="639492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2280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824D2-ABFC-4A2B-9C61-196DBDE14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6F80D-BEE5-48C2-B42D-20FA7AA21A0F}"/>
              </a:ext>
            </a:extLst>
          </p:cNvPr>
          <p:cNvSpPr/>
          <p:nvPr/>
        </p:nvSpPr>
        <p:spPr>
          <a:xfrm>
            <a:off x="781050" y="1724025"/>
            <a:ext cx="2657315" cy="419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ADC87-1700-4589-A510-8EF66CFD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81" y="861774"/>
            <a:ext cx="6387299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D28153-3DDB-4C20-BFBB-FD1B67578898}"/>
              </a:ext>
            </a:extLst>
          </p:cNvPr>
          <p:cNvSpPr txBox="1"/>
          <p:nvPr/>
        </p:nvSpPr>
        <p:spPr>
          <a:xfrm>
            <a:off x="5071161" y="4564323"/>
            <a:ext cx="65398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คณะเท่านั้น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!!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คือ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(1) 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บริหาร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ธุรกิจ (บัญชี)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(2)  แม่โจ้-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แพร่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(เทคโนโลยีการผลิตพืช) </a:t>
            </a:r>
          </a:p>
        </p:txBody>
      </p:sp>
    </p:spTree>
    <p:extLst>
      <p:ext uri="{BB962C8B-B14F-4D97-AF65-F5344CB8AC3E}">
        <p14:creationId xmlns:p14="http://schemas.microsoft.com/office/powerpoint/2010/main" val="37170027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1436E-7FB4-4778-B2E4-97D568B42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8F2E63-8D85-41F6-AAA2-52A1860A24A2}"/>
              </a:ext>
            </a:extLst>
          </p:cNvPr>
          <p:cNvSpPr/>
          <p:nvPr/>
        </p:nvSpPr>
        <p:spPr>
          <a:xfrm>
            <a:off x="781050" y="2047875"/>
            <a:ext cx="2657315" cy="419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08252-86A8-48CD-B394-4D499FF6F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02" y="861774"/>
            <a:ext cx="6753109" cy="34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308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67588-346B-4309-A7C6-F689AB5EB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500409" y="639492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กล่องข้อความ 4">
            <a:extLst>
              <a:ext uri="{FF2B5EF4-FFF2-40B4-BE49-F238E27FC236}">
                <a16:creationId xmlns:a16="http://schemas.microsoft.com/office/drawing/2014/main" id="{F8A633F6-DF6A-4390-91BE-0808E1EB1CE7}"/>
              </a:ext>
            </a:extLst>
          </p:cNvPr>
          <p:cNvSpPr txBox="1"/>
          <p:nvPr/>
        </p:nvSpPr>
        <p:spPr>
          <a:xfrm>
            <a:off x="4455716" y="1459230"/>
            <a:ext cx="7061703" cy="43242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ข้อ 4 – 5 – 6  คำว่า “อาจารย์ประจำหลักสูตร” </a:t>
            </a:r>
          </a:p>
          <a:p>
            <a:pPr algn="ctr"/>
            <a:br>
              <a:rPr lang="th-TH" sz="3600" b="1" dirty="0">
                <a:solidFill>
                  <a:srgbClr val="F7F7F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600" b="1" dirty="0">
                <a:solidFill>
                  <a:srgbClr val="F7F7F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หลักสูตรตามเกณฑ์มาตรฐานหลักสูตร พ.ศ. </a:t>
            </a:r>
            <a:r>
              <a:rPr lang="th-TH" sz="36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2558 </a:t>
            </a:r>
          </a:p>
          <a:p>
            <a:pPr algn="ctr"/>
            <a:r>
              <a:rPr lang="th-TH" sz="3600" b="1" dirty="0">
                <a:solidFill>
                  <a:srgbClr val="F7F7F7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ให้หมายความถึง </a:t>
            </a:r>
            <a:r>
              <a:rPr lang="th-TH" sz="4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อาจารย์ผู้รับผิดชอบหลักสูตร</a:t>
            </a:r>
            <a:endParaRPr lang="en-US" sz="45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algn="ctr"/>
            <a:endParaRPr lang="th-TH" sz="2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en-US" sz="2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ปริญญาตรี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อย่างน้อย 5 คน</a:t>
            </a:r>
          </a:p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บัณฑิตศึกษา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อย่างน้อย 3 คน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0453E6-E6AD-4B59-B925-5EF3B947D7BA}"/>
              </a:ext>
            </a:extLst>
          </p:cNvPr>
          <p:cNvSpPr/>
          <p:nvPr/>
        </p:nvSpPr>
        <p:spPr>
          <a:xfrm>
            <a:off x="1062446" y="2214145"/>
            <a:ext cx="2700682" cy="200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80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67588-346B-4309-A7C6-F689AB5EB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500409" y="639492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0453E6-E6AD-4B59-B925-5EF3B947D7BA}"/>
              </a:ext>
            </a:extLst>
          </p:cNvPr>
          <p:cNvSpPr/>
          <p:nvPr/>
        </p:nvSpPr>
        <p:spPr>
          <a:xfrm>
            <a:off x="1062446" y="2214145"/>
            <a:ext cx="2700682" cy="200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กล่องข้อความ 4">
            <a:extLst>
              <a:ext uri="{FF2B5EF4-FFF2-40B4-BE49-F238E27FC236}">
                <a16:creationId xmlns:a16="http://schemas.microsoft.com/office/drawing/2014/main" id="{3B591E20-F422-4BB9-AB97-BF6A18CFDD89}"/>
              </a:ext>
            </a:extLst>
          </p:cNvPr>
          <p:cNvSpPr txBox="1"/>
          <p:nvPr/>
        </p:nvSpPr>
        <p:spPr>
          <a:xfrm>
            <a:off x="3986784" y="513716"/>
            <a:ext cx="7985760" cy="4816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 . ก่อนที่จะบันทึกข้อมูล . 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ตรวจเช็ค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ข้อมูลให้ถูกต้อง – 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ตรง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กับระบบ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หากข้อมูล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ไม่ตรง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กับข้อมูลที่หลักสูตรมี ให้รีบแจ้ง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คุณนิตยา ใจกันทา (พี่มล) งานติดตามฯ </a:t>
            </a: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พร้อมทั้ง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ส่งไฟล์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คำสั่งแต่งตั้งอาจารย์ผู้รับผิดชอบหลักสูตรด้วย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76757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1241A-9315-47C2-B84F-8A188F3E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4" y="861774"/>
            <a:ext cx="6149378" cy="2995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8E8FB-803F-4B1A-82CF-B6B6420A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CE8A3-F179-4742-A224-F6382E570DAF}"/>
              </a:ext>
            </a:extLst>
          </p:cNvPr>
          <p:cNvSpPr/>
          <p:nvPr/>
        </p:nvSpPr>
        <p:spPr>
          <a:xfrm>
            <a:off x="781050" y="2457450"/>
            <a:ext cx="2657315" cy="857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400E5-C7E7-4BE6-9998-E00798C15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/>
          <a:stretch/>
        </p:blipFill>
        <p:spPr>
          <a:xfrm>
            <a:off x="4371974" y="861774"/>
            <a:ext cx="6172459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5019A-45D7-4FF8-9C5B-4642922E6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F766F2-66D1-4318-B53D-FEE42902F102}"/>
              </a:ext>
            </a:extLst>
          </p:cNvPr>
          <p:cNvSpPr/>
          <p:nvPr/>
        </p:nvSpPr>
        <p:spPr>
          <a:xfrm>
            <a:off x="740285" y="3238500"/>
            <a:ext cx="2657315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FFBED-427E-40EC-ABA3-62A459CD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1"/>
          <a:stretch/>
        </p:blipFill>
        <p:spPr>
          <a:xfrm>
            <a:off x="4286581" y="861774"/>
            <a:ext cx="6916900" cy="163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BD10F-5559-4A34-8DE8-7DC8E8978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30139" r="8653" b="11944"/>
          <a:stretch/>
        </p:blipFill>
        <p:spPr>
          <a:xfrm>
            <a:off x="4248150" y="861774"/>
            <a:ext cx="6953250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C0DC2-29DB-4307-83E3-B40F6DDE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3E5E33-366D-4927-808C-4A91486358CA}"/>
              </a:ext>
            </a:extLst>
          </p:cNvPr>
          <p:cNvSpPr/>
          <p:nvPr/>
        </p:nvSpPr>
        <p:spPr>
          <a:xfrm>
            <a:off x="740285" y="3848100"/>
            <a:ext cx="2657315" cy="64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6D464-181C-466E-B002-6F3BDC345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05"/>
          <a:stretch/>
        </p:blipFill>
        <p:spPr>
          <a:xfrm>
            <a:off x="4319931" y="861774"/>
            <a:ext cx="662278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EA3F9-A77A-4FC9-AA5B-498DE068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8090" r="2969"/>
          <a:stretch/>
        </p:blipFill>
        <p:spPr>
          <a:xfrm>
            <a:off x="3638793" y="861775"/>
            <a:ext cx="8377561" cy="50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67588-346B-4309-A7C6-F689AB5EB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500409" y="639492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0453E6-E6AD-4B59-B925-5EF3B947D7BA}"/>
              </a:ext>
            </a:extLst>
          </p:cNvPr>
          <p:cNvSpPr/>
          <p:nvPr/>
        </p:nvSpPr>
        <p:spPr>
          <a:xfrm>
            <a:off x="1062446" y="2214145"/>
            <a:ext cx="2700682" cy="2009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4C58D9-223B-407E-AE2B-917D3085B0E5}"/>
              </a:ext>
            </a:extLst>
          </p:cNvPr>
          <p:cNvGrpSpPr/>
          <p:nvPr/>
        </p:nvGrpSpPr>
        <p:grpSpPr>
          <a:xfrm>
            <a:off x="4163422" y="1204398"/>
            <a:ext cx="7816115" cy="4037011"/>
            <a:chOff x="4188823" y="639492"/>
            <a:chExt cx="7596924" cy="3923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7CE363-223C-440A-B0DC-8EE3366EF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8823" y="639492"/>
              <a:ext cx="7596924" cy="39237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34F035-79BE-49A2-ADD7-F095A81AD40C}"/>
                </a:ext>
              </a:extLst>
            </p:cNvPr>
            <p:cNvSpPr/>
            <p:nvPr/>
          </p:nvSpPr>
          <p:spPr>
            <a:xfrm>
              <a:off x="4188823" y="2553779"/>
              <a:ext cx="1985554" cy="2765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620D50-E90E-474F-84FA-78A02F47CAF7}"/>
              </a:ext>
            </a:extLst>
          </p:cNvPr>
          <p:cNvGrpSpPr/>
          <p:nvPr/>
        </p:nvGrpSpPr>
        <p:grpSpPr>
          <a:xfrm>
            <a:off x="4163423" y="1591143"/>
            <a:ext cx="7819778" cy="4259866"/>
            <a:chOff x="0" y="108171"/>
            <a:chExt cx="12192000" cy="66416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EE46DE-2699-4222-9700-2663824C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8171"/>
              <a:ext cx="12192000" cy="66416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755057-07E5-4472-9A30-0F68C916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2000" y="680163"/>
              <a:ext cx="9940000" cy="627076"/>
            </a:xfrm>
            <a:prstGeom prst="rect">
              <a:avLst/>
            </a:prstGeom>
          </p:spPr>
        </p:pic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7DAE00B-87E2-47DB-A98E-F91BC6D8D444}"/>
              </a:ext>
            </a:extLst>
          </p:cNvPr>
          <p:cNvSpPr/>
          <p:nvPr/>
        </p:nvSpPr>
        <p:spPr>
          <a:xfrm>
            <a:off x="4598851" y="2019237"/>
            <a:ext cx="1105989" cy="2844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9454A81-1FE2-472A-B6BB-A52EB6BB1A54}"/>
              </a:ext>
            </a:extLst>
          </p:cNvPr>
          <p:cNvSpPr/>
          <p:nvPr/>
        </p:nvSpPr>
        <p:spPr>
          <a:xfrm>
            <a:off x="4598851" y="2935417"/>
            <a:ext cx="666896" cy="2844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E854672-385D-4F6F-880A-1E4053ACCD49}"/>
              </a:ext>
            </a:extLst>
          </p:cNvPr>
          <p:cNvSpPr/>
          <p:nvPr/>
        </p:nvSpPr>
        <p:spPr>
          <a:xfrm rot="5400000">
            <a:off x="4218954" y="3778421"/>
            <a:ext cx="666896" cy="4760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51A78-29C4-4FE0-BBE7-FDCB9F26A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758" y="1958011"/>
            <a:ext cx="7819779" cy="4531292"/>
          </a:xfrm>
          <a:prstGeom prst="rect">
            <a:avLst/>
          </a:prstGeom>
        </p:spPr>
      </p:pic>
      <p:sp>
        <p:nvSpPr>
          <p:cNvPr id="17" name="กล่องข้อความ 4">
            <a:extLst>
              <a:ext uri="{FF2B5EF4-FFF2-40B4-BE49-F238E27FC236}">
                <a16:creationId xmlns:a16="http://schemas.microsoft.com/office/drawing/2014/main" id="{2930382D-553E-4EA7-A39E-DC28584F703B}"/>
              </a:ext>
            </a:extLst>
          </p:cNvPr>
          <p:cNvSpPr txBox="1"/>
          <p:nvPr/>
        </p:nvSpPr>
        <p:spPr>
          <a:xfrm>
            <a:off x="108827" y="-165545"/>
            <a:ext cx="4490023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  <a:endParaRPr lang="en-US" sz="4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95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7B000-E971-464F-A309-AEE9FB7EB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47E3D6-37F0-41C3-917F-ED82550A46BF}"/>
              </a:ext>
            </a:extLst>
          </p:cNvPr>
          <p:cNvSpPr/>
          <p:nvPr/>
        </p:nvSpPr>
        <p:spPr>
          <a:xfrm>
            <a:off x="740285" y="4438650"/>
            <a:ext cx="2657315" cy="371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3828C-AB0E-498A-B8C8-8B787813D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15556" r="3663" b="24583"/>
          <a:stretch/>
        </p:blipFill>
        <p:spPr>
          <a:xfrm>
            <a:off x="3733800" y="861774"/>
            <a:ext cx="8327263" cy="3948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EC747-E983-4937-8EFF-9169A1F37A21}"/>
              </a:ext>
            </a:extLst>
          </p:cNvPr>
          <p:cNvSpPr txBox="1"/>
          <p:nvPr/>
        </p:nvSpPr>
        <p:spPr>
          <a:xfrm>
            <a:off x="3397600" y="4888230"/>
            <a:ext cx="801215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เฉพาะหลักสูตรระดับปริญญาตรี</a:t>
            </a: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5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หลักสูตรระดับบัณฑิตศึกษา ให้บันทึกข้อมูลเป็น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“ศูนย์”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ทุกหัวข้อย่อย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942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C46C96-93AD-4901-8C34-28009469208D}"/>
              </a:ext>
            </a:extLst>
          </p:cNvPr>
          <p:cNvSpPr txBox="1"/>
          <p:nvPr/>
        </p:nvSpPr>
        <p:spPr>
          <a:xfrm>
            <a:off x="339538" y="220778"/>
            <a:ext cx="11244248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(1)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จำนวนอาจารย์ผู้รับผิดชอบหลักสูตร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0DDE4-7CE4-4070-A20E-A4E4EA0541C7}"/>
              </a:ext>
            </a:extLst>
          </p:cNvPr>
          <p:cNvSpPr txBox="1"/>
          <p:nvPr/>
        </p:nvSpPr>
        <p:spPr>
          <a:xfrm>
            <a:off x="567573" y="1054083"/>
            <a:ext cx="11016213" cy="206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5715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ไม่น้อยกว่า 5 คน และ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914400" lvl="1" indent="-5715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เป็นอาจารย์ผู้รับผิดชอบหลักสูตร</a:t>
            </a:r>
            <a:r>
              <a:rPr lang="th-TH" sz="4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เกินกว่า 1 หลักสูตรไม่ได้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endParaRPr lang="en-US" sz="40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914400" lvl="1" indent="-571500" algn="thaiDi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ประจำหลักสูตรตลอดระยะเวลาที่จัดการศึกษาตามหลักสูตรนั้น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87A4C-B2F7-4F8B-BB8D-58B38D93A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6" b="5147"/>
          <a:stretch/>
        </p:blipFill>
        <p:spPr>
          <a:xfrm>
            <a:off x="240948" y="3293846"/>
            <a:ext cx="11342838" cy="32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กล่องข้อความ 4">
            <a:extLst>
              <a:ext uri="{FF2B5EF4-FFF2-40B4-BE49-F238E27FC236}">
                <a16:creationId xmlns:a16="http://schemas.microsoft.com/office/drawing/2014/main" id="{441534DF-4258-403F-A17C-B2623CA1C641}"/>
              </a:ext>
            </a:extLst>
          </p:cNvPr>
          <p:cNvSpPr txBox="1"/>
          <p:nvPr/>
        </p:nvSpPr>
        <p:spPr>
          <a:xfrm>
            <a:off x="88900" y="-173965"/>
            <a:ext cx="4490023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  <a:endParaRPr lang="en-US" sz="4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7B000-E971-464F-A309-AEE9FB7EB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47E3D6-37F0-41C3-917F-ED82550A46BF}"/>
              </a:ext>
            </a:extLst>
          </p:cNvPr>
          <p:cNvSpPr/>
          <p:nvPr/>
        </p:nvSpPr>
        <p:spPr>
          <a:xfrm>
            <a:off x="740285" y="4438650"/>
            <a:ext cx="2657315" cy="371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591AE0-763A-4CDA-B7AC-6479B27535FF}"/>
              </a:ext>
            </a:extLst>
          </p:cNvPr>
          <p:cNvGrpSpPr/>
          <p:nvPr/>
        </p:nvGrpSpPr>
        <p:grpSpPr>
          <a:xfrm>
            <a:off x="3823063" y="227766"/>
            <a:ext cx="7816115" cy="6261810"/>
            <a:chOff x="3823063" y="227766"/>
            <a:chExt cx="7816115" cy="62618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A6659C-7E8F-40F6-B881-0E03788AF5DD}"/>
                </a:ext>
              </a:extLst>
            </p:cNvPr>
            <p:cNvGrpSpPr/>
            <p:nvPr/>
          </p:nvGrpSpPr>
          <p:grpSpPr>
            <a:xfrm>
              <a:off x="3823063" y="227766"/>
              <a:ext cx="7816115" cy="6261810"/>
              <a:chOff x="3823062" y="227766"/>
              <a:chExt cx="7816115" cy="626181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1FC5957-C174-4DBA-8D43-29D338BD4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23062" y="227766"/>
                <a:ext cx="7816115" cy="4037011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C793B55-A92D-48B1-9409-155757615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3062" y="3525977"/>
                <a:ext cx="7813124" cy="2963599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32DEAD-1C9E-4F5E-8C1C-A106B76A5551}"/>
                </a:ext>
              </a:extLst>
            </p:cNvPr>
            <p:cNvSpPr/>
            <p:nvPr/>
          </p:nvSpPr>
          <p:spPr>
            <a:xfrm>
              <a:off x="3823063" y="2566942"/>
              <a:ext cx="1512418" cy="3714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688BFC-81DC-4C7C-A113-8368116D9D38}"/>
                </a:ext>
              </a:extLst>
            </p:cNvPr>
            <p:cNvSpPr/>
            <p:nvPr/>
          </p:nvSpPr>
          <p:spPr>
            <a:xfrm>
              <a:off x="3840819" y="5950813"/>
              <a:ext cx="2373549" cy="4322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106CFA-4B36-4701-A163-E72F5BB4CA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04775" y="1241385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7738B05-880F-41B6-B039-B0AA92DCD714}"/>
                </a:ext>
              </a:extLst>
            </p:cNvPr>
            <p:cNvSpPr/>
            <p:nvPr/>
          </p:nvSpPr>
          <p:spPr>
            <a:xfrm>
              <a:off x="-104775" y="1241385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025A9-5892-4317-AA8B-6E6ADFF7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775" y="1875393"/>
              <a:ext cx="12192000" cy="4830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7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203EA-95A0-4A56-A8D8-8319D6A0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8"/>
          <a:stretch/>
        </p:blipFill>
        <p:spPr>
          <a:xfrm>
            <a:off x="3724276" y="861774"/>
            <a:ext cx="8274632" cy="1652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0AA6C-CEAC-4D6F-A3C4-10AAF971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CEF3FA-7266-4291-8AD9-C234FC60A32D}"/>
              </a:ext>
            </a:extLst>
          </p:cNvPr>
          <p:cNvSpPr/>
          <p:nvPr/>
        </p:nvSpPr>
        <p:spPr>
          <a:xfrm>
            <a:off x="740285" y="4762500"/>
            <a:ext cx="2657315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21230-DDFA-4492-B1B9-14781360B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r="1732"/>
          <a:stretch/>
        </p:blipFill>
        <p:spPr>
          <a:xfrm>
            <a:off x="3724276" y="843910"/>
            <a:ext cx="8287238" cy="5890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D0452-C144-45C2-B9D4-C45E4DF0333E}"/>
              </a:ext>
            </a:extLst>
          </p:cNvPr>
          <p:cNvSpPr txBox="1"/>
          <p:nvPr/>
        </p:nvSpPr>
        <p:spPr>
          <a:xfrm>
            <a:off x="193092" y="123852"/>
            <a:ext cx="1180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เฉพาะหลักสูตรระดับปริญญาโท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หลักสูตรระดับปริญญาตรี+ระดับปริญญาเอก ให้บันทึกข้อมูลเป็น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“ศูนย์” ทุกหัวข้อย่อย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39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0AA6C-CEAC-4D6F-A3C4-10AAF9713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CEF3FA-7266-4291-8AD9-C234FC60A32D}"/>
              </a:ext>
            </a:extLst>
          </p:cNvPr>
          <p:cNvSpPr/>
          <p:nvPr/>
        </p:nvSpPr>
        <p:spPr>
          <a:xfrm>
            <a:off x="740285" y="4762500"/>
            <a:ext cx="2657315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4212B4-0F37-4422-A14D-C143E0365950}"/>
              </a:ext>
            </a:extLst>
          </p:cNvPr>
          <p:cNvGrpSpPr/>
          <p:nvPr/>
        </p:nvGrpSpPr>
        <p:grpSpPr>
          <a:xfrm>
            <a:off x="3606869" y="1001474"/>
            <a:ext cx="8460554" cy="5611061"/>
            <a:chOff x="3606869" y="861774"/>
            <a:chExt cx="8460554" cy="56110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7BDF15-A4E2-4FD0-ABCD-4C1C2E245314}"/>
                </a:ext>
              </a:extLst>
            </p:cNvPr>
            <p:cNvGrpSpPr/>
            <p:nvPr/>
          </p:nvGrpSpPr>
          <p:grpSpPr>
            <a:xfrm>
              <a:off x="3606869" y="861774"/>
              <a:ext cx="8460554" cy="5611061"/>
              <a:chOff x="3606869" y="861774"/>
              <a:chExt cx="8460554" cy="561106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D356701-A604-4233-8459-785F82059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06869" y="861774"/>
                <a:ext cx="8460554" cy="30614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5ECCCA-74EE-43CC-B219-545DB3F63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6869" y="3226550"/>
                <a:ext cx="8460554" cy="3246285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BCD3DB-F016-4414-B1BF-CDF16D8B0E6F}"/>
                </a:ext>
              </a:extLst>
            </p:cNvPr>
            <p:cNvSpPr/>
            <p:nvPr/>
          </p:nvSpPr>
          <p:spPr>
            <a:xfrm>
              <a:off x="7847112" y="3226549"/>
              <a:ext cx="4092339" cy="14238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5E0544-5950-4D2D-9044-46A0462AA451}"/>
              </a:ext>
            </a:extLst>
          </p:cNvPr>
          <p:cNvGrpSpPr/>
          <p:nvPr/>
        </p:nvGrpSpPr>
        <p:grpSpPr>
          <a:xfrm>
            <a:off x="3609215" y="1236045"/>
            <a:ext cx="8460554" cy="5184792"/>
            <a:chOff x="3606869" y="1288044"/>
            <a:chExt cx="8460554" cy="51847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D91D84-AC25-4D05-98DC-C7DD41CCE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6869" y="1288044"/>
              <a:ext cx="8460554" cy="3877009"/>
            </a:xfrm>
            <a:prstGeom prst="rect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5A74DC-4738-44A6-9834-EB0D2038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069"/>
            <a:stretch/>
          </p:blipFill>
          <p:spPr>
            <a:xfrm>
              <a:off x="3659776" y="3314158"/>
              <a:ext cx="8407647" cy="3158678"/>
            </a:xfrm>
            <a:prstGeom prst="rect">
              <a:avLst/>
            </a:prstGeom>
          </p:spPr>
        </p:pic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B1D8DC2-C356-4EBA-A3D9-CBBE710224F6}"/>
              </a:ext>
            </a:extLst>
          </p:cNvPr>
          <p:cNvSpPr/>
          <p:nvPr/>
        </p:nvSpPr>
        <p:spPr>
          <a:xfrm>
            <a:off x="9298577" y="2178056"/>
            <a:ext cx="1010194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F1CBB75-BFE6-495B-A59F-7BB0188D8A64}"/>
              </a:ext>
            </a:extLst>
          </p:cNvPr>
          <p:cNvSpPr/>
          <p:nvPr/>
        </p:nvSpPr>
        <p:spPr>
          <a:xfrm rot="10800000">
            <a:off x="5729241" y="3272219"/>
            <a:ext cx="580119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DF11ED8-EB3F-4C96-98F7-4A2830C2828F}"/>
              </a:ext>
            </a:extLst>
          </p:cNvPr>
          <p:cNvSpPr/>
          <p:nvPr/>
        </p:nvSpPr>
        <p:spPr>
          <a:xfrm rot="10800000">
            <a:off x="5148044" y="3792457"/>
            <a:ext cx="580119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D9C00A9-CC04-477B-9385-C6B028FBC57D}"/>
              </a:ext>
            </a:extLst>
          </p:cNvPr>
          <p:cNvSpPr/>
          <p:nvPr/>
        </p:nvSpPr>
        <p:spPr>
          <a:xfrm>
            <a:off x="9723119" y="3781682"/>
            <a:ext cx="585651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DEF8D4B-FAFD-44F0-AFF1-2D54207FE2B8}"/>
              </a:ext>
            </a:extLst>
          </p:cNvPr>
          <p:cNvSpPr/>
          <p:nvPr/>
        </p:nvSpPr>
        <p:spPr>
          <a:xfrm rot="5400000">
            <a:off x="11334240" y="3370175"/>
            <a:ext cx="585651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กล่องข้อความ 4">
            <a:extLst>
              <a:ext uri="{FF2B5EF4-FFF2-40B4-BE49-F238E27FC236}">
                <a16:creationId xmlns:a16="http://schemas.microsoft.com/office/drawing/2014/main" id="{60E9A811-AEBF-4377-A144-B309B13E8902}"/>
              </a:ext>
            </a:extLst>
          </p:cNvPr>
          <p:cNvSpPr txBox="1"/>
          <p:nvPr/>
        </p:nvSpPr>
        <p:spPr>
          <a:xfrm>
            <a:off x="105829" y="-234789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25903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87866-1AC7-4F9A-B686-C2A4ADB45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57001D-7A5D-4BC9-B43B-5466BDE482A1}"/>
              </a:ext>
            </a:extLst>
          </p:cNvPr>
          <p:cNvSpPr/>
          <p:nvPr/>
        </p:nvSpPr>
        <p:spPr>
          <a:xfrm>
            <a:off x="740285" y="5610224"/>
            <a:ext cx="2657315" cy="981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68909-F11E-4233-9AFD-279F5458D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13" y="861774"/>
            <a:ext cx="7809524" cy="16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9DA5F-CF65-4FAA-AF73-9D75A1822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2053" r="2422" b="1204"/>
          <a:stretch/>
        </p:blipFill>
        <p:spPr>
          <a:xfrm>
            <a:off x="3582825" y="861775"/>
            <a:ext cx="8426242" cy="5650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51985D-37F2-440D-B28F-99236CA26802}"/>
              </a:ext>
            </a:extLst>
          </p:cNvPr>
          <p:cNvSpPr txBox="1"/>
          <p:nvPr/>
        </p:nvSpPr>
        <p:spPr>
          <a:xfrm>
            <a:off x="175646" y="118760"/>
            <a:ext cx="1180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เฉพาะหลักสูตรระดับปริญญาเอก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หลักสูตรระดับปริญญาตรี+ระดับปริญญาโท ให้บันทึกข้อมูลเป็น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“ศูนย์” ทุกหัวข้อย่อย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03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0AA6C-CEAC-4D6F-A3C4-10AAF971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1"/>
          <a:stretch/>
        </p:blipFill>
        <p:spPr>
          <a:xfrm>
            <a:off x="175646" y="861774"/>
            <a:ext cx="3262719" cy="587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CEF3FA-7266-4291-8AD9-C234FC60A32D}"/>
              </a:ext>
            </a:extLst>
          </p:cNvPr>
          <p:cNvSpPr/>
          <p:nvPr/>
        </p:nvSpPr>
        <p:spPr>
          <a:xfrm>
            <a:off x="696742" y="5642065"/>
            <a:ext cx="2657315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4212B4-0F37-4422-A14D-C143E0365950}"/>
              </a:ext>
            </a:extLst>
          </p:cNvPr>
          <p:cNvGrpSpPr/>
          <p:nvPr/>
        </p:nvGrpSpPr>
        <p:grpSpPr>
          <a:xfrm>
            <a:off x="3606869" y="861774"/>
            <a:ext cx="8460554" cy="5611061"/>
            <a:chOff x="3606869" y="861774"/>
            <a:chExt cx="8460554" cy="56110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7BDF15-A4E2-4FD0-ABCD-4C1C2E245314}"/>
                </a:ext>
              </a:extLst>
            </p:cNvPr>
            <p:cNvGrpSpPr/>
            <p:nvPr/>
          </p:nvGrpSpPr>
          <p:grpSpPr>
            <a:xfrm>
              <a:off x="3606869" y="861774"/>
              <a:ext cx="8460554" cy="5611061"/>
              <a:chOff x="3606869" y="861774"/>
              <a:chExt cx="8460554" cy="561106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D356701-A604-4233-8459-785F82059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6869" y="861774"/>
                <a:ext cx="8460554" cy="30614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5ECCCA-74EE-43CC-B219-545DB3F63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6869" y="3226550"/>
                <a:ext cx="8460554" cy="3246285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BCD3DB-F016-4414-B1BF-CDF16D8B0E6F}"/>
                </a:ext>
              </a:extLst>
            </p:cNvPr>
            <p:cNvSpPr/>
            <p:nvPr/>
          </p:nvSpPr>
          <p:spPr>
            <a:xfrm>
              <a:off x="7847112" y="3226549"/>
              <a:ext cx="4092339" cy="14238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1C2171-A1E4-490D-907F-66442A4F093F}"/>
              </a:ext>
            </a:extLst>
          </p:cNvPr>
          <p:cNvGrpSpPr/>
          <p:nvPr/>
        </p:nvGrpSpPr>
        <p:grpSpPr>
          <a:xfrm>
            <a:off x="3606869" y="1226396"/>
            <a:ext cx="8460554" cy="5461507"/>
            <a:chOff x="3643605" y="1268250"/>
            <a:chExt cx="8436038" cy="54456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CDC19F-8E02-43F5-808D-D90E721D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3605" y="1268250"/>
              <a:ext cx="8436038" cy="31557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4E4F73-6F2F-47FF-84AB-371F2D931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3605" y="4423952"/>
              <a:ext cx="8436037" cy="2289979"/>
            </a:xfrm>
            <a:prstGeom prst="rect">
              <a:avLst/>
            </a:prstGeom>
          </p:spPr>
        </p:pic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B1D8DC2-C356-4EBA-A3D9-CBBE710224F6}"/>
              </a:ext>
            </a:extLst>
          </p:cNvPr>
          <p:cNvSpPr/>
          <p:nvPr/>
        </p:nvSpPr>
        <p:spPr>
          <a:xfrm>
            <a:off x="9298577" y="2178056"/>
            <a:ext cx="1010194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F1CBB75-BFE6-495B-A59F-7BB0188D8A64}"/>
              </a:ext>
            </a:extLst>
          </p:cNvPr>
          <p:cNvSpPr/>
          <p:nvPr/>
        </p:nvSpPr>
        <p:spPr>
          <a:xfrm rot="10800000">
            <a:off x="4865223" y="4358365"/>
            <a:ext cx="580119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DF11ED8-EB3F-4C96-98F7-4A2830C2828F}"/>
              </a:ext>
            </a:extLst>
          </p:cNvPr>
          <p:cNvSpPr/>
          <p:nvPr/>
        </p:nvSpPr>
        <p:spPr>
          <a:xfrm rot="10800000">
            <a:off x="4372981" y="4896616"/>
            <a:ext cx="580119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D9C00A9-CC04-477B-9385-C6B028FBC57D}"/>
              </a:ext>
            </a:extLst>
          </p:cNvPr>
          <p:cNvSpPr/>
          <p:nvPr/>
        </p:nvSpPr>
        <p:spPr>
          <a:xfrm>
            <a:off x="9723120" y="4918237"/>
            <a:ext cx="585651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DEF8D4B-FAFD-44F0-AFF1-2D54207FE2B8}"/>
              </a:ext>
            </a:extLst>
          </p:cNvPr>
          <p:cNvSpPr/>
          <p:nvPr/>
        </p:nvSpPr>
        <p:spPr>
          <a:xfrm rot="5400000">
            <a:off x="11342917" y="4493596"/>
            <a:ext cx="585651" cy="313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กล่องข้อความ 4">
            <a:extLst>
              <a:ext uri="{FF2B5EF4-FFF2-40B4-BE49-F238E27FC236}">
                <a16:creationId xmlns:a16="http://schemas.microsoft.com/office/drawing/2014/main" id="{B9301D59-3893-4122-9251-BACF44958491}"/>
              </a:ext>
            </a:extLst>
          </p:cNvPr>
          <p:cNvSpPr txBox="1"/>
          <p:nvPr/>
        </p:nvSpPr>
        <p:spPr>
          <a:xfrm>
            <a:off x="120233" y="-128518"/>
            <a:ext cx="4501372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13347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746E12-1D82-45A5-8BFA-55740707B73A}"/>
              </a:ext>
            </a:extLst>
          </p:cNvPr>
          <p:cNvGrpSpPr/>
          <p:nvPr/>
        </p:nvGrpSpPr>
        <p:grpSpPr>
          <a:xfrm>
            <a:off x="4751202" y="1011846"/>
            <a:ext cx="5528559" cy="3170099"/>
            <a:chOff x="4967991" y="539025"/>
            <a:chExt cx="5528559" cy="3170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8498EC-E940-4275-8319-53C85B20FD14}"/>
                </a:ext>
              </a:extLst>
            </p:cNvPr>
            <p:cNvGrpSpPr/>
            <p:nvPr/>
          </p:nvGrpSpPr>
          <p:grpSpPr>
            <a:xfrm>
              <a:off x="4967991" y="539025"/>
              <a:ext cx="5528559" cy="3170099"/>
              <a:chOff x="4672716" y="1843950"/>
              <a:chExt cx="5528559" cy="31700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438B29-EA26-445B-AA6C-65FA11C61820}"/>
                  </a:ext>
                </a:extLst>
              </p:cNvPr>
              <p:cNvSpPr txBox="1"/>
              <p:nvPr/>
            </p:nvSpPr>
            <p:spPr>
              <a:xfrm>
                <a:off x="4672716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BE000A-1CE4-4F14-AF7D-0DAB5CD15727}"/>
                  </a:ext>
                </a:extLst>
              </p:cNvPr>
              <p:cNvSpPr txBox="1"/>
              <p:nvPr/>
            </p:nvSpPr>
            <p:spPr>
              <a:xfrm>
                <a:off x="8777991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491E38-C339-4911-97D2-3C1A1585D2B4}"/>
                  </a:ext>
                </a:extLst>
              </p:cNvPr>
              <p:cNvSpPr txBox="1"/>
              <p:nvPr/>
            </p:nvSpPr>
            <p:spPr>
              <a:xfrm>
                <a:off x="6725353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&amp;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706A8C7-8EFD-4103-8229-C43E694310B2}"/>
                </a:ext>
              </a:extLst>
            </p:cNvPr>
            <p:cNvSpPr txBox="1">
              <a:spLocks/>
            </p:cNvSpPr>
            <p:nvPr/>
          </p:nvSpPr>
          <p:spPr>
            <a:xfrm>
              <a:off x="5604951" y="2748681"/>
              <a:ext cx="4742561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 dirty="0">
                  <a:cs typeface="Angsana New" panose="02020603050405020304" pitchFamily="18" charset="-34"/>
                </a:rPr>
                <a:t>C-d-s</a:t>
              </a:r>
              <a:endParaRPr lang="th-TH" sz="3200" b="1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9420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249969-7AB5-4F12-ACC8-62874FCA71FE}"/>
              </a:ext>
            </a:extLst>
          </p:cNvPr>
          <p:cNvSpPr txBox="1"/>
          <p:nvPr/>
        </p:nvSpPr>
        <p:spPr>
          <a:xfrm>
            <a:off x="6262758" y="2459504"/>
            <a:ext cx="5084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หมวดที่ 1 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ข้อมูลทั่วไป</a:t>
            </a:r>
            <a:r>
              <a:rPr lang="en-US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76446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14">
            <a:extLst>
              <a:ext uri="{FF2B5EF4-FFF2-40B4-BE49-F238E27FC236}">
                <a16:creationId xmlns:a16="http://schemas.microsoft.com/office/drawing/2014/main" id="{7D12340B-BB18-4958-8379-1BADDC43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1" y="1133383"/>
            <a:ext cx="11810478" cy="521308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67340B-79DC-439F-84D5-3501C547B775}"/>
              </a:ext>
            </a:extLst>
          </p:cNvPr>
          <p:cNvSpPr txBox="1"/>
          <p:nvPr/>
        </p:nvSpPr>
        <p:spPr>
          <a:xfrm>
            <a:off x="221871" y="312920"/>
            <a:ext cx="317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เมนู—เลือกหมวด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EFE90F-B464-498E-84AA-32F3B574D591}"/>
              </a:ext>
            </a:extLst>
          </p:cNvPr>
          <p:cNvSpPr txBox="1"/>
          <p:nvPr/>
        </p:nvSpPr>
        <p:spPr>
          <a:xfrm>
            <a:off x="5461085" y="4292528"/>
            <a:ext cx="621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[ 1.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เลือกเมนูหมวดที่ 1 ข้อมูลทั่วไป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47" name="กลุ่ม 24">
            <a:extLst>
              <a:ext uri="{FF2B5EF4-FFF2-40B4-BE49-F238E27FC236}">
                <a16:creationId xmlns:a16="http://schemas.microsoft.com/office/drawing/2014/main" id="{9FE0D353-F213-43AC-887E-CB2996A62D6B}"/>
              </a:ext>
            </a:extLst>
          </p:cNvPr>
          <p:cNvGrpSpPr/>
          <p:nvPr/>
        </p:nvGrpSpPr>
        <p:grpSpPr>
          <a:xfrm>
            <a:off x="4960726" y="271609"/>
            <a:ext cx="1582203" cy="4249590"/>
            <a:chOff x="4960726" y="271609"/>
            <a:chExt cx="1582203" cy="424959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4F6E417-D7D3-4B22-AB14-ECE1DAA14857}"/>
                </a:ext>
              </a:extLst>
            </p:cNvPr>
            <p:cNvSpPr/>
            <p:nvPr/>
          </p:nvSpPr>
          <p:spPr>
            <a:xfrm>
              <a:off x="4960726" y="1039033"/>
              <a:ext cx="1582203" cy="88489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61E54A-00A2-4F29-AE0A-8C4FC85196C2}"/>
                </a:ext>
              </a:extLst>
            </p:cNvPr>
            <p:cNvSpPr txBox="1"/>
            <p:nvPr/>
          </p:nvSpPr>
          <p:spPr>
            <a:xfrm>
              <a:off x="5032505" y="271609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BC85E4-39DA-44CA-BB6F-4C9E9949B32D}"/>
                </a:ext>
              </a:extLst>
            </p:cNvPr>
            <p:cNvGrpSpPr/>
            <p:nvPr/>
          </p:nvGrpSpPr>
          <p:grpSpPr>
            <a:xfrm>
              <a:off x="5194300" y="2049476"/>
              <a:ext cx="159199" cy="2471723"/>
              <a:chOff x="3979395" y="2696806"/>
              <a:chExt cx="128938" cy="209177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5EE9CC0-67E4-408C-8E05-2E99C5AE3AD0}"/>
                  </a:ext>
                </a:extLst>
              </p:cNvPr>
              <p:cNvSpPr/>
              <p:nvPr/>
            </p:nvSpPr>
            <p:spPr>
              <a:xfrm>
                <a:off x="3979395" y="4673326"/>
                <a:ext cx="115252" cy="115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9949387-E3B4-4986-AB60-FB548374F452}"/>
                  </a:ext>
                </a:extLst>
              </p:cNvPr>
              <p:cNvSpPr/>
              <p:nvPr/>
            </p:nvSpPr>
            <p:spPr>
              <a:xfrm>
                <a:off x="3993081" y="2696806"/>
                <a:ext cx="115252" cy="1152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A20F255-A50A-43F5-8292-F6B68ED716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7021" y="2794695"/>
                <a:ext cx="13688" cy="196837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กลุ่ม 23">
            <a:extLst>
              <a:ext uri="{FF2B5EF4-FFF2-40B4-BE49-F238E27FC236}">
                <a16:creationId xmlns:a16="http://schemas.microsoft.com/office/drawing/2014/main" id="{48AF3327-C7CE-457D-8CC7-BA2B5CEBB753}"/>
              </a:ext>
            </a:extLst>
          </p:cNvPr>
          <p:cNvGrpSpPr/>
          <p:nvPr/>
        </p:nvGrpSpPr>
        <p:grpSpPr>
          <a:xfrm>
            <a:off x="221871" y="1527412"/>
            <a:ext cx="11336306" cy="4931630"/>
            <a:chOff x="546151" y="1501769"/>
            <a:chExt cx="11336306" cy="493163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0DFD0F-7A18-4AD5-AE92-19DDE9703B78}"/>
                </a:ext>
              </a:extLst>
            </p:cNvPr>
            <p:cNvSpPr txBox="1"/>
            <p:nvPr/>
          </p:nvSpPr>
          <p:spPr>
            <a:xfrm>
              <a:off x="4378802" y="5109960"/>
              <a:ext cx="75036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[ 2.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คลิกเครื่องหมาย 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..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จะปรากฎรายการ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Input </a:t>
              </a:r>
            </a:p>
            <a:p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    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และการประเมินตัวบ่งชี้ </a:t>
              </a: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B26A418-ECBD-4FE4-814C-41F2FA7F0F95}"/>
                </a:ext>
              </a:extLst>
            </p:cNvPr>
            <p:cNvSpPr txBox="1"/>
            <p:nvPr/>
          </p:nvSpPr>
          <p:spPr>
            <a:xfrm>
              <a:off x="2378045" y="5080403"/>
              <a:ext cx="9006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2</a:t>
              </a:r>
            </a:p>
          </p:txBody>
        </p:sp>
        <p:grpSp>
          <p:nvGrpSpPr>
            <p:cNvPr id="57" name="กลุ่ม 22">
              <a:extLst>
                <a:ext uri="{FF2B5EF4-FFF2-40B4-BE49-F238E27FC236}">
                  <a16:creationId xmlns:a16="http://schemas.microsoft.com/office/drawing/2014/main" id="{E9334A5C-0F01-4BFB-99A8-D6AEFCEA7B36}"/>
                </a:ext>
              </a:extLst>
            </p:cNvPr>
            <p:cNvGrpSpPr/>
            <p:nvPr/>
          </p:nvGrpSpPr>
          <p:grpSpPr>
            <a:xfrm>
              <a:off x="3032654" y="5453664"/>
              <a:ext cx="1271215" cy="122078"/>
              <a:chOff x="2052776" y="5441184"/>
              <a:chExt cx="1271215" cy="122078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14AA0FF-FEDE-483D-935A-755EF82149F3}"/>
                  </a:ext>
                </a:extLst>
              </p:cNvPr>
              <p:cNvSpPr/>
              <p:nvPr/>
            </p:nvSpPr>
            <p:spPr>
              <a:xfrm>
                <a:off x="3208739" y="5441184"/>
                <a:ext cx="115252" cy="1152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3CCAA77-8FCA-4DCB-9BCC-7FEEEC00C2C0}"/>
                  </a:ext>
                </a:extLst>
              </p:cNvPr>
              <p:cNvCxnSpPr>
                <a:cxnSpLocks/>
                <a:stCxn id="63" idx="6"/>
              </p:cNvCxnSpPr>
              <p:nvPr/>
            </p:nvCxnSpPr>
            <p:spPr>
              <a:xfrm flipV="1">
                <a:off x="2168028" y="5501668"/>
                <a:ext cx="1040711" cy="396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15">
                <a:extLst>
                  <a:ext uri="{FF2B5EF4-FFF2-40B4-BE49-F238E27FC236}">
                    <a16:creationId xmlns:a16="http://schemas.microsoft.com/office/drawing/2014/main" id="{F964A3B3-AB67-4497-A286-70D493928FA0}"/>
                  </a:ext>
                </a:extLst>
              </p:cNvPr>
              <p:cNvSpPr/>
              <p:nvPr/>
            </p:nvSpPr>
            <p:spPr>
              <a:xfrm>
                <a:off x="2052776" y="5448010"/>
                <a:ext cx="115252" cy="1152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กลุ่ม 1">
              <a:extLst>
                <a:ext uri="{FF2B5EF4-FFF2-40B4-BE49-F238E27FC236}">
                  <a16:creationId xmlns:a16="http://schemas.microsoft.com/office/drawing/2014/main" id="{312E51A9-681E-48AE-A073-28C148A3B233}"/>
                </a:ext>
              </a:extLst>
            </p:cNvPr>
            <p:cNvGrpSpPr/>
            <p:nvPr/>
          </p:nvGrpSpPr>
          <p:grpSpPr>
            <a:xfrm>
              <a:off x="546151" y="1501769"/>
              <a:ext cx="2007523" cy="3608192"/>
              <a:chOff x="542220" y="1818561"/>
              <a:chExt cx="2097312" cy="376957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D1D9F7E-F900-42D6-BEF9-6BE4BE489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73" t="1553"/>
              <a:stretch/>
            </p:blipFill>
            <p:spPr>
              <a:xfrm>
                <a:off x="542220" y="1818561"/>
                <a:ext cx="2097312" cy="268284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EB8247C-E2F9-4126-AAD9-AEF9EFC09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692" y="4501411"/>
                <a:ext cx="2091840" cy="1086724"/>
              </a:xfrm>
              <a:prstGeom prst="rect">
                <a:avLst/>
              </a:prstGeom>
            </p:spPr>
          </p:pic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A099752-F77C-40FE-A6DF-B1EA5E42C81D}"/>
              </a:ext>
            </a:extLst>
          </p:cNvPr>
          <p:cNvSpPr/>
          <p:nvPr/>
        </p:nvSpPr>
        <p:spPr>
          <a:xfrm>
            <a:off x="188314" y="2592955"/>
            <a:ext cx="2045147" cy="2567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6533F18-0FA7-4A46-87AA-64E7100A17CF}"/>
              </a:ext>
            </a:extLst>
          </p:cNvPr>
          <p:cNvSpPr txBox="1"/>
          <p:nvPr/>
        </p:nvSpPr>
        <p:spPr>
          <a:xfrm>
            <a:off x="653954" y="741160"/>
            <a:ext cx="11198411" cy="504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1716088" algn="l"/>
              </a:tabLst>
            </a:pPr>
            <a:r>
              <a:rPr lang="th-TH" sz="5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</a:t>
            </a:r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ประกอบด้วย </a:t>
            </a: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</a:p>
          <a:p>
            <a:pPr marL="1889125" indent="-6873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INPUT </a:t>
            </a:r>
          </a:p>
          <a:p>
            <a:pPr marL="1889125" indent="-6873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More Info </a:t>
            </a:r>
          </a:p>
          <a:p>
            <a:pPr marL="1889125" indent="-6873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ประเมินตัวบ่งชี้ </a:t>
            </a:r>
            <a:r>
              <a:rPr 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: </a:t>
            </a:r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การกำกับมาตรฐานหลักสูตร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80925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BEB7937B-9D18-4D97-A9E7-4DC478464591}"/>
              </a:ext>
            </a:extLst>
          </p:cNvPr>
          <p:cNvSpPr txBox="1"/>
          <p:nvPr/>
        </p:nvSpPr>
        <p:spPr>
          <a:xfrm>
            <a:off x="174366" y="161106"/>
            <a:ext cx="730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INPUT 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" name="กลุ่ม 1">
            <a:extLst>
              <a:ext uri="{FF2B5EF4-FFF2-40B4-BE49-F238E27FC236}">
                <a16:creationId xmlns:a16="http://schemas.microsoft.com/office/drawing/2014/main" id="{63977094-7D6A-47A6-B7D8-2E095F4228BE}"/>
              </a:ext>
            </a:extLst>
          </p:cNvPr>
          <p:cNvGrpSpPr/>
          <p:nvPr/>
        </p:nvGrpSpPr>
        <p:grpSpPr>
          <a:xfrm>
            <a:off x="318135" y="868992"/>
            <a:ext cx="7162165" cy="5763805"/>
            <a:chOff x="318135" y="868992"/>
            <a:chExt cx="8762365" cy="7051578"/>
          </a:xfrm>
        </p:grpSpPr>
        <p:pic>
          <p:nvPicPr>
            <p:cNvPr id="4" name="รูปภาพ 23">
              <a:extLst>
                <a:ext uri="{FF2B5EF4-FFF2-40B4-BE49-F238E27FC236}">
                  <a16:creationId xmlns:a16="http://schemas.microsoft.com/office/drawing/2014/main" id="{FCC46E68-D1B3-47EF-8789-02D664C4B6E9}"/>
                </a:ext>
              </a:extLst>
            </p:cNvPr>
            <p:cNvPicPr/>
            <p:nvPr/>
          </p:nvPicPr>
          <p:blipFill rotWithShape="1">
            <a:blip r:embed="rId2"/>
            <a:srcRect b="1755"/>
            <a:stretch/>
          </p:blipFill>
          <p:spPr bwMode="auto">
            <a:xfrm>
              <a:off x="318135" y="868992"/>
              <a:ext cx="8762365" cy="32356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รูปภาพ 27">
              <a:extLst>
                <a:ext uri="{FF2B5EF4-FFF2-40B4-BE49-F238E27FC236}">
                  <a16:creationId xmlns:a16="http://schemas.microsoft.com/office/drawing/2014/main" id="{1F8FDFA2-3D47-46E7-88F1-FB503AF7E22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5" y="4104189"/>
              <a:ext cx="8762365" cy="3816381"/>
            </a:xfrm>
            <a:prstGeom prst="rect">
              <a:avLst/>
            </a:prstGeom>
          </p:spPr>
        </p:pic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B0D46ACA-72DA-4EBA-95DA-FF8A24172CFE}"/>
              </a:ext>
            </a:extLst>
          </p:cNvPr>
          <p:cNvSpPr txBox="1"/>
          <p:nvPr/>
        </p:nvSpPr>
        <p:spPr>
          <a:xfrm>
            <a:off x="7480300" y="2191383"/>
            <a:ext cx="1625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มคอ.2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149A84C-C654-4F05-A978-87D219DDD6A1}"/>
              </a:ext>
            </a:extLst>
          </p:cNvPr>
          <p:cNvSpPr txBox="1"/>
          <p:nvPr/>
        </p:nvSpPr>
        <p:spPr>
          <a:xfrm>
            <a:off x="7480300" y="3526299"/>
            <a:ext cx="375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ณ สิ้นปีการศึกษา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226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0C96618D-16E7-4960-BA4A-91CC11984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585" y="1714463"/>
            <a:ext cx="1009924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ปีการศึกษา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2563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หลักสูตรมีอาจารย์ผู้รับผิดชอบหลักสูตร จำนวน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ท่าน </a:t>
            </a:r>
            <a:b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ดูแลบริหารจัดการหลักสูตรตลอดปีการศึกษา และไม่ได้เป็นอาจารย์ผู้รับผิดชอบหลักสูตรอื่น</a:t>
            </a:r>
            <a:b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โดยมีรายชื่อดังนี้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4287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ผู้ช่วยศาสตราจารย์ ดร.กระสินธุ์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หังสพ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ฤกษ์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4287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ผู้ช่วยศาสตราจารย์ ดร.เทพรัตน์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อึ้งเศร</a:t>
            </a:r>
            <a:r>
              <a:rPr kumimoji="0" lang="th-TH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ษฐ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พันธ์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4287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รองศาสตราจารย์ทิพสุคนธ์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พิมพ์พิมล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4287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ผู้ช่วยศาสตราจารย์ ดร.บัญชา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ทองมี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4287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ผู้ช่วยศาสตราจารย์ ดร.อานุภาพ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th-TH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วรร</a:t>
            </a:r>
            <a:r>
              <a:rPr kumimoji="0" lang="th-TH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ณคนาพล</a:t>
            </a:r>
            <a:endParaRPr kumimoji="0" lang="th-TH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9704467" y="281041"/>
            <a:ext cx="1902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5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37801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87BC4C0D-8D4F-474B-B839-521A965442C8}"/>
              </a:ext>
            </a:extLst>
          </p:cNvPr>
          <p:cNvSpPr txBox="1"/>
          <p:nvPr/>
        </p:nvSpPr>
        <p:spPr>
          <a:xfrm>
            <a:off x="174365" y="161106"/>
            <a:ext cx="733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มคอ.2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รูปภาพ 7">
            <a:extLst>
              <a:ext uri="{FF2B5EF4-FFF2-40B4-BE49-F238E27FC236}">
                <a16:creationId xmlns:a16="http://schemas.microsoft.com/office/drawing/2014/main" id="{D2932A2A-3E58-49E9-91EE-4A759F9BB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366" y="1961192"/>
            <a:ext cx="11327206" cy="385540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6363A77C-8B37-457D-B60C-857308FA681F}"/>
              </a:ext>
            </a:extLst>
          </p:cNvPr>
          <p:cNvSpPr txBox="1"/>
          <p:nvPr/>
        </p:nvSpPr>
        <p:spPr>
          <a:xfrm>
            <a:off x="4167060" y="1061149"/>
            <a:ext cx="334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1 – รายชื่อปรากฏ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3897D62-E83E-4D47-BD18-F4A38FF25288}"/>
              </a:ext>
            </a:extLst>
          </p:cNvPr>
          <p:cNvSpPr/>
          <p:nvPr/>
        </p:nvSpPr>
        <p:spPr>
          <a:xfrm>
            <a:off x="7036420" y="2861235"/>
            <a:ext cx="613317" cy="7629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รูปภาพ 12">
            <a:extLst>
              <a:ext uri="{FF2B5EF4-FFF2-40B4-BE49-F238E27FC236}">
                <a16:creationId xmlns:a16="http://schemas.microsoft.com/office/drawing/2014/main" id="{75E6F3BC-65B4-4CC8-8BE5-CC50741727DA}"/>
              </a:ext>
            </a:extLst>
          </p:cNvPr>
          <p:cNvPicPr/>
          <p:nvPr/>
        </p:nvPicPr>
        <p:blipFill rotWithShape="1">
          <a:blip r:embed="rId3"/>
          <a:srcRect l="486" t="587"/>
          <a:stretch/>
        </p:blipFill>
        <p:spPr bwMode="auto">
          <a:xfrm>
            <a:off x="174366" y="868992"/>
            <a:ext cx="11327206" cy="5621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88F3C2F-1EE4-4778-8658-F61B1957A636}"/>
              </a:ext>
            </a:extLst>
          </p:cNvPr>
          <p:cNvSpPr/>
          <p:nvPr/>
        </p:nvSpPr>
        <p:spPr>
          <a:xfrm>
            <a:off x="477868" y="3913630"/>
            <a:ext cx="7171869" cy="5022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ลูกศร: ซ้าย 2">
            <a:extLst>
              <a:ext uri="{FF2B5EF4-FFF2-40B4-BE49-F238E27FC236}">
                <a16:creationId xmlns:a16="http://schemas.microsoft.com/office/drawing/2014/main" id="{2D144152-39E8-4CD9-A11C-BAB2F6470CE1}"/>
              </a:ext>
            </a:extLst>
          </p:cNvPr>
          <p:cNvSpPr/>
          <p:nvPr/>
        </p:nvSpPr>
        <p:spPr>
          <a:xfrm>
            <a:off x="2475572" y="5561186"/>
            <a:ext cx="604344" cy="35622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ลูกศร: ขวา 3">
            <a:extLst>
              <a:ext uri="{FF2B5EF4-FFF2-40B4-BE49-F238E27FC236}">
                <a16:creationId xmlns:a16="http://schemas.microsoft.com/office/drawing/2014/main" id="{682699B8-C0FC-4E8E-8FDA-16C20892B7FF}"/>
              </a:ext>
            </a:extLst>
          </p:cNvPr>
          <p:cNvSpPr/>
          <p:nvPr/>
        </p:nvSpPr>
        <p:spPr>
          <a:xfrm>
            <a:off x="6222380" y="5151863"/>
            <a:ext cx="579864" cy="3562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83E48EBB-733D-43F9-82F1-E0AA5FF6DD70}"/>
              </a:ext>
            </a:extLst>
          </p:cNvPr>
          <p:cNvSpPr/>
          <p:nvPr/>
        </p:nvSpPr>
        <p:spPr>
          <a:xfrm>
            <a:off x="443833" y="5830056"/>
            <a:ext cx="866808" cy="5022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รูปภาพ 5">
            <a:extLst>
              <a:ext uri="{FF2B5EF4-FFF2-40B4-BE49-F238E27FC236}">
                <a16:creationId xmlns:a16="http://schemas.microsoft.com/office/drawing/2014/main" id="{5D305970-84BC-4C54-A38B-A4E6BD278A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" t="1" r="3338" b="8070"/>
          <a:stretch/>
        </p:blipFill>
        <p:spPr>
          <a:xfrm>
            <a:off x="174366" y="868992"/>
            <a:ext cx="11589519" cy="58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1B281203-94BA-4AF0-AE83-120238E013C4}"/>
              </a:ext>
            </a:extLst>
          </p:cNvPr>
          <p:cNvSpPr txBox="1"/>
          <p:nvPr/>
        </p:nvSpPr>
        <p:spPr>
          <a:xfrm>
            <a:off x="174365" y="161106"/>
            <a:ext cx="7475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มคอ.2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7">
            <a:extLst>
              <a:ext uri="{FF2B5EF4-FFF2-40B4-BE49-F238E27FC236}">
                <a16:creationId xmlns:a16="http://schemas.microsoft.com/office/drawing/2014/main" id="{E161BBFC-7106-4991-8501-C8C5C70978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366" y="1961192"/>
            <a:ext cx="11327206" cy="3855408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D5BBE27D-8C39-4FAA-AA7C-D8170641A847}"/>
              </a:ext>
            </a:extLst>
          </p:cNvPr>
          <p:cNvSpPr txBox="1"/>
          <p:nvPr/>
        </p:nvSpPr>
        <p:spPr>
          <a:xfrm>
            <a:off x="4167060" y="1061149"/>
            <a:ext cx="334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2 – ค้นหารายชื่อ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30F69-F702-4885-BBD6-5C8EAE039EBE}"/>
              </a:ext>
            </a:extLst>
          </p:cNvPr>
          <p:cNvSpPr/>
          <p:nvPr/>
        </p:nvSpPr>
        <p:spPr>
          <a:xfrm>
            <a:off x="7036420" y="2861235"/>
            <a:ext cx="613317" cy="7629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รูปภาพ 28">
            <a:extLst>
              <a:ext uri="{FF2B5EF4-FFF2-40B4-BE49-F238E27FC236}">
                <a16:creationId xmlns:a16="http://schemas.microsoft.com/office/drawing/2014/main" id="{3D5E0B09-C17F-4A32-ACAC-97534C458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" t="3635"/>
          <a:stretch/>
        </p:blipFill>
        <p:spPr>
          <a:xfrm>
            <a:off x="441961" y="3429001"/>
            <a:ext cx="6819899" cy="2299572"/>
          </a:xfrm>
          <a:prstGeom prst="rect">
            <a:avLst/>
          </a:prstGeom>
        </p:spPr>
      </p:pic>
      <p:pic>
        <p:nvPicPr>
          <p:cNvPr id="7" name="รูปภาพ 14">
            <a:extLst>
              <a:ext uri="{FF2B5EF4-FFF2-40B4-BE49-F238E27FC236}">
                <a16:creationId xmlns:a16="http://schemas.microsoft.com/office/drawing/2014/main" id="{9477196E-29EB-461F-B9B1-D2AA4C418BF2}"/>
              </a:ext>
            </a:extLst>
          </p:cNvPr>
          <p:cNvPicPr/>
          <p:nvPr/>
        </p:nvPicPr>
        <p:blipFill rotWithShape="1">
          <a:blip r:embed="rId4"/>
          <a:srcRect l="3024" t="45745" r="94021" b="42773"/>
          <a:stretch/>
        </p:blipFill>
        <p:spPr>
          <a:xfrm>
            <a:off x="533830" y="4157353"/>
            <a:ext cx="327481" cy="331808"/>
          </a:xfrm>
          <a:prstGeom prst="rect">
            <a:avLst/>
          </a:prstGeom>
        </p:spPr>
      </p:pic>
      <p:grpSp>
        <p:nvGrpSpPr>
          <p:cNvPr id="8" name="กลุ่ม 10">
            <a:extLst>
              <a:ext uri="{FF2B5EF4-FFF2-40B4-BE49-F238E27FC236}">
                <a16:creationId xmlns:a16="http://schemas.microsoft.com/office/drawing/2014/main" id="{21E7F38E-4141-4D22-9243-0B34312141E0}"/>
              </a:ext>
            </a:extLst>
          </p:cNvPr>
          <p:cNvGrpSpPr/>
          <p:nvPr/>
        </p:nvGrpSpPr>
        <p:grpSpPr>
          <a:xfrm>
            <a:off x="526687" y="4843177"/>
            <a:ext cx="2693654" cy="396807"/>
            <a:chOff x="563107" y="4906996"/>
            <a:chExt cx="2693654" cy="396807"/>
          </a:xfrm>
        </p:grpSpPr>
        <p:pic>
          <p:nvPicPr>
            <p:cNvPr id="9" name="รูปภาพ 4">
              <a:extLst>
                <a:ext uri="{FF2B5EF4-FFF2-40B4-BE49-F238E27FC236}">
                  <a16:creationId xmlns:a16="http://schemas.microsoft.com/office/drawing/2014/main" id="{F8D2B9E2-EFAE-4313-8A1F-5F0DF0945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2009" b="21266"/>
            <a:stretch/>
          </p:blipFill>
          <p:spPr>
            <a:xfrm>
              <a:off x="563107" y="5010150"/>
              <a:ext cx="2150729" cy="190500"/>
            </a:xfrm>
            <a:prstGeom prst="rect">
              <a:avLst/>
            </a:prstGeom>
          </p:spPr>
        </p:pic>
        <p:sp>
          <p:nvSpPr>
            <p:cNvPr id="10" name="ลูกศร: ซ้าย 6">
              <a:extLst>
                <a:ext uri="{FF2B5EF4-FFF2-40B4-BE49-F238E27FC236}">
                  <a16:creationId xmlns:a16="http://schemas.microsoft.com/office/drawing/2014/main" id="{23D53F23-DA89-47BD-A70C-4A506DF50510}"/>
                </a:ext>
              </a:extLst>
            </p:cNvPr>
            <p:cNvSpPr/>
            <p:nvPr/>
          </p:nvSpPr>
          <p:spPr>
            <a:xfrm>
              <a:off x="2713836" y="4906996"/>
              <a:ext cx="542925" cy="39680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ลูกศร: ซ้าย 21">
            <a:extLst>
              <a:ext uri="{FF2B5EF4-FFF2-40B4-BE49-F238E27FC236}">
                <a16:creationId xmlns:a16="http://schemas.microsoft.com/office/drawing/2014/main" id="{9608CE67-518A-47F9-969F-2FE8426F1C2B}"/>
              </a:ext>
            </a:extLst>
          </p:cNvPr>
          <p:cNvSpPr/>
          <p:nvPr/>
        </p:nvSpPr>
        <p:spPr>
          <a:xfrm flipH="1">
            <a:off x="5660907" y="4465420"/>
            <a:ext cx="723111" cy="39680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E4AFCBC-EBE3-4D5A-AB3D-45601243BED6}"/>
              </a:ext>
            </a:extLst>
          </p:cNvPr>
          <p:cNvSpPr/>
          <p:nvPr/>
        </p:nvSpPr>
        <p:spPr>
          <a:xfrm>
            <a:off x="470536" y="5137814"/>
            <a:ext cx="853439" cy="501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รูปภาพ 29">
            <a:extLst>
              <a:ext uri="{FF2B5EF4-FFF2-40B4-BE49-F238E27FC236}">
                <a16:creationId xmlns:a16="http://schemas.microsoft.com/office/drawing/2014/main" id="{8E3E67A5-DEAF-4E9D-8624-CA98F48F932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4366" y="1933411"/>
            <a:ext cx="11327206" cy="44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EC0B71A3-F017-4980-8A76-0543DC86A289}"/>
              </a:ext>
            </a:extLst>
          </p:cNvPr>
          <p:cNvSpPr txBox="1"/>
          <p:nvPr/>
        </p:nvSpPr>
        <p:spPr>
          <a:xfrm>
            <a:off x="174365" y="161106"/>
            <a:ext cx="728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มคอ.2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AF00C83-ECA2-4224-8B97-FEFA74DFE7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726" y="1378623"/>
            <a:ext cx="11524547" cy="4576128"/>
          </a:xfrm>
          <a:prstGeom prst="rect">
            <a:avLst/>
          </a:prstGeom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id="{ED5D0974-047C-42D3-8628-29213DBB6AB6}"/>
              </a:ext>
            </a:extLst>
          </p:cNvPr>
          <p:cNvSpPr/>
          <p:nvPr/>
        </p:nvSpPr>
        <p:spPr>
          <a:xfrm>
            <a:off x="544485" y="2495551"/>
            <a:ext cx="7288899" cy="44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7DBAB255-74F9-4267-B6C9-8A5B8A83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25" y="1241282"/>
            <a:ext cx="11614373" cy="503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1">
            <a:extLst>
              <a:ext uri="{FF2B5EF4-FFF2-40B4-BE49-F238E27FC236}">
                <a16:creationId xmlns:a16="http://schemas.microsoft.com/office/drawing/2014/main" id="{C6A85EAE-12B9-48A8-8980-13423657F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25" y="1241282"/>
            <a:ext cx="11614373" cy="5032518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64F9675C-4E11-4A0A-A01C-B9DB7147B1B4}"/>
              </a:ext>
            </a:extLst>
          </p:cNvPr>
          <p:cNvSpPr txBox="1"/>
          <p:nvPr/>
        </p:nvSpPr>
        <p:spPr>
          <a:xfrm>
            <a:off x="174365" y="161106"/>
            <a:ext cx="764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มคอ.2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ลูกศร: ลง 1">
            <a:extLst>
              <a:ext uri="{FF2B5EF4-FFF2-40B4-BE49-F238E27FC236}">
                <a16:creationId xmlns:a16="http://schemas.microsoft.com/office/drawing/2014/main" id="{5C1F17CC-6465-43AB-B9B6-03A588E1338D}"/>
              </a:ext>
            </a:extLst>
          </p:cNvPr>
          <p:cNvSpPr/>
          <p:nvPr/>
        </p:nvSpPr>
        <p:spPr>
          <a:xfrm>
            <a:off x="7995424" y="2542478"/>
            <a:ext cx="524108" cy="6802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AA1DAF0-B9D1-46E0-81EB-02526CF24E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4729" y="4152676"/>
            <a:ext cx="452595" cy="497383"/>
          </a:xfrm>
          <a:prstGeom prst="rect">
            <a:avLst/>
          </a:prstGeom>
        </p:spPr>
      </p:pic>
      <p:pic>
        <p:nvPicPr>
          <p:cNvPr id="6" name="รูปภาพ 12">
            <a:extLst>
              <a:ext uri="{FF2B5EF4-FFF2-40B4-BE49-F238E27FC236}">
                <a16:creationId xmlns:a16="http://schemas.microsoft.com/office/drawing/2014/main" id="{64F3DBD0-7FA7-4A1B-8793-6BE668D8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24" y="868992"/>
            <a:ext cx="11614373" cy="5683149"/>
          </a:xfrm>
          <a:prstGeom prst="rect">
            <a:avLst/>
          </a:prstGeom>
        </p:spPr>
      </p:pic>
      <p:pic>
        <p:nvPicPr>
          <p:cNvPr id="7" name="รูปภาพ 8">
            <a:extLst>
              <a:ext uri="{FF2B5EF4-FFF2-40B4-BE49-F238E27FC236}">
                <a16:creationId xmlns:a16="http://schemas.microsoft.com/office/drawing/2014/main" id="{612723D9-BED8-49E0-A1D5-4712250445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955"/>
          <a:stretch/>
        </p:blipFill>
        <p:spPr>
          <a:xfrm>
            <a:off x="6337299" y="3475207"/>
            <a:ext cx="5508275" cy="561867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81223D0B-4D5A-4323-BEE0-06A17C7526EA}"/>
              </a:ext>
            </a:extLst>
          </p:cNvPr>
          <p:cNvSpPr/>
          <p:nvPr/>
        </p:nvSpPr>
        <p:spPr>
          <a:xfrm>
            <a:off x="10515600" y="4259065"/>
            <a:ext cx="771232" cy="436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กลุ่ม 17">
            <a:extLst>
              <a:ext uri="{FF2B5EF4-FFF2-40B4-BE49-F238E27FC236}">
                <a16:creationId xmlns:a16="http://schemas.microsoft.com/office/drawing/2014/main" id="{EDE08473-E7B6-4738-BE83-307F1AA63A20}"/>
              </a:ext>
            </a:extLst>
          </p:cNvPr>
          <p:cNvGrpSpPr/>
          <p:nvPr/>
        </p:nvGrpSpPr>
        <p:grpSpPr>
          <a:xfrm>
            <a:off x="346426" y="1609655"/>
            <a:ext cx="11527427" cy="4292970"/>
            <a:chOff x="346426" y="1609655"/>
            <a:chExt cx="11527427" cy="4292970"/>
          </a:xfrm>
        </p:grpSpPr>
        <p:pic>
          <p:nvPicPr>
            <p:cNvPr id="10" name="รูปภาพ 15">
              <a:extLst>
                <a:ext uri="{FF2B5EF4-FFF2-40B4-BE49-F238E27FC236}">
                  <a16:creationId xmlns:a16="http://schemas.microsoft.com/office/drawing/2014/main" id="{875D8792-3106-4688-8682-9C2E7A8A8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926" b="542"/>
            <a:stretch/>
          </p:blipFill>
          <p:spPr>
            <a:xfrm>
              <a:off x="346426" y="1609655"/>
              <a:ext cx="11527427" cy="4292970"/>
            </a:xfrm>
            <a:prstGeom prst="rect">
              <a:avLst/>
            </a:prstGeom>
          </p:spPr>
        </p:pic>
        <p:sp>
          <p:nvSpPr>
            <p:cNvPr id="11" name="สี่เหลี่ยมผืนผ้า 16">
              <a:extLst>
                <a:ext uri="{FF2B5EF4-FFF2-40B4-BE49-F238E27FC236}">
                  <a16:creationId xmlns:a16="http://schemas.microsoft.com/office/drawing/2014/main" id="{77A0C8B6-3750-4536-B930-EC5D31515360}"/>
                </a:ext>
              </a:extLst>
            </p:cNvPr>
            <p:cNvSpPr/>
            <p:nvPr/>
          </p:nvSpPr>
          <p:spPr>
            <a:xfrm>
              <a:off x="346426" y="5245100"/>
              <a:ext cx="5863874" cy="59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33714619-8F21-444E-B6CC-4BAF9EEB3C0F}"/>
              </a:ext>
            </a:extLst>
          </p:cNvPr>
          <p:cNvSpPr txBox="1"/>
          <p:nvPr/>
        </p:nvSpPr>
        <p:spPr>
          <a:xfrm>
            <a:off x="174365" y="161106"/>
            <a:ext cx="1117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 ณ สิ้นปีการศึกษา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ED0C49D7-F082-48CD-A4F8-E60AC7FABA5E}"/>
              </a:ext>
            </a:extLst>
          </p:cNvPr>
          <p:cNvSpPr txBox="1"/>
          <p:nvPr/>
        </p:nvSpPr>
        <p:spPr>
          <a:xfrm>
            <a:off x="3624257" y="1061149"/>
            <a:ext cx="494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1 – บุคคลคนเดียวกับใน มคอ.2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25CF44F-2C78-4490-A9D4-123CB277B9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6460" y="1769035"/>
            <a:ext cx="10475480" cy="4790469"/>
          </a:xfrm>
          <a:prstGeom prst="rect">
            <a:avLst/>
          </a:prstGeom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948463D2-1318-46F6-9E24-BD688B849629}"/>
              </a:ext>
            </a:extLst>
          </p:cNvPr>
          <p:cNvSpPr/>
          <p:nvPr/>
        </p:nvSpPr>
        <p:spPr>
          <a:xfrm>
            <a:off x="1040597" y="5698273"/>
            <a:ext cx="4802642" cy="702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F255C1-2254-4A59-8BCB-267ECC82B643}"/>
              </a:ext>
            </a:extLst>
          </p:cNvPr>
          <p:cNvPicPr/>
          <p:nvPr/>
        </p:nvPicPr>
        <p:blipFill rotWithShape="1">
          <a:blip r:embed="rId3"/>
          <a:srcRect l="36374" r="35593" b="77510"/>
          <a:stretch/>
        </p:blipFill>
        <p:spPr>
          <a:xfrm>
            <a:off x="5006897" y="1961192"/>
            <a:ext cx="4560848" cy="1245034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909A2FA-A880-4095-B11D-790E82D5A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15" y="780713"/>
            <a:ext cx="10839169" cy="60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6">
            <a:extLst>
              <a:ext uri="{FF2B5EF4-FFF2-40B4-BE49-F238E27FC236}">
                <a16:creationId xmlns:a16="http://schemas.microsoft.com/office/drawing/2014/main" id="{5EAD3D69-B6BF-4FEC-8B45-DC4ADE22EF59}"/>
              </a:ext>
            </a:extLst>
          </p:cNvPr>
          <p:cNvSpPr txBox="1"/>
          <p:nvPr/>
        </p:nvSpPr>
        <p:spPr>
          <a:xfrm>
            <a:off x="0" y="0"/>
            <a:ext cx="12192000" cy="72943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</a:t>
            </a:r>
            <a:r>
              <a:rPr lang="th-TH" sz="4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2 - กรณีเป็นบุคคลคนละคนกันกับ มคอ.2 </a:t>
            </a:r>
            <a:r>
              <a:rPr lang="en-US" sz="4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ให้ใช้วิธีการ “ค้นหาตามรายชื่อ” ตามขั้นตอนที่กล่าวมาแล้วข้างต้น</a:t>
            </a:r>
          </a:p>
          <a:p>
            <a:pPr algn="ctr"/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33714619-8F21-444E-B6CC-4BAF9EEB3C0F}"/>
              </a:ext>
            </a:extLst>
          </p:cNvPr>
          <p:cNvSpPr txBox="1"/>
          <p:nvPr/>
        </p:nvSpPr>
        <p:spPr>
          <a:xfrm>
            <a:off x="309445" y="0"/>
            <a:ext cx="1117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การบันทึกอาจารย์ผู้รับผิดชอบหลักสูตร  ณ สิ้นปีการศึกษา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909A2FA-A880-4095-B11D-790E82D5A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99"/>
            <a:ext cx="12192000" cy="68107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B23EFC-44EF-46CF-8F69-243A6374852B}"/>
              </a:ext>
            </a:extLst>
          </p:cNvPr>
          <p:cNvGrpSpPr/>
          <p:nvPr/>
        </p:nvGrpSpPr>
        <p:grpSpPr>
          <a:xfrm>
            <a:off x="6701886" y="1050615"/>
            <a:ext cx="4198971" cy="5713773"/>
            <a:chOff x="6519181" y="1297446"/>
            <a:chExt cx="4198971" cy="57137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4B51D3-2BB3-4AFA-B10C-37FFC91D24BB}"/>
                </a:ext>
              </a:extLst>
            </p:cNvPr>
            <p:cNvSpPr/>
            <p:nvPr/>
          </p:nvSpPr>
          <p:spPr>
            <a:xfrm>
              <a:off x="7968342" y="2016984"/>
              <a:ext cx="2749810" cy="1535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F78013-4A7D-4A06-B4C4-4A7E6056CB26}"/>
                </a:ext>
              </a:extLst>
            </p:cNvPr>
            <p:cNvSpPr/>
            <p:nvPr/>
          </p:nvSpPr>
          <p:spPr>
            <a:xfrm>
              <a:off x="7600950" y="5518649"/>
              <a:ext cx="1638300" cy="14925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8187F670-CCC9-426C-B85F-B5940F02C81B}"/>
                </a:ext>
              </a:extLst>
            </p:cNvPr>
            <p:cNvSpPr txBox="1"/>
            <p:nvPr/>
          </p:nvSpPr>
          <p:spPr>
            <a:xfrm>
              <a:off x="7909481" y="1297446"/>
              <a:ext cx="27498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 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พบข้อผิดพลาด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0B25E82F-0DF5-41B1-8826-FF89C0601396}"/>
                </a:ext>
              </a:extLst>
            </p:cNvPr>
            <p:cNvSpPr txBox="1"/>
            <p:nvPr/>
          </p:nvSpPr>
          <p:spPr>
            <a:xfrm>
              <a:off x="6519181" y="4843247"/>
              <a:ext cx="3997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 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พบข้อผิดพลาดมากที่สุด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7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024A3D-8650-4D68-8ACF-FD69A801BF49}"/>
              </a:ext>
            </a:extLst>
          </p:cNvPr>
          <p:cNvSpPr txBox="1"/>
          <p:nvPr/>
        </p:nvSpPr>
        <p:spPr>
          <a:xfrm>
            <a:off x="4245685" y="2767280"/>
            <a:ext cx="6215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en-US" sz="8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More Info</a:t>
            </a:r>
            <a:r>
              <a:rPr lang="th-TH" sz="8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. . .</a:t>
            </a:r>
            <a:r>
              <a:rPr lang="en-US" sz="8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8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88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8165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A9C4B203-1A05-4D3F-9A49-DB623C24CD09}"/>
              </a:ext>
            </a:extLst>
          </p:cNvPr>
          <p:cNvSpPr txBox="1"/>
          <p:nvPr/>
        </p:nvSpPr>
        <p:spPr>
          <a:xfrm>
            <a:off x="5194441" y="102125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5">
            <a:extLst>
              <a:ext uri="{FF2B5EF4-FFF2-40B4-BE49-F238E27FC236}">
                <a16:creationId xmlns:a16="http://schemas.microsoft.com/office/drawing/2014/main" id="{AFF82974-833E-4F2B-8EBA-BF8D85E201E4}"/>
              </a:ext>
            </a:extLst>
          </p:cNvPr>
          <p:cNvPicPr/>
          <p:nvPr/>
        </p:nvPicPr>
        <p:blipFill rotWithShape="1">
          <a:blip r:embed="rId2"/>
          <a:srcRect t="2697" b="13680"/>
          <a:stretch/>
        </p:blipFill>
        <p:spPr bwMode="auto">
          <a:xfrm>
            <a:off x="295276" y="868992"/>
            <a:ext cx="11601448" cy="3142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ลูกศร: ลง 1">
            <a:extLst>
              <a:ext uri="{FF2B5EF4-FFF2-40B4-BE49-F238E27FC236}">
                <a16:creationId xmlns:a16="http://schemas.microsoft.com/office/drawing/2014/main" id="{A04FF90A-7754-4B6E-89D4-AF583D48A366}"/>
              </a:ext>
            </a:extLst>
          </p:cNvPr>
          <p:cNvSpPr/>
          <p:nvPr/>
        </p:nvSpPr>
        <p:spPr>
          <a:xfrm>
            <a:off x="8062332" y="1672683"/>
            <a:ext cx="535258" cy="6133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B2E84CE-1CC4-49AE-924C-473C6F8529B6}"/>
              </a:ext>
            </a:extLst>
          </p:cNvPr>
          <p:cNvSpPr/>
          <p:nvPr/>
        </p:nvSpPr>
        <p:spPr>
          <a:xfrm>
            <a:off x="7850458" y="2821259"/>
            <a:ext cx="936703" cy="3274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กลุ่ม 20">
            <a:extLst>
              <a:ext uri="{FF2B5EF4-FFF2-40B4-BE49-F238E27FC236}">
                <a16:creationId xmlns:a16="http://schemas.microsoft.com/office/drawing/2014/main" id="{C77C0781-890D-4C5F-A34D-0C5EAD5C6E58}"/>
              </a:ext>
            </a:extLst>
          </p:cNvPr>
          <p:cNvGrpSpPr/>
          <p:nvPr/>
        </p:nvGrpSpPr>
        <p:grpSpPr>
          <a:xfrm>
            <a:off x="219074" y="868992"/>
            <a:ext cx="11825287" cy="5630693"/>
            <a:chOff x="219074" y="868992"/>
            <a:chExt cx="11825287" cy="5630693"/>
          </a:xfrm>
        </p:grpSpPr>
        <p:pic>
          <p:nvPicPr>
            <p:cNvPr id="7" name="รูปภาพ 19">
              <a:extLst>
                <a:ext uri="{FF2B5EF4-FFF2-40B4-BE49-F238E27FC236}">
                  <a16:creationId xmlns:a16="http://schemas.microsoft.com/office/drawing/2014/main" id="{43B094B2-00D2-48D7-A670-CE6D38D45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0"/>
            <a:stretch/>
          </p:blipFill>
          <p:spPr>
            <a:xfrm>
              <a:off x="219074" y="868992"/>
              <a:ext cx="11825287" cy="5630693"/>
            </a:xfrm>
            <a:prstGeom prst="rect">
              <a:avLst/>
            </a:prstGeom>
          </p:spPr>
        </p:pic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4104EA93-69B4-436E-8681-D22D13702E2B}"/>
                </a:ext>
              </a:extLst>
            </p:cNvPr>
            <p:cNvSpPr txBox="1"/>
            <p:nvPr/>
          </p:nvSpPr>
          <p:spPr>
            <a:xfrm>
              <a:off x="5239296" y="1005129"/>
              <a:ext cx="56460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ข้อมูลส่วนแรก </a:t>
              </a:r>
              <a:r>
                <a:rPr lang="en-US" sz="4000" b="1" dirty="0">
                  <a:solidFill>
                    <a:srgbClr val="FF0000"/>
                  </a:solidFill>
                  <a:cs typeface="+mj-cs"/>
                </a:rPr>
                <a:t>: </a:t>
              </a:r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การศึกษาสูงสุด </a:t>
              </a:r>
            </a:p>
            <a:p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ตำแหน่งวิชาการ และประสบการณ์สอน</a:t>
              </a:r>
              <a:endParaRPr lang="en-US" sz="4000" b="1" dirty="0">
                <a:solidFill>
                  <a:srgbClr val="FF0000"/>
                </a:solidFill>
                <a:cs typeface="+mj-cs"/>
              </a:endParaRP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90452E31-D13E-4A39-B1A8-99643555D3EA}"/>
                </a:ext>
              </a:extLst>
            </p:cNvPr>
            <p:cNvSpPr txBox="1"/>
            <p:nvPr/>
          </p:nvSpPr>
          <p:spPr>
            <a:xfrm>
              <a:off x="5027422" y="3932074"/>
              <a:ext cx="56460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ข้อมูลส่วนที่สอง </a:t>
              </a:r>
              <a:r>
                <a:rPr lang="en-US" sz="4000" b="1" dirty="0">
                  <a:solidFill>
                    <a:srgbClr val="FF0000"/>
                  </a:solidFill>
                  <a:cs typeface="+mj-cs"/>
                </a:rPr>
                <a:t>: </a:t>
              </a:r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คุณสมบัติอาจารย์</a:t>
              </a:r>
              <a:br>
                <a:rPr lang="th-TH" sz="4000" b="1" dirty="0">
                  <a:solidFill>
                    <a:srgbClr val="FF0000"/>
                  </a:solidFill>
                  <a:cs typeface="+mj-cs"/>
                </a:rPr>
              </a:br>
              <a:r>
                <a:rPr lang="th-TH" sz="4000" b="1" dirty="0">
                  <a:solidFill>
                    <a:srgbClr val="FF0000"/>
                  </a:solidFill>
                  <a:cs typeface="+mj-cs"/>
                </a:rPr>
                <a:t>ที่ปรึกษาวิทยานิพนธ์/การค้นคว้าอิสระ</a:t>
              </a:r>
              <a:endParaRPr lang="en-US" sz="4000" b="1" dirty="0">
                <a:solidFill>
                  <a:srgbClr val="FF0000"/>
                </a:solidFill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9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D60C45CE-60A7-493A-AA99-C08C7F89907A}"/>
              </a:ext>
            </a:extLst>
          </p:cNvPr>
          <p:cNvSpPr txBox="1"/>
          <p:nvPr/>
        </p:nvSpPr>
        <p:spPr>
          <a:xfrm>
            <a:off x="5093191" y="148406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3">
            <a:extLst>
              <a:ext uri="{FF2B5EF4-FFF2-40B4-BE49-F238E27FC236}">
                <a16:creationId xmlns:a16="http://schemas.microsoft.com/office/drawing/2014/main" id="{2D6DB3CE-C7C7-4B05-B089-F1E848F2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0" y="1021207"/>
            <a:ext cx="11636859" cy="4065143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316291E-4647-45B1-B8BC-1326C17B07F3}"/>
              </a:ext>
            </a:extLst>
          </p:cNvPr>
          <p:cNvSpPr txBox="1"/>
          <p:nvPr/>
        </p:nvSpPr>
        <p:spPr>
          <a:xfrm>
            <a:off x="5339656" y="3348751"/>
            <a:ext cx="6692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ข้อมูลส่วนที่สาม </a:t>
            </a:r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รายละเอียดประวัติการศึกษา / ข้อมูลผลงานวิชาการ / บทความอ้างอิงในฐานข้อมูล </a:t>
            </a:r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TCI 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Scopus</a:t>
            </a:r>
          </a:p>
        </p:txBody>
      </p:sp>
    </p:spTree>
    <p:extLst>
      <p:ext uri="{BB962C8B-B14F-4D97-AF65-F5344CB8AC3E}">
        <p14:creationId xmlns:p14="http://schemas.microsoft.com/office/powerpoint/2010/main" val="369248915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094A54D2-E73E-4F25-992D-E5DBF07ECE32}"/>
              </a:ext>
            </a:extLst>
          </p:cNvPr>
          <p:cNvSpPr txBox="1"/>
          <p:nvPr/>
        </p:nvSpPr>
        <p:spPr>
          <a:xfrm>
            <a:off x="5006560" y="33088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9155ED0-183B-4EFF-ADDE-AB8DE8F1ACCF}"/>
              </a:ext>
            </a:extLst>
          </p:cNvPr>
          <p:cNvSpPr txBox="1"/>
          <p:nvPr/>
        </p:nvSpPr>
        <p:spPr>
          <a:xfrm>
            <a:off x="772968" y="716227"/>
            <a:ext cx="182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ส่วนแรก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AAEABA6-1BDB-4D67-AA15-2A4E7F02E9AA}"/>
              </a:ext>
            </a:extLst>
          </p:cNvPr>
          <p:cNvPicPr/>
          <p:nvPr/>
        </p:nvPicPr>
        <p:blipFill rotWithShape="1">
          <a:blip r:embed="rId2"/>
          <a:srcRect l="190"/>
          <a:stretch/>
        </p:blipFill>
        <p:spPr bwMode="auto">
          <a:xfrm>
            <a:off x="329565" y="1473017"/>
            <a:ext cx="11545071" cy="4247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รูปภาพ 7">
            <a:extLst>
              <a:ext uri="{FF2B5EF4-FFF2-40B4-BE49-F238E27FC236}">
                <a16:creationId xmlns:a16="http://schemas.microsoft.com/office/drawing/2014/main" id="{FA399D8D-22AB-4C9F-866C-107ED73DA02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7364" y="1445139"/>
            <a:ext cx="11545071" cy="5025830"/>
          </a:xfrm>
          <a:prstGeom prst="rect">
            <a:avLst/>
          </a:prstGeom>
        </p:spPr>
      </p:pic>
      <p:pic>
        <p:nvPicPr>
          <p:cNvPr id="6" name="รูปภาพ 14">
            <a:extLst>
              <a:ext uri="{FF2B5EF4-FFF2-40B4-BE49-F238E27FC236}">
                <a16:creationId xmlns:a16="http://schemas.microsoft.com/office/drawing/2014/main" id="{874506C0-7D22-41E0-9290-6DCD2F3F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61" y="1445139"/>
            <a:ext cx="11790476" cy="5114286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27D2118A-1898-4011-9051-54245F0B7FF8}"/>
              </a:ext>
            </a:extLst>
          </p:cNvPr>
          <p:cNvSpPr/>
          <p:nvPr/>
        </p:nvSpPr>
        <p:spPr>
          <a:xfrm>
            <a:off x="772968" y="3766787"/>
            <a:ext cx="21427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01FF92-5F16-4AF1-89DD-42C461CD3E64}"/>
              </a:ext>
            </a:extLst>
          </p:cNvPr>
          <p:cNvSpPr txBox="1"/>
          <p:nvPr/>
        </p:nvSpPr>
        <p:spPr>
          <a:xfrm>
            <a:off x="339537" y="210529"/>
            <a:ext cx="9023537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(2)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คุณสมบัติของอาจารย์ผู้รับผิดชอบหลักสูตร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73F2FA-DDDF-4641-99F2-EC2B83F723F6}"/>
              </a:ext>
            </a:extLst>
          </p:cNvPr>
          <p:cNvGrpSpPr/>
          <p:nvPr/>
        </p:nvGrpSpPr>
        <p:grpSpPr>
          <a:xfrm>
            <a:off x="0" y="1169783"/>
            <a:ext cx="12192000" cy="2479910"/>
            <a:chOff x="0" y="1045524"/>
            <a:chExt cx="12192000" cy="24799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B72869-C0CA-465B-9B63-55B0AC9F7CFE}"/>
                </a:ext>
              </a:extLst>
            </p:cNvPr>
            <p:cNvSpPr txBox="1"/>
            <p:nvPr/>
          </p:nvSpPr>
          <p:spPr>
            <a:xfrm>
              <a:off x="0" y="1133475"/>
              <a:ext cx="12192000" cy="533400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9444FC-B388-45E3-A7C6-E5C366DCA2F5}"/>
                </a:ext>
              </a:extLst>
            </p:cNvPr>
            <p:cNvSpPr txBox="1"/>
            <p:nvPr/>
          </p:nvSpPr>
          <p:spPr>
            <a:xfrm>
              <a:off x="606237" y="1045524"/>
              <a:ext cx="10271313" cy="2479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0510" algn="thaiDist">
                <a:lnSpc>
                  <a:spcPct val="107000"/>
                </a:lnSpc>
                <a:tabLst>
                  <a:tab pos="540385" algn="l"/>
                  <a:tab pos="990600" algn="l"/>
                </a:tabLst>
              </a:pPr>
              <a:r>
                <a:rPr lang="th-TH" sz="35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ประเภทวิชาการ </a:t>
              </a:r>
              <a:r>
                <a:rPr lang="en-US" sz="35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: 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742950" lvl="1" indent="-285750" algn="thaiDist">
                <a:lnSpc>
                  <a:spcPct val="107000"/>
                </a:lnSpc>
                <a:buFont typeface="+mj-lt"/>
                <a:buAutoNum type="arabicPeriod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คุณวุฒิปริญญาโทหรือเทียบเท่า </a:t>
              </a:r>
              <a:r>
                <a:rPr lang="th-TH" sz="30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ดำรงตำแหน่งทางวิชาการไม่ต่ำกว่าผู้ช่วยศาสตราจารย์ </a:t>
              </a:r>
              <a:b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ในสาขาวิชาที่ตรงหรือสัมพันธ์กับสาขาวิชาที่เปิดสอน </a:t>
              </a:r>
              <a:endParaRPr lang="th-TH" sz="3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742950" lvl="1" indent="-285750" algn="thaiDist">
                <a:lnSpc>
                  <a:spcPct val="107000"/>
                </a:lnSpc>
                <a:buFont typeface="+mj-lt"/>
                <a:buAutoNum type="arabicPeriod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มีผลงานวิชาการอย่างน้อย 1 รายการในรอบ 5 ปี ย้อนหลัง</a:t>
              </a:r>
              <a:endParaRPr lang="en-US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270510" algn="thaiDist">
                <a:lnSpc>
                  <a:spcPct val="107000"/>
                </a:lnSpc>
                <a:tabLst>
                  <a:tab pos="540385" algn="l"/>
                  <a:tab pos="990600" algn="l"/>
                </a:tabLst>
              </a:pPr>
              <a:endParaRPr lang="en-US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1D2933-C9F6-46E7-8E30-602BF9C773DB}"/>
              </a:ext>
            </a:extLst>
          </p:cNvPr>
          <p:cNvSpPr txBox="1"/>
          <p:nvPr/>
        </p:nvSpPr>
        <p:spPr>
          <a:xfrm>
            <a:off x="0" y="3710890"/>
            <a:ext cx="12192000" cy="604641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2403C-2B54-40F6-A777-E678214BB4C9}"/>
              </a:ext>
            </a:extLst>
          </p:cNvPr>
          <p:cNvSpPr txBox="1"/>
          <p:nvPr/>
        </p:nvSpPr>
        <p:spPr>
          <a:xfrm>
            <a:off x="711013" y="3649693"/>
            <a:ext cx="10166538" cy="2644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3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ประเภทวิชาชีพ/ปฏิบัติการ </a:t>
            </a:r>
            <a:r>
              <a:rPr lang="en-US" sz="3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คุณวุฒิปริญญาโทหรือเทียบเท่า </a:t>
            </a:r>
            <a:r>
              <a:rPr lang="th-TH" sz="3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</a:t>
            </a: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ดำรงตำแหน่งทางวิชาการไม่ต่ำกว่าผู้ช่วยศาสตราจารย์ </a:t>
            </a:r>
            <a:b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ในสาขาวิชาที่ตรงหรือสัมพันธ์กับสาขาวิชาที่เปิดสอน </a:t>
            </a:r>
            <a:endParaRPr lang="en-US" sz="3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มีผลงานวิชาการอย่างน้อย 1 รายการในรอบ 5 ปีย้อนหลัง</a:t>
            </a: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อาจารย์ผู้รับผิดชอบหลักสูตร จำนวน 2 ใน 5 คน ต้องมีประสบการณ์ในด้านการปฏิบัติการ</a:t>
            </a:r>
          </a:p>
        </p:txBody>
      </p:sp>
    </p:spTree>
    <p:extLst>
      <p:ext uri="{BB962C8B-B14F-4D97-AF65-F5344CB8AC3E}">
        <p14:creationId xmlns:p14="http://schemas.microsoft.com/office/powerpoint/2010/main" val="35667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490A1BA5-F282-4891-B0DF-CB945DBF3F41}"/>
              </a:ext>
            </a:extLst>
          </p:cNvPr>
          <p:cNvSpPr txBox="1"/>
          <p:nvPr/>
        </p:nvSpPr>
        <p:spPr>
          <a:xfrm>
            <a:off x="5006560" y="29367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E64DB89-756B-4ED6-93ED-9B99A96F13F0}"/>
              </a:ext>
            </a:extLst>
          </p:cNvPr>
          <p:cNvSpPr txBox="1"/>
          <p:nvPr/>
        </p:nvSpPr>
        <p:spPr>
          <a:xfrm>
            <a:off x="174366" y="737253"/>
            <a:ext cx="204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ส่วนที่สอง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46BA7492-41D8-4C2C-AF58-7623E20B0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71"/>
          <a:stretch/>
        </p:blipFill>
        <p:spPr>
          <a:xfrm>
            <a:off x="174366" y="1467861"/>
            <a:ext cx="11896724" cy="1961139"/>
          </a:xfrm>
          <a:prstGeom prst="rect">
            <a:avLst/>
          </a:prstGeom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BAA79893-0E56-4C7C-949A-2B4AFB77D2CB}"/>
              </a:ext>
            </a:extLst>
          </p:cNvPr>
          <p:cNvSpPr/>
          <p:nvPr/>
        </p:nvSpPr>
        <p:spPr>
          <a:xfrm>
            <a:off x="669073" y="2448430"/>
            <a:ext cx="858644" cy="584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B52926D9-AE6E-47A9-B0EA-F5CD9939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2" y="1467861"/>
            <a:ext cx="11726912" cy="2248214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0777ADBF-C781-4800-83E3-A2F5A9942CC3}"/>
              </a:ext>
            </a:extLst>
          </p:cNvPr>
          <p:cNvSpPr/>
          <p:nvPr/>
        </p:nvSpPr>
        <p:spPr>
          <a:xfrm>
            <a:off x="10795262" y="3360993"/>
            <a:ext cx="640828" cy="507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รูปภาพ 11">
            <a:extLst>
              <a:ext uri="{FF2B5EF4-FFF2-40B4-BE49-F238E27FC236}">
                <a16:creationId xmlns:a16="http://schemas.microsoft.com/office/drawing/2014/main" id="{F98B069E-6E17-42EA-BA30-5AE86CB3D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" y="1445139"/>
            <a:ext cx="12076190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96702EC6-A8A5-4FA6-B11D-6A4C00E7B557}"/>
              </a:ext>
            </a:extLst>
          </p:cNvPr>
          <p:cNvSpPr txBox="1"/>
          <p:nvPr/>
        </p:nvSpPr>
        <p:spPr>
          <a:xfrm>
            <a:off x="5178166" y="118824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40B96B23-8A2A-4827-A67E-B1EC015252AF}"/>
              </a:ext>
            </a:extLst>
          </p:cNvPr>
          <p:cNvSpPr txBox="1"/>
          <p:nvPr/>
        </p:nvSpPr>
        <p:spPr>
          <a:xfrm>
            <a:off x="174366" y="737253"/>
            <a:ext cx="673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ส่วนที่สาม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รายละเอียดประวัติการศึกษา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11">
            <a:extLst>
              <a:ext uri="{FF2B5EF4-FFF2-40B4-BE49-F238E27FC236}">
                <a16:creationId xmlns:a16="http://schemas.microsoft.com/office/drawing/2014/main" id="{38DD9007-E927-4F74-8B2A-2DA9B900C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193"/>
          <a:stretch/>
        </p:blipFill>
        <p:spPr>
          <a:xfrm>
            <a:off x="277570" y="1445139"/>
            <a:ext cx="11636859" cy="169950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462E9CF-7C88-4BC4-81BC-DE7B0ACEDF35}"/>
              </a:ext>
            </a:extLst>
          </p:cNvPr>
          <p:cNvSpPr txBox="1"/>
          <p:nvPr/>
        </p:nvSpPr>
        <p:spPr>
          <a:xfrm>
            <a:off x="3042505" y="4197817"/>
            <a:ext cx="530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บันทึกข้อมูลให้ครบถ้วนทุกรายละเอียด</a:t>
            </a:r>
          </a:p>
          <a:p>
            <a:pPr algn="ctr"/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บันทึกข้อมูลให้ครบทุกระดับปริญญา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</a:p>
        </p:txBody>
      </p:sp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EBA4F522-AB7F-4B6F-B54A-C84D0811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6"/>
          <a:stretch/>
        </p:blipFill>
        <p:spPr>
          <a:xfrm>
            <a:off x="408877" y="4192241"/>
            <a:ext cx="11374243" cy="1699505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2B40F37B-3B25-4392-9215-BF278375BC46}"/>
              </a:ext>
            </a:extLst>
          </p:cNvPr>
          <p:cNvSpPr/>
          <p:nvPr/>
        </p:nvSpPr>
        <p:spPr>
          <a:xfrm>
            <a:off x="512956" y="2367265"/>
            <a:ext cx="512956" cy="309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รูปภาพ 3">
            <a:extLst>
              <a:ext uri="{FF2B5EF4-FFF2-40B4-BE49-F238E27FC236}">
                <a16:creationId xmlns:a16="http://schemas.microsoft.com/office/drawing/2014/main" id="{F0EA5D11-1A62-4D4C-A65D-B4577B29B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76" y="2341246"/>
            <a:ext cx="11374243" cy="1586509"/>
          </a:xfrm>
          <a:prstGeom prst="rect">
            <a:avLst/>
          </a:prstGeom>
        </p:spPr>
      </p:pic>
      <p:sp>
        <p:nvSpPr>
          <p:cNvPr id="9" name="Rectangle 18">
            <a:extLst>
              <a:ext uri="{FF2B5EF4-FFF2-40B4-BE49-F238E27FC236}">
                <a16:creationId xmlns:a16="http://schemas.microsoft.com/office/drawing/2014/main" id="{44569771-A792-42AD-96BC-22668F857A2D}"/>
              </a:ext>
            </a:extLst>
          </p:cNvPr>
          <p:cNvSpPr/>
          <p:nvPr/>
        </p:nvSpPr>
        <p:spPr>
          <a:xfrm>
            <a:off x="10850137" y="3552836"/>
            <a:ext cx="562768" cy="507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E3757F5-B6C4-43DB-88FA-B27842BE8F1E}"/>
              </a:ext>
            </a:extLst>
          </p:cNvPr>
          <p:cNvSpPr txBox="1"/>
          <p:nvPr/>
        </p:nvSpPr>
        <p:spPr>
          <a:xfrm>
            <a:off x="2726302" y="6023989"/>
            <a:ext cx="673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บันทึกให้ครบถ้วนทุกระดับปริญญา</a:t>
            </a:r>
          </a:p>
        </p:txBody>
      </p:sp>
    </p:spTree>
    <p:extLst>
      <p:ext uri="{BB962C8B-B14F-4D97-AF65-F5344CB8AC3E}">
        <p14:creationId xmlns:p14="http://schemas.microsoft.com/office/powerpoint/2010/main" val="5083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45512724-B7EA-4723-92B3-4C236C5992EF}"/>
              </a:ext>
            </a:extLst>
          </p:cNvPr>
          <p:cNvSpPr txBox="1"/>
          <p:nvPr/>
        </p:nvSpPr>
        <p:spPr>
          <a:xfrm>
            <a:off x="5006560" y="162280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D8CD62E1-A156-4FCC-B555-2A174BCFD046}"/>
              </a:ext>
            </a:extLst>
          </p:cNvPr>
          <p:cNvSpPr txBox="1"/>
          <p:nvPr/>
        </p:nvSpPr>
        <p:spPr>
          <a:xfrm>
            <a:off x="174366" y="786259"/>
            <a:ext cx="673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ส่วนที่สาม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ข้อมูลผลงานวิชาการ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1">
            <a:extLst>
              <a:ext uri="{FF2B5EF4-FFF2-40B4-BE49-F238E27FC236}">
                <a16:creationId xmlns:a16="http://schemas.microsoft.com/office/drawing/2014/main" id="{61624BEA-52CB-469E-BA7C-9DD80F53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32" b="33957"/>
          <a:stretch/>
        </p:blipFill>
        <p:spPr>
          <a:xfrm>
            <a:off x="276863" y="1527717"/>
            <a:ext cx="11638273" cy="1293542"/>
          </a:xfrm>
          <a:prstGeom prst="rect">
            <a:avLst/>
          </a:prstGeom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330C218E-A4E3-496F-995D-1AD682338E1E}"/>
              </a:ext>
            </a:extLst>
          </p:cNvPr>
          <p:cNvSpPr/>
          <p:nvPr/>
        </p:nvSpPr>
        <p:spPr>
          <a:xfrm>
            <a:off x="880946" y="2054739"/>
            <a:ext cx="562768" cy="331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554EC89-813A-45A2-AABE-A693C431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07" y="4136361"/>
            <a:ext cx="115175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* บันทึกชื่อผลงานวิชาการ/งานสร้างสรรค์ (ผลงานวิชาการให้บันทึก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ตามหลัก </a:t>
            </a:r>
            <a:r>
              <a:rPr lang="en-US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APA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40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B6E0FE9-22DC-4803-8A24-2D3EBC67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856" y="5003885"/>
            <a:ext cx="95750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** บันทึกเกณฑ์มาตรฐานของผลงาน (ค่าน้ำหนักตามที่ สกอ.กำหนด)</a:t>
            </a:r>
            <a:endParaRPr lang="en-US" sz="40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" name="กลุ่ม 8">
            <a:extLst>
              <a:ext uri="{FF2B5EF4-FFF2-40B4-BE49-F238E27FC236}">
                <a16:creationId xmlns:a16="http://schemas.microsoft.com/office/drawing/2014/main" id="{4B0AD3C7-3278-49EA-B60B-4143DF7A5821}"/>
              </a:ext>
            </a:extLst>
          </p:cNvPr>
          <p:cNvGrpSpPr/>
          <p:nvPr/>
        </p:nvGrpSpPr>
        <p:grpSpPr>
          <a:xfrm>
            <a:off x="395927" y="2067751"/>
            <a:ext cx="11279401" cy="1625167"/>
            <a:chOff x="395927" y="2067751"/>
            <a:chExt cx="11279401" cy="1625167"/>
          </a:xfrm>
        </p:grpSpPr>
        <p:pic>
          <p:nvPicPr>
            <p:cNvPr id="9" name="รูปภาพ 7">
              <a:extLst>
                <a:ext uri="{FF2B5EF4-FFF2-40B4-BE49-F238E27FC236}">
                  <a16:creationId xmlns:a16="http://schemas.microsoft.com/office/drawing/2014/main" id="{18B52F2F-388D-444D-9B0F-3A137268E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928" y="2356590"/>
              <a:ext cx="11279400" cy="1294668"/>
            </a:xfrm>
            <a:prstGeom prst="rect">
              <a:avLst/>
            </a:prstGeom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D394E7A7-EE5C-44B2-A9A6-BABAE5252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928" y="2067751"/>
              <a:ext cx="55396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6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*</a:t>
              </a:r>
              <a:endParaRPr lang="en-US" sz="60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D4B1F87F-863A-4281-B4F8-8654E7043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927" y="2677255"/>
              <a:ext cx="83070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6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**</a:t>
              </a:r>
              <a:endParaRPr lang="en-US" sz="60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2" name="Rectangle 18">
            <a:extLst>
              <a:ext uri="{FF2B5EF4-FFF2-40B4-BE49-F238E27FC236}">
                <a16:creationId xmlns:a16="http://schemas.microsoft.com/office/drawing/2014/main" id="{BF1F0BCD-6B59-4F47-AD04-A725CA9ED1A4}"/>
              </a:ext>
            </a:extLst>
          </p:cNvPr>
          <p:cNvSpPr/>
          <p:nvPr/>
        </p:nvSpPr>
        <p:spPr>
          <a:xfrm>
            <a:off x="10662502" y="3399456"/>
            <a:ext cx="562768" cy="331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รูปภาพ 16">
            <a:extLst>
              <a:ext uri="{FF2B5EF4-FFF2-40B4-BE49-F238E27FC236}">
                <a16:creationId xmlns:a16="http://schemas.microsoft.com/office/drawing/2014/main" id="{0B82E46E-B864-4F8A-81C0-D7DC61B1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07" y="3970797"/>
            <a:ext cx="11675328" cy="19977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C267C9E-73CF-4B5E-A0C7-35C9B4126F0E}"/>
              </a:ext>
            </a:extLst>
          </p:cNvPr>
          <p:cNvGrpSpPr/>
          <p:nvPr/>
        </p:nvGrpSpPr>
        <p:grpSpPr>
          <a:xfrm>
            <a:off x="5608901" y="3561332"/>
            <a:ext cx="6385132" cy="2510408"/>
            <a:chOff x="7892410" y="1489204"/>
            <a:chExt cx="4172515" cy="20203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AA491D-2C95-4AE8-B63E-23AC7287DD42}"/>
                </a:ext>
              </a:extLst>
            </p:cNvPr>
            <p:cNvSpPr/>
            <p:nvPr/>
          </p:nvSpPr>
          <p:spPr>
            <a:xfrm>
              <a:off x="7909481" y="2016984"/>
              <a:ext cx="4155444" cy="14925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7ABC16-7927-429E-AC62-0A535BCFBDD1}"/>
                </a:ext>
              </a:extLst>
            </p:cNvPr>
            <p:cNvSpPr txBox="1"/>
            <p:nvPr/>
          </p:nvSpPr>
          <p:spPr>
            <a:xfrm>
              <a:off x="7892410" y="1489204"/>
              <a:ext cx="27498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 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พบข้อผิดพลาด </a:t>
              </a:r>
              <a:r>
                <a:rPr lang="en-US" sz="4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]</a:t>
              </a:r>
              <a:endPara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1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9FE3E976-5158-4AEC-8B48-CE7C8101D1C2}"/>
              </a:ext>
            </a:extLst>
          </p:cNvPr>
          <p:cNvSpPr txBox="1"/>
          <p:nvPr/>
        </p:nvSpPr>
        <p:spPr>
          <a:xfrm>
            <a:off x="5190866" y="135180"/>
            <a:ext cx="718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การบันทึกประวัติอาจารย์ผู้รับผิดชอบหลักสูตร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B4DB7AD-ED61-456A-9103-F04C4F949CE2}"/>
              </a:ext>
            </a:extLst>
          </p:cNvPr>
          <p:cNvSpPr txBox="1"/>
          <p:nvPr/>
        </p:nvSpPr>
        <p:spPr>
          <a:xfrm>
            <a:off x="174366" y="737253"/>
            <a:ext cx="673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ส่วนที่สาม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จำนวนบทความอ้างอิง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D664E8F-63EF-4D18-B9A5-1B88F9ED9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35" b="7454"/>
          <a:stretch/>
        </p:blipFill>
        <p:spPr>
          <a:xfrm>
            <a:off x="276863" y="1527717"/>
            <a:ext cx="11638273" cy="1293542"/>
          </a:xfrm>
          <a:prstGeom prst="rect">
            <a:avLst/>
          </a:prstGeom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939C74F4-01A1-4CC7-8FDD-B12FE5D9EFB9}"/>
              </a:ext>
            </a:extLst>
          </p:cNvPr>
          <p:cNvSpPr/>
          <p:nvPr/>
        </p:nvSpPr>
        <p:spPr>
          <a:xfrm>
            <a:off x="1103971" y="2010135"/>
            <a:ext cx="562768" cy="331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รูปภาพ 10">
            <a:extLst>
              <a:ext uri="{FF2B5EF4-FFF2-40B4-BE49-F238E27FC236}">
                <a16:creationId xmlns:a16="http://schemas.microsoft.com/office/drawing/2014/main" id="{870E6CC8-D574-4F63-A5EC-2593859D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0"/>
          <a:stretch/>
        </p:blipFill>
        <p:spPr>
          <a:xfrm>
            <a:off x="520483" y="1959769"/>
            <a:ext cx="4897337" cy="789782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D815DAD5-03D7-44FC-943B-3A16F235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76" y="1987813"/>
            <a:ext cx="583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บันทึกจำนวนบทความที่ได้รับการอ้างอิง</a:t>
            </a:r>
            <a:endParaRPr lang="en-US" sz="40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B926E48-6CA8-44B0-9233-255EADE0B1C5}"/>
              </a:ext>
            </a:extLst>
          </p:cNvPr>
          <p:cNvSpPr/>
          <p:nvPr/>
        </p:nvSpPr>
        <p:spPr>
          <a:xfrm>
            <a:off x="4472257" y="2456030"/>
            <a:ext cx="562768" cy="331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รูปภาพ 13">
            <a:extLst>
              <a:ext uri="{FF2B5EF4-FFF2-40B4-BE49-F238E27FC236}">
                <a16:creationId xmlns:a16="http://schemas.microsoft.com/office/drawing/2014/main" id="{BB4D90DD-13A4-4285-AB13-17EC6CCA4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116" y="3317520"/>
            <a:ext cx="7866667" cy="2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>
            <a:extLst>
              <a:ext uri="{FF2B5EF4-FFF2-40B4-BE49-F238E27FC236}">
                <a16:creationId xmlns:a16="http://schemas.microsoft.com/office/drawing/2014/main" id="{2CB3BE0B-2F8C-4398-9F0D-21CCFECAB313}"/>
              </a:ext>
            </a:extLst>
          </p:cNvPr>
          <p:cNvSpPr txBox="1"/>
          <p:nvPr/>
        </p:nvSpPr>
        <p:spPr>
          <a:xfrm>
            <a:off x="9702800" y="0"/>
            <a:ext cx="2578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More Info… 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" name="กลุ่ม 1">
            <a:extLst>
              <a:ext uri="{FF2B5EF4-FFF2-40B4-BE49-F238E27FC236}">
                <a16:creationId xmlns:a16="http://schemas.microsoft.com/office/drawing/2014/main" id="{F6D8FDDE-894C-4B49-90FD-25AA916CD60F}"/>
              </a:ext>
            </a:extLst>
          </p:cNvPr>
          <p:cNvGrpSpPr/>
          <p:nvPr/>
        </p:nvGrpSpPr>
        <p:grpSpPr>
          <a:xfrm>
            <a:off x="2944177" y="151581"/>
            <a:ext cx="6445150" cy="6619967"/>
            <a:chOff x="2744152" y="868992"/>
            <a:chExt cx="5501640" cy="565086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AA443D67-6DBE-46E6-8AEF-1939E9326EDB}"/>
                </a:ext>
              </a:extLst>
            </p:cNvPr>
            <p:cNvPicPr/>
            <p:nvPr/>
          </p:nvPicPr>
          <p:blipFill rotWithShape="1">
            <a:blip r:embed="rId2"/>
            <a:srcRect l="5055" b="1482"/>
            <a:stretch/>
          </p:blipFill>
          <p:spPr bwMode="auto">
            <a:xfrm>
              <a:off x="2744152" y="868992"/>
              <a:ext cx="5484495" cy="28657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8FDBB419-E271-48FD-8FA5-CA5CD084B45E}"/>
                </a:ext>
              </a:extLst>
            </p:cNvPr>
            <p:cNvPicPr/>
            <p:nvPr/>
          </p:nvPicPr>
          <p:blipFill rotWithShape="1">
            <a:blip r:embed="rId3"/>
            <a:srcRect l="4780"/>
            <a:stretch/>
          </p:blipFill>
          <p:spPr bwMode="auto">
            <a:xfrm>
              <a:off x="2744152" y="3734747"/>
              <a:ext cx="5501640" cy="27851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8440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E753D-E2AE-4420-B9F6-FC6F21D03AF5}"/>
              </a:ext>
            </a:extLst>
          </p:cNvPr>
          <p:cNvSpPr txBox="1"/>
          <p:nvPr/>
        </p:nvSpPr>
        <p:spPr>
          <a:xfrm>
            <a:off x="4014216" y="2875002"/>
            <a:ext cx="7775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เมนู—ประเมินตัวบ่งชี้ </a:t>
            </a:r>
            <a:r>
              <a:rPr lang="th-TH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1.1</a:t>
            </a:r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877329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CDB2D-12D1-48A5-80AD-FEC92B52060E}"/>
              </a:ext>
            </a:extLst>
          </p:cNvPr>
          <p:cNvSpPr txBox="1"/>
          <p:nvPr/>
        </p:nvSpPr>
        <p:spPr>
          <a:xfrm>
            <a:off x="155429" y="153834"/>
            <a:ext cx="389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เมนู—ประเมินตัวบ่งชี้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2">
            <a:extLst>
              <a:ext uri="{FF2B5EF4-FFF2-40B4-BE49-F238E27FC236}">
                <a16:creationId xmlns:a16="http://schemas.microsoft.com/office/drawing/2014/main" id="{0D736AC6-410C-4870-94B9-E86391C570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082" y="861720"/>
            <a:ext cx="11449275" cy="5405265"/>
          </a:xfrm>
          <a:prstGeom prst="rect">
            <a:avLst/>
          </a:prstGeom>
        </p:spPr>
      </p:pic>
      <p:sp>
        <p:nvSpPr>
          <p:cNvPr id="4" name="Rectangle 30">
            <a:extLst>
              <a:ext uri="{FF2B5EF4-FFF2-40B4-BE49-F238E27FC236}">
                <a16:creationId xmlns:a16="http://schemas.microsoft.com/office/drawing/2014/main" id="{2D0CC15C-3D83-4435-A311-C363038B554A}"/>
              </a:ext>
            </a:extLst>
          </p:cNvPr>
          <p:cNvSpPr/>
          <p:nvPr/>
        </p:nvSpPr>
        <p:spPr>
          <a:xfrm>
            <a:off x="279082" y="2757697"/>
            <a:ext cx="2051523" cy="1312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D632321-F9C5-4233-82AF-2B54F320BA90}"/>
              </a:ext>
            </a:extLst>
          </p:cNvPr>
          <p:cNvSpPr/>
          <p:nvPr/>
        </p:nvSpPr>
        <p:spPr>
          <a:xfrm>
            <a:off x="2454258" y="2116501"/>
            <a:ext cx="8708113" cy="41504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6">
            <a:extLst>
              <a:ext uri="{FF2B5EF4-FFF2-40B4-BE49-F238E27FC236}">
                <a16:creationId xmlns:a16="http://schemas.microsoft.com/office/drawing/2014/main" id="{E17A592E-ADA1-4676-900D-452B95F3A54D}"/>
              </a:ext>
            </a:extLst>
          </p:cNvPr>
          <p:cNvGrpSpPr/>
          <p:nvPr/>
        </p:nvGrpSpPr>
        <p:grpSpPr>
          <a:xfrm>
            <a:off x="412681" y="390293"/>
            <a:ext cx="11095378" cy="6255442"/>
            <a:chOff x="3237547" y="2532697"/>
            <a:chExt cx="5738548" cy="3235325"/>
          </a:xfrm>
        </p:grpSpPr>
        <p:pic>
          <p:nvPicPr>
            <p:cNvPr id="3" name="รูปภาพ 8">
              <a:extLst>
                <a:ext uri="{FF2B5EF4-FFF2-40B4-BE49-F238E27FC236}">
                  <a16:creationId xmlns:a16="http://schemas.microsoft.com/office/drawing/2014/main" id="{4E640547-B84A-4804-BBDB-F4505260693D}"/>
                </a:ext>
              </a:extLst>
            </p:cNvPr>
            <p:cNvPicPr/>
            <p:nvPr/>
          </p:nvPicPr>
          <p:blipFill rotWithShape="1">
            <a:blip r:embed="rId2"/>
            <a:srcRect l="501" t="-1" r="489" b="18874"/>
            <a:stretch/>
          </p:blipFill>
          <p:spPr bwMode="auto">
            <a:xfrm>
              <a:off x="3237547" y="2532697"/>
              <a:ext cx="5738548" cy="17926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รูปภาพ 9">
              <a:extLst>
                <a:ext uri="{FF2B5EF4-FFF2-40B4-BE49-F238E27FC236}">
                  <a16:creationId xmlns:a16="http://schemas.microsoft.com/office/drawing/2014/main" id="{F56C0E1F-7368-4A60-B488-C69B6524659F}"/>
                </a:ext>
              </a:extLst>
            </p:cNvPr>
            <p:cNvPicPr/>
            <p:nvPr/>
          </p:nvPicPr>
          <p:blipFill rotWithShape="1">
            <a:blip r:embed="rId3"/>
            <a:srcRect l="363" r="1" b="34419"/>
            <a:stretch/>
          </p:blipFill>
          <p:spPr bwMode="auto">
            <a:xfrm>
              <a:off x="3237547" y="4325302"/>
              <a:ext cx="5732780" cy="14427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Rectangle 30">
            <a:extLst>
              <a:ext uri="{FF2B5EF4-FFF2-40B4-BE49-F238E27FC236}">
                <a16:creationId xmlns:a16="http://schemas.microsoft.com/office/drawing/2014/main" id="{B51DA34C-3A3D-493F-A2D5-E0F9777831C6}"/>
              </a:ext>
            </a:extLst>
          </p:cNvPr>
          <p:cNvSpPr/>
          <p:nvPr/>
        </p:nvSpPr>
        <p:spPr>
          <a:xfrm>
            <a:off x="2018371" y="4170556"/>
            <a:ext cx="156117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12">
            <a:extLst>
              <a:ext uri="{FF2B5EF4-FFF2-40B4-BE49-F238E27FC236}">
                <a16:creationId xmlns:a16="http://schemas.microsoft.com/office/drawing/2014/main" id="{666B6518-4353-473E-8624-F949BBEF6A70}"/>
              </a:ext>
            </a:extLst>
          </p:cNvPr>
          <p:cNvPicPr/>
          <p:nvPr/>
        </p:nvPicPr>
        <p:blipFill rotWithShape="1">
          <a:blip r:embed="rId4"/>
          <a:srcRect l="2339" r="5876"/>
          <a:stretch/>
        </p:blipFill>
        <p:spPr bwMode="auto">
          <a:xfrm>
            <a:off x="139699" y="390293"/>
            <a:ext cx="11639619" cy="6255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7F14355F-618B-413E-8DA2-B211AEEDF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515" y="5674551"/>
            <a:ext cx="53155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 – บันทึกผลการดำเนินงาน </a:t>
            </a:r>
            <a:endParaRPr lang="en-US" sz="40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" name="กลุ่ม 10">
            <a:extLst>
              <a:ext uri="{FF2B5EF4-FFF2-40B4-BE49-F238E27FC236}">
                <a16:creationId xmlns:a16="http://schemas.microsoft.com/office/drawing/2014/main" id="{DC7FE61B-F0D5-45ED-BDA2-10DF2349BFF1}"/>
              </a:ext>
            </a:extLst>
          </p:cNvPr>
          <p:cNvGrpSpPr/>
          <p:nvPr/>
        </p:nvGrpSpPr>
        <p:grpSpPr>
          <a:xfrm>
            <a:off x="412680" y="906773"/>
            <a:ext cx="11231009" cy="686611"/>
            <a:chOff x="412680" y="906773"/>
            <a:chExt cx="11231009" cy="686611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6E7B48D0-B3FC-45EA-919C-79D541C40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6031" y="947053"/>
              <a:ext cx="86576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36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1 - ประเมินตนเองในแต่ละข้อว่า ผ่าน หรือ ไม่ผ่าน ตามเกณฑ์ข้อนั้น ๆ </a:t>
              </a:r>
              <a:endParaRPr lang="en-US" sz="36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46C3E1D5-D8CE-4359-8886-9A23B7B20FE8}"/>
                </a:ext>
              </a:extLst>
            </p:cNvPr>
            <p:cNvSpPr/>
            <p:nvPr/>
          </p:nvSpPr>
          <p:spPr>
            <a:xfrm>
              <a:off x="412680" y="906773"/>
              <a:ext cx="2343219" cy="68661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49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29">
            <a:extLst>
              <a:ext uri="{FF2B5EF4-FFF2-40B4-BE49-F238E27FC236}">
                <a16:creationId xmlns:a16="http://schemas.microsoft.com/office/drawing/2014/main" id="{44EB6BA3-E4CF-4BE8-B074-28AF382C24C7}"/>
              </a:ext>
            </a:extLst>
          </p:cNvPr>
          <p:cNvPicPr/>
          <p:nvPr/>
        </p:nvPicPr>
        <p:blipFill rotWithShape="1">
          <a:blip r:embed="rId2"/>
          <a:srcRect l="2930"/>
          <a:stretch/>
        </p:blipFill>
        <p:spPr bwMode="auto">
          <a:xfrm>
            <a:off x="277523" y="404177"/>
            <a:ext cx="11636954" cy="332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30">
            <a:extLst>
              <a:ext uri="{FF2B5EF4-FFF2-40B4-BE49-F238E27FC236}">
                <a16:creationId xmlns:a16="http://schemas.microsoft.com/office/drawing/2014/main" id="{045F27A6-960A-4D56-8AFC-DBD3D0A0F569}"/>
              </a:ext>
            </a:extLst>
          </p:cNvPr>
          <p:cNvSpPr/>
          <p:nvPr/>
        </p:nvSpPr>
        <p:spPr>
          <a:xfrm>
            <a:off x="10020299" y="2799073"/>
            <a:ext cx="838201" cy="477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E68E061-6C1B-431C-A941-C195E0074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515" y="835851"/>
            <a:ext cx="53155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 – บันทึกรายการหลักฐาน</a:t>
            </a:r>
            <a:endParaRPr lang="en-US" sz="40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5" name="กลุ่ม 1">
            <a:extLst>
              <a:ext uri="{FF2B5EF4-FFF2-40B4-BE49-F238E27FC236}">
                <a16:creationId xmlns:a16="http://schemas.microsoft.com/office/drawing/2014/main" id="{6EA3B05F-2B01-46C6-BC0D-C02BFEEE15A7}"/>
              </a:ext>
            </a:extLst>
          </p:cNvPr>
          <p:cNvGrpSpPr/>
          <p:nvPr/>
        </p:nvGrpSpPr>
        <p:grpSpPr>
          <a:xfrm>
            <a:off x="265333" y="404177"/>
            <a:ext cx="11926667" cy="4663123"/>
            <a:chOff x="212945" y="362637"/>
            <a:chExt cx="11926667" cy="4663123"/>
          </a:xfrm>
        </p:grpSpPr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332DE0C2-F07E-4742-96AF-C7DC0139623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5" y="362637"/>
              <a:ext cx="11701532" cy="4663123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2AB422F3-FBF7-4F0D-B045-B0A987684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7591" y="1465573"/>
              <a:ext cx="925202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บันทึกผลการดำเนินงานและรายการหลักฐานให้ครบถ้วนทุกข้อ</a:t>
              </a:r>
              <a:endParaRPr lang="en-US" sz="4000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8" name="Rectangle 30">
            <a:extLst>
              <a:ext uri="{FF2B5EF4-FFF2-40B4-BE49-F238E27FC236}">
                <a16:creationId xmlns:a16="http://schemas.microsoft.com/office/drawing/2014/main" id="{91699570-CCB6-46D1-990E-5F108ED5A51E}"/>
              </a:ext>
            </a:extLst>
          </p:cNvPr>
          <p:cNvSpPr/>
          <p:nvPr/>
        </p:nvSpPr>
        <p:spPr>
          <a:xfrm>
            <a:off x="438080" y="1543738"/>
            <a:ext cx="2343219" cy="629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3">
            <a:extLst>
              <a:ext uri="{FF2B5EF4-FFF2-40B4-BE49-F238E27FC236}">
                <a16:creationId xmlns:a16="http://schemas.microsoft.com/office/drawing/2014/main" id="{C89D4253-6BCA-4B74-BF0F-40CA6C7E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" y="249524"/>
            <a:ext cx="11608526" cy="5855628"/>
          </a:xfrm>
          <a:prstGeom prst="rect">
            <a:avLst/>
          </a:prstGeom>
        </p:spPr>
      </p:pic>
      <p:sp>
        <p:nvSpPr>
          <p:cNvPr id="3" name="Rectangle 30">
            <a:extLst>
              <a:ext uri="{FF2B5EF4-FFF2-40B4-BE49-F238E27FC236}">
                <a16:creationId xmlns:a16="http://schemas.microsoft.com/office/drawing/2014/main" id="{0AA40998-98D7-404B-B5D3-27129389F9B1}"/>
              </a:ext>
            </a:extLst>
          </p:cNvPr>
          <p:cNvSpPr/>
          <p:nvPr/>
        </p:nvSpPr>
        <p:spPr>
          <a:xfrm>
            <a:off x="3133725" y="437987"/>
            <a:ext cx="1800226" cy="543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A17806D-BEB7-47D8-B054-116A064D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254" y="2163401"/>
            <a:ext cx="5936397" cy="404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32EAA4B-67B1-4FBE-B568-47B380B64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3"/>
          <a:stretch/>
        </p:blipFill>
        <p:spPr>
          <a:xfrm>
            <a:off x="32845" y="2163401"/>
            <a:ext cx="6020902" cy="404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2BA3AE16-E079-4025-B1AF-AC758DAF3965}"/>
              </a:ext>
            </a:extLst>
          </p:cNvPr>
          <p:cNvSpPr txBox="1"/>
          <p:nvPr/>
        </p:nvSpPr>
        <p:spPr>
          <a:xfrm>
            <a:off x="214575" y="537806"/>
            <a:ext cx="5741948" cy="1574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4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คู่มือ </a:t>
            </a:r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สป.อว.</a:t>
            </a:r>
            <a:r>
              <a:rPr lang="th-TH" sz="44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</a:p>
          <a:p>
            <a:pPr lvl="0" algn="ctr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4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(ฉบับปรับปรุง – สิงหาคม 2564)</a:t>
            </a:r>
            <a:endParaRPr lang="en-US" sz="44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CCD06528-B7D8-4248-8845-B91FF78106A5}"/>
              </a:ext>
            </a:extLst>
          </p:cNvPr>
          <p:cNvSpPr txBox="1"/>
          <p:nvPr/>
        </p:nvSpPr>
        <p:spPr>
          <a:xfrm>
            <a:off x="6235479" y="622082"/>
            <a:ext cx="5741948" cy="1541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ประกาศฯ </a:t>
            </a:r>
            <a:r>
              <a:rPr lang="th-TH" sz="44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เกณฑ์มาตรฐานหลักสูตร </a:t>
            </a:r>
            <a:r>
              <a:rPr lang="th-TH" sz="4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ระดับปริญญาตรี พ.ศ. 2558</a:t>
            </a:r>
            <a:endParaRPr lang="en-US" sz="48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19850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2">
            <a:extLst>
              <a:ext uri="{FF2B5EF4-FFF2-40B4-BE49-F238E27FC236}">
                <a16:creationId xmlns:a16="http://schemas.microsoft.com/office/drawing/2014/main" id="{39218F84-A9A1-4AED-ACF6-DF6B67D7D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08" b="1108"/>
          <a:stretch/>
        </p:blipFill>
        <p:spPr>
          <a:xfrm>
            <a:off x="174980" y="307225"/>
            <a:ext cx="11842039" cy="34374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6493E9-F28B-4486-8556-0F35C1D33E00}"/>
              </a:ext>
            </a:extLst>
          </p:cNvPr>
          <p:cNvGrpSpPr/>
          <p:nvPr/>
        </p:nvGrpSpPr>
        <p:grpSpPr>
          <a:xfrm>
            <a:off x="114912" y="2999070"/>
            <a:ext cx="11775464" cy="629722"/>
            <a:chOff x="114912" y="2999070"/>
            <a:chExt cx="11775464" cy="629722"/>
          </a:xfrm>
        </p:grpSpPr>
        <p:sp>
          <p:nvSpPr>
            <p:cNvPr id="3" name="สี่เหลี่ยมผืนผ้า 4">
              <a:extLst>
                <a:ext uri="{FF2B5EF4-FFF2-40B4-BE49-F238E27FC236}">
                  <a16:creationId xmlns:a16="http://schemas.microsoft.com/office/drawing/2014/main" id="{33656299-AB78-4C11-95D5-0874621FF51F}"/>
                </a:ext>
              </a:extLst>
            </p:cNvPr>
            <p:cNvSpPr/>
            <p:nvPr/>
          </p:nvSpPr>
          <p:spPr>
            <a:xfrm>
              <a:off x="325728" y="3401837"/>
              <a:ext cx="11564648" cy="1275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กล่องข้อความ 5">
              <a:extLst>
                <a:ext uri="{FF2B5EF4-FFF2-40B4-BE49-F238E27FC236}">
                  <a16:creationId xmlns:a16="http://schemas.microsoft.com/office/drawing/2014/main" id="{670A1D10-CCEF-40C4-82C2-6CCD81FFB146}"/>
                </a:ext>
              </a:extLst>
            </p:cNvPr>
            <p:cNvSpPr txBox="1"/>
            <p:nvPr/>
          </p:nvSpPr>
          <p:spPr>
            <a:xfrm>
              <a:off x="278912" y="3357748"/>
              <a:ext cx="366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8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ผ่าน</a:t>
              </a:r>
              <a:endParaRPr lang="en-US" sz="800" dirty="0">
                <a:solidFill>
                  <a:schemeClr val="tx2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30">
              <a:extLst>
                <a:ext uri="{FF2B5EF4-FFF2-40B4-BE49-F238E27FC236}">
                  <a16:creationId xmlns:a16="http://schemas.microsoft.com/office/drawing/2014/main" id="{57822B4C-18EA-4269-8C5C-71E86DDE243E}"/>
                </a:ext>
              </a:extLst>
            </p:cNvPr>
            <p:cNvSpPr/>
            <p:nvPr/>
          </p:nvSpPr>
          <p:spPr>
            <a:xfrm>
              <a:off x="114912" y="2999070"/>
              <a:ext cx="694713" cy="6297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3918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CDB2D-12D1-48A5-80AD-FEC92B52060E}"/>
              </a:ext>
            </a:extLst>
          </p:cNvPr>
          <p:cNvSpPr txBox="1"/>
          <p:nvPr/>
        </p:nvSpPr>
        <p:spPr>
          <a:xfrm>
            <a:off x="155429" y="153834"/>
            <a:ext cx="389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เมนู—ประเมินตัวบ่งชี้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FBF47-6C5F-4251-9B14-8CDA2C7184B4}"/>
              </a:ext>
            </a:extLst>
          </p:cNvPr>
          <p:cNvGrpSpPr/>
          <p:nvPr/>
        </p:nvGrpSpPr>
        <p:grpSpPr>
          <a:xfrm>
            <a:off x="1041014" y="823620"/>
            <a:ext cx="10109971" cy="5842446"/>
            <a:chOff x="1041014" y="823620"/>
            <a:chExt cx="10109971" cy="5842446"/>
          </a:xfrm>
        </p:grpSpPr>
        <p:pic>
          <p:nvPicPr>
            <p:cNvPr id="6" name="รูปภาพ 22">
              <a:extLst>
                <a:ext uri="{FF2B5EF4-FFF2-40B4-BE49-F238E27FC236}">
                  <a16:creationId xmlns:a16="http://schemas.microsoft.com/office/drawing/2014/main" id="{F073D35F-414E-44D7-8D0F-F6E9873393BC}"/>
                </a:ext>
              </a:extLst>
            </p:cNvPr>
            <p:cNvPicPr/>
            <p:nvPr/>
          </p:nvPicPr>
          <p:blipFill rotWithShape="1">
            <a:blip r:embed="rId3"/>
            <a:srcRect l="18305"/>
            <a:stretch/>
          </p:blipFill>
          <p:spPr>
            <a:xfrm>
              <a:off x="1041014" y="823620"/>
              <a:ext cx="10109971" cy="58424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093B38-A048-42EC-BE5F-E9B720FCC2C6}"/>
                </a:ext>
              </a:extLst>
            </p:cNvPr>
            <p:cNvSpPr txBox="1"/>
            <p:nvPr/>
          </p:nvSpPr>
          <p:spPr>
            <a:xfrm>
              <a:off x="8981929" y="2582305"/>
              <a:ext cx="1444771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[Admin]</a:t>
              </a:r>
              <a:endPara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685D44-64D2-49E7-975E-201E2BD2C75B}"/>
              </a:ext>
            </a:extLst>
          </p:cNvPr>
          <p:cNvGrpSpPr/>
          <p:nvPr/>
        </p:nvGrpSpPr>
        <p:grpSpPr>
          <a:xfrm>
            <a:off x="-1" y="823620"/>
            <a:ext cx="12192000" cy="5914638"/>
            <a:chOff x="-1" y="823620"/>
            <a:chExt cx="12192000" cy="59146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6E491D-F2FA-45F6-93C7-640198B8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823620"/>
              <a:ext cx="12192000" cy="59146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69ADE1-2D7E-4102-A614-A8FB15DC1AEB}"/>
                </a:ext>
              </a:extLst>
            </p:cNvPr>
            <p:cNvSpPr txBox="1"/>
            <p:nvPr/>
          </p:nvSpPr>
          <p:spPr>
            <a:xfrm>
              <a:off x="7940915" y="2156170"/>
              <a:ext cx="1761885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[Assessor]</a:t>
              </a:r>
              <a:endPara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0001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6EC741-62AB-4FA2-95E4-1154B8345922}"/>
              </a:ext>
            </a:extLst>
          </p:cNvPr>
          <p:cNvSpPr txBox="1"/>
          <p:nvPr/>
        </p:nvSpPr>
        <p:spPr>
          <a:xfrm>
            <a:off x="3688080" y="3429000"/>
            <a:ext cx="6697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เมนู</a:t>
            </a:r>
            <a:r>
              <a:rPr lang="th-TH" sz="6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รายงานผล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 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6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46518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BE0FC-8F93-47A7-BA2B-6958A52F1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8608"/>
          <a:stretch/>
        </p:blipFill>
        <p:spPr>
          <a:xfrm>
            <a:off x="175646" y="1444709"/>
            <a:ext cx="11834446" cy="1808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CD370-A1AF-4FC1-8A7D-7F86F923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" t="45957" r="4898" b="15441"/>
          <a:stretch/>
        </p:blipFill>
        <p:spPr>
          <a:xfrm>
            <a:off x="6245409" y="1909244"/>
            <a:ext cx="1581912" cy="365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826A5-D19D-4E21-ADA4-62254A9A2CA7}"/>
              </a:ext>
            </a:extLst>
          </p:cNvPr>
          <p:cNvSpPr txBox="1"/>
          <p:nvPr/>
        </p:nvSpPr>
        <p:spPr>
          <a:xfrm>
            <a:off x="175646" y="736823"/>
            <a:ext cx="4481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เมนูรายงานผลการประเมิน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13A3F-EB06-4B31-971F-F8E2DE71931A}"/>
              </a:ext>
            </a:extLst>
          </p:cNvPr>
          <p:cNvSpPr txBox="1"/>
          <p:nvPr/>
        </p:nvSpPr>
        <p:spPr>
          <a:xfrm>
            <a:off x="5454676" y="3383521"/>
            <a:ext cx="6746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[ 1.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เลือกเมนูรายงานผลการประเมิน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คลิกเมนูย่อย--รายงานผลการประเมิน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CE5311-7DCF-4D91-96FC-F39B07553DAA}"/>
              </a:ext>
            </a:extLst>
          </p:cNvPr>
          <p:cNvCxnSpPr/>
          <p:nvPr/>
        </p:nvCxnSpPr>
        <p:spPr>
          <a:xfrm flipH="1">
            <a:off x="6308944" y="1820474"/>
            <a:ext cx="10649" cy="146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8C44ADA-9BAD-473C-A781-255FE9BF6B7F}"/>
              </a:ext>
            </a:extLst>
          </p:cNvPr>
          <p:cNvSpPr/>
          <p:nvPr/>
        </p:nvSpPr>
        <p:spPr>
          <a:xfrm>
            <a:off x="6261967" y="3279404"/>
            <a:ext cx="115252" cy="1152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510BFC-E443-47C9-B86C-2108ABE9E61F}"/>
              </a:ext>
            </a:extLst>
          </p:cNvPr>
          <p:cNvSpPr/>
          <p:nvPr/>
        </p:nvSpPr>
        <p:spPr>
          <a:xfrm>
            <a:off x="6261967" y="1722585"/>
            <a:ext cx="115252" cy="115252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3DB30-7A2F-4FD0-B2A3-0A77F8459479}"/>
              </a:ext>
            </a:extLst>
          </p:cNvPr>
          <p:cNvSpPr/>
          <p:nvPr/>
        </p:nvSpPr>
        <p:spPr>
          <a:xfrm>
            <a:off x="6092869" y="1280780"/>
            <a:ext cx="1963870" cy="11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39644-6B9C-45EF-A823-AB09049E527E}"/>
              </a:ext>
            </a:extLst>
          </p:cNvPr>
          <p:cNvPicPr/>
          <p:nvPr/>
        </p:nvPicPr>
        <p:blipFill rotWithShape="1">
          <a:blip r:embed="rId4"/>
          <a:srcRect t="11546" b="23308"/>
          <a:stretch/>
        </p:blipFill>
        <p:spPr>
          <a:xfrm>
            <a:off x="394321" y="4706960"/>
            <a:ext cx="1139709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D3BCC-FF1E-4D58-B967-A3DBB530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6" y="718899"/>
            <a:ext cx="11495238" cy="2247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91327-7533-4DE4-A7B4-31A07A562DFB}"/>
              </a:ext>
            </a:extLst>
          </p:cNvPr>
          <p:cNvSpPr txBox="1"/>
          <p:nvPr/>
        </p:nvSpPr>
        <p:spPr>
          <a:xfrm>
            <a:off x="357906" y="2956993"/>
            <a:ext cx="11495238" cy="3785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6000" dirty="0"/>
          </a:p>
          <a:p>
            <a:endParaRPr lang="en-US" sz="8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AD1F8-EE6E-4675-9D1D-5EC84A150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11" b="-8100"/>
          <a:stretch/>
        </p:blipFill>
        <p:spPr>
          <a:xfrm>
            <a:off x="1034081" y="3042718"/>
            <a:ext cx="7862269" cy="338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BCB97-EC5B-45DA-81BC-7F5C61E65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22" b="23101"/>
          <a:stretch/>
        </p:blipFill>
        <p:spPr>
          <a:xfrm>
            <a:off x="9913068" y="6174958"/>
            <a:ext cx="1711588" cy="289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1A23F-2AA3-42D8-A553-93FDB738E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36" t="21552" b="67398"/>
          <a:stretch/>
        </p:blipFill>
        <p:spPr>
          <a:xfrm>
            <a:off x="449014" y="3300453"/>
            <a:ext cx="656128" cy="587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78C3F-C8FC-4F8B-A4EA-8B446F28D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36" t="76990" b="12758"/>
          <a:stretch/>
        </p:blipFill>
        <p:spPr>
          <a:xfrm>
            <a:off x="449014" y="4394569"/>
            <a:ext cx="656128" cy="545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BE4D6-1905-4AA4-A36F-91A2306790C8}"/>
              </a:ext>
            </a:extLst>
          </p:cNvPr>
          <p:cNvSpPr txBox="1"/>
          <p:nvPr/>
        </p:nvSpPr>
        <p:spPr>
          <a:xfrm>
            <a:off x="1105142" y="3422676"/>
            <a:ext cx="7724532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0DD610-56C7-4FB4-A523-8E341A185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3" b="-10607"/>
          <a:stretch/>
        </p:blipFill>
        <p:spPr>
          <a:xfrm>
            <a:off x="1034081" y="4028850"/>
            <a:ext cx="7862268" cy="346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18A3F8-D2D9-4F75-91AA-B15017BF1508}"/>
              </a:ext>
            </a:extLst>
          </p:cNvPr>
          <p:cNvSpPr txBox="1"/>
          <p:nvPr/>
        </p:nvSpPr>
        <p:spPr>
          <a:xfrm>
            <a:off x="1096924" y="4429938"/>
            <a:ext cx="7724532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9B537-7157-40E1-8A8B-DA8EB6346E21}"/>
              </a:ext>
            </a:extLst>
          </p:cNvPr>
          <p:cNvSpPr txBox="1"/>
          <p:nvPr/>
        </p:nvSpPr>
        <p:spPr>
          <a:xfrm>
            <a:off x="1034081" y="2394046"/>
            <a:ext cx="485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AUN-QA : Version ……</a:t>
            </a:r>
          </a:p>
          <a:p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45C0B-CA13-42F5-AFFB-CC12AFE0EA53}"/>
              </a:ext>
            </a:extLst>
          </p:cNvPr>
          <p:cNvSpPr/>
          <p:nvPr/>
        </p:nvSpPr>
        <p:spPr>
          <a:xfrm>
            <a:off x="10077449" y="6086033"/>
            <a:ext cx="744799" cy="434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74F88-2601-42FD-9836-62611BD79BC3}"/>
              </a:ext>
            </a:extLst>
          </p:cNvPr>
          <p:cNvSpPr txBox="1"/>
          <p:nvPr/>
        </p:nvSpPr>
        <p:spPr>
          <a:xfrm>
            <a:off x="1105142" y="3520480"/>
            <a:ext cx="485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ผลการประเมินคุณภาพการศึกษา 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(CAR)</a:t>
            </a:r>
          </a:p>
          <a:p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ABCE3-75D2-4D47-A29F-AF68F256B28B}"/>
              </a:ext>
            </a:extLst>
          </p:cNvPr>
          <p:cNvSpPr txBox="1"/>
          <p:nvPr/>
        </p:nvSpPr>
        <p:spPr>
          <a:xfrm>
            <a:off x="1096924" y="4455722"/>
            <a:ext cx="485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รายงานการประเมินตนเอง (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SAR)</a:t>
            </a:r>
          </a:p>
          <a:p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6A97DA-DEC0-4B02-B573-779FDE6DF7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57" b="10683"/>
          <a:stretch/>
        </p:blipFill>
        <p:spPr>
          <a:xfrm>
            <a:off x="395039" y="5028181"/>
            <a:ext cx="2310592" cy="678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63D07F-FE0B-484B-9D1B-EC1CC4AE3A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3" t="7425" b="16949"/>
          <a:stretch/>
        </p:blipFill>
        <p:spPr>
          <a:xfrm>
            <a:off x="390524" y="5738414"/>
            <a:ext cx="3561137" cy="9620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EE5B2A-9828-4BBC-A785-ED9D3112F680}"/>
              </a:ext>
            </a:extLst>
          </p:cNvPr>
          <p:cNvSpPr txBox="1"/>
          <p:nvPr/>
        </p:nvSpPr>
        <p:spPr>
          <a:xfrm>
            <a:off x="2645306" y="5163164"/>
            <a:ext cx="485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กรณีใช้เกณฑ์อื่น ๆ ที่นอกเหนือจาก สป.อว.ไม่ต้องบันทึก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35C6D-EAE0-419C-8BF1-E523E79F390A}"/>
              </a:ext>
            </a:extLst>
          </p:cNvPr>
          <p:cNvSpPr txBox="1"/>
          <p:nvPr/>
        </p:nvSpPr>
        <p:spPr>
          <a:xfrm>
            <a:off x="1096924" y="6041200"/>
            <a:ext cx="7886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                                       </a:t>
            </a:r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บันทึกระดับคะแนนที่ได้จากการประเมินตามเกณฑ์ 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AUN-QA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EE5EFF-876A-4A65-87E2-736D854606E0}"/>
              </a:ext>
            </a:extLst>
          </p:cNvPr>
          <p:cNvGrpSpPr/>
          <p:nvPr/>
        </p:nvGrpSpPr>
        <p:grpSpPr>
          <a:xfrm>
            <a:off x="291802" y="557891"/>
            <a:ext cx="11505159" cy="6072624"/>
            <a:chOff x="357906" y="758671"/>
            <a:chExt cx="11505159" cy="607262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9B0B73-D1FD-4F5F-89EB-A50AA0BE9596}"/>
                </a:ext>
              </a:extLst>
            </p:cNvPr>
            <p:cNvGrpSpPr/>
            <p:nvPr/>
          </p:nvGrpSpPr>
          <p:grpSpPr>
            <a:xfrm>
              <a:off x="357906" y="758671"/>
              <a:ext cx="11505159" cy="6072624"/>
              <a:chOff x="357906" y="758671"/>
              <a:chExt cx="11505159" cy="6072624"/>
            </a:xfrm>
          </p:grpSpPr>
          <p:grpSp>
            <p:nvGrpSpPr>
              <p:cNvPr id="19" name="กลุ่ม 6">
                <a:extLst>
                  <a:ext uri="{FF2B5EF4-FFF2-40B4-BE49-F238E27FC236}">
                    <a16:creationId xmlns:a16="http://schemas.microsoft.com/office/drawing/2014/main" id="{858C5B5A-B9C6-40ED-86BD-7700D9D86C07}"/>
                  </a:ext>
                </a:extLst>
              </p:cNvPr>
              <p:cNvGrpSpPr/>
              <p:nvPr/>
            </p:nvGrpSpPr>
            <p:grpSpPr>
              <a:xfrm>
                <a:off x="357906" y="758671"/>
                <a:ext cx="11495238" cy="6072624"/>
                <a:chOff x="357906" y="718899"/>
                <a:chExt cx="11495238" cy="6072624"/>
              </a:xfrm>
            </p:grpSpPr>
            <p:sp>
              <p:nvSpPr>
                <p:cNvPr id="20" name="กล่องข้อความ 1">
                  <a:extLst>
                    <a:ext uri="{FF2B5EF4-FFF2-40B4-BE49-F238E27FC236}">
                      <a16:creationId xmlns:a16="http://schemas.microsoft.com/office/drawing/2014/main" id="{AB787A1E-3AF8-4DEE-B992-2C4EEF5A9CFF}"/>
                    </a:ext>
                  </a:extLst>
                </p:cNvPr>
                <p:cNvSpPr txBox="1"/>
                <p:nvPr/>
              </p:nvSpPr>
              <p:spPr>
                <a:xfrm>
                  <a:off x="357906" y="718899"/>
                  <a:ext cx="11495238" cy="60726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21" name="Group 8">
                  <a:extLst>
                    <a:ext uri="{FF2B5EF4-FFF2-40B4-BE49-F238E27FC236}">
                      <a16:creationId xmlns:a16="http://schemas.microsoft.com/office/drawing/2014/main" id="{A829162C-E96C-4A38-B49A-D0C50BBEBA4F}"/>
                    </a:ext>
                  </a:extLst>
                </p:cNvPr>
                <p:cNvGrpSpPr/>
                <p:nvPr/>
              </p:nvGrpSpPr>
              <p:grpSpPr>
                <a:xfrm>
                  <a:off x="449014" y="909939"/>
                  <a:ext cx="11286100" cy="1915779"/>
                  <a:chOff x="740285" y="3034290"/>
                  <a:chExt cx="10146573" cy="1722348"/>
                </a:xfrm>
              </p:grpSpPr>
              <p:grpSp>
                <p:nvGrpSpPr>
                  <p:cNvPr id="22" name="Group 7">
                    <a:extLst>
                      <a:ext uri="{FF2B5EF4-FFF2-40B4-BE49-F238E27FC236}">
                        <a16:creationId xmlns:a16="http://schemas.microsoft.com/office/drawing/2014/main" id="{1F46292D-87AF-449C-AE84-E5C8E21874EC}"/>
                      </a:ext>
                    </a:extLst>
                  </p:cNvPr>
                  <p:cNvGrpSpPr/>
                  <p:nvPr/>
                </p:nvGrpSpPr>
                <p:grpSpPr>
                  <a:xfrm>
                    <a:off x="740285" y="3034290"/>
                    <a:ext cx="10146573" cy="1722348"/>
                    <a:chOff x="740285" y="3034290"/>
                    <a:chExt cx="10146573" cy="1722348"/>
                  </a:xfrm>
                </p:grpSpPr>
                <p:pic>
                  <p:nvPicPr>
                    <p:cNvPr id="24" name="Picture 3">
                      <a:extLst>
                        <a:ext uri="{FF2B5EF4-FFF2-40B4-BE49-F238E27FC236}">
                          <a16:creationId xmlns:a16="http://schemas.microsoft.com/office/drawing/2014/main" id="{6A4CD31A-D261-4AA0-B4CB-C1DA56966A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40285" y="3034290"/>
                      <a:ext cx="10146573" cy="1722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1">
                      <a:extLst>
                        <a:ext uri="{FF2B5EF4-FFF2-40B4-BE49-F238E27FC236}">
                          <a16:creationId xmlns:a16="http://schemas.microsoft.com/office/drawing/2014/main" id="{9EB89F05-C549-4507-A0CF-4226C0D954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l="239" t="59414" r="88951" b="26559"/>
                    <a:stretch/>
                  </p:blipFill>
                  <p:spPr>
                    <a:xfrm>
                      <a:off x="740568" y="4227637"/>
                      <a:ext cx="1089819" cy="2808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5">
                      <a:extLst>
                        <a:ext uri="{FF2B5EF4-FFF2-40B4-BE49-F238E27FC236}">
                          <a16:creationId xmlns:a16="http://schemas.microsoft.com/office/drawing/2014/main" id="{B62CF9BB-D016-47C6-8C22-64B4C570BD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l="11576" t="62933" r="70567" b="26877"/>
                    <a:stretch/>
                  </p:blipFill>
                  <p:spPr>
                    <a:xfrm>
                      <a:off x="4728845" y="4236255"/>
                      <a:ext cx="1800225" cy="20404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" name="Picture 6">
                    <a:extLst>
                      <a:ext uri="{FF2B5EF4-FFF2-40B4-BE49-F238E27FC236}">
                        <a16:creationId xmlns:a16="http://schemas.microsoft.com/office/drawing/2014/main" id="{B71D035F-4698-497E-BDB7-DAE74E1791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42964" t="56799" r="42617" b="30813"/>
                  <a:stretch/>
                </p:blipFill>
                <p:spPr>
                  <a:xfrm>
                    <a:off x="4617719" y="4011896"/>
                    <a:ext cx="1463041" cy="21336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1" name="Picture 30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25D299EF-6082-43DF-B413-0F24991FD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47" t="38716" b="8183"/>
              <a:stretch/>
            </p:blipFill>
            <p:spPr>
              <a:xfrm>
                <a:off x="367828" y="763640"/>
                <a:ext cx="11495237" cy="2200626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8AD75B-F07B-464E-BBBC-F1D60171D456}"/>
                </a:ext>
              </a:extLst>
            </p:cNvPr>
            <p:cNvSpPr/>
            <p:nvPr/>
          </p:nvSpPr>
          <p:spPr>
            <a:xfrm>
              <a:off x="2705631" y="1612900"/>
              <a:ext cx="2742669" cy="27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9">
            <a:extLst>
              <a:ext uri="{FF2B5EF4-FFF2-40B4-BE49-F238E27FC236}">
                <a16:creationId xmlns:a16="http://schemas.microsoft.com/office/drawing/2014/main" id="{8E674FD6-B128-4826-A152-FC4186193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2428" y="2782900"/>
            <a:ext cx="7121044" cy="37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7" grpId="0"/>
      <p:bldP spid="18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2A1C40-FD2A-4DAB-994C-92DC2DE6D89F}"/>
              </a:ext>
            </a:extLst>
          </p:cNvPr>
          <p:cNvSpPr txBox="1"/>
          <p:nvPr/>
        </p:nvSpPr>
        <p:spPr>
          <a:xfrm>
            <a:off x="5739516" y="2959640"/>
            <a:ext cx="62937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5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</a:t>
            </a:r>
            <a:r>
              <a:rPr lang="th-TH" sz="5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บันทึกผล</a:t>
            </a:r>
            <a:r>
              <a:rPr lang="th-TH" sz="5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 </a:t>
            </a:r>
            <a:r>
              <a:rPr lang="en-US" sz="5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r>
              <a:rPr lang="th-TH" sz="5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59127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07D0547-5349-4E4A-B18D-9CC10A4694B8}"/>
              </a:ext>
            </a:extLst>
          </p:cNvPr>
          <p:cNvSpPr txBox="1"/>
          <p:nvPr/>
        </p:nvSpPr>
        <p:spPr>
          <a:xfrm>
            <a:off x="301367" y="1248041"/>
            <a:ext cx="11627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สามารถดำเนินการได้ 2 แบบ คือ </a:t>
            </a:r>
          </a:p>
          <a:p>
            <a:pPr algn="ctr"/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(1) การใช้ลิงก์อ้างอิง และ (2) การใช้ไฟล์เอกสาร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ABF6D-B414-46C8-9E33-476716C32A65}"/>
              </a:ext>
            </a:extLst>
          </p:cNvPr>
          <p:cNvPicPr/>
          <p:nvPr/>
        </p:nvPicPr>
        <p:blipFill rotWithShape="1">
          <a:blip r:embed="rId3"/>
          <a:srcRect t="11546" b="23308"/>
          <a:stretch/>
        </p:blipFill>
        <p:spPr>
          <a:xfrm>
            <a:off x="301367" y="3337909"/>
            <a:ext cx="11690704" cy="20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D93D35-869C-4845-87FC-6244D5D4F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11" b="-8100"/>
          <a:stretch/>
        </p:blipFill>
        <p:spPr>
          <a:xfrm>
            <a:off x="1034081" y="3042718"/>
            <a:ext cx="7862269" cy="3386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F7AFD9-282A-4481-BC33-896B148AC375}"/>
              </a:ext>
            </a:extLst>
          </p:cNvPr>
          <p:cNvGrpSpPr/>
          <p:nvPr/>
        </p:nvGrpSpPr>
        <p:grpSpPr>
          <a:xfrm>
            <a:off x="348381" y="459332"/>
            <a:ext cx="11495238" cy="5981541"/>
            <a:chOff x="348381" y="459332"/>
            <a:chExt cx="11495238" cy="59815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D5CA5E-C730-48EA-9AF0-32E68EE4AB31}"/>
                </a:ext>
              </a:extLst>
            </p:cNvPr>
            <p:cNvGrpSpPr/>
            <p:nvPr/>
          </p:nvGrpSpPr>
          <p:grpSpPr>
            <a:xfrm>
              <a:off x="348381" y="459332"/>
              <a:ext cx="11495238" cy="5981541"/>
              <a:chOff x="357906" y="761104"/>
              <a:chExt cx="11495238" cy="598154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659B8BD-D82E-4127-B977-E24E1F425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78"/>
              <a:stretch/>
            </p:blipFill>
            <p:spPr>
              <a:xfrm>
                <a:off x="357906" y="761104"/>
                <a:ext cx="11495238" cy="220541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337DB0-03EF-4B28-AB94-859D63A0EE8A}"/>
                  </a:ext>
                </a:extLst>
              </p:cNvPr>
              <p:cNvSpPr txBox="1"/>
              <p:nvPr/>
            </p:nvSpPr>
            <p:spPr>
              <a:xfrm>
                <a:off x="357906" y="2956993"/>
                <a:ext cx="11495238" cy="37856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16000" dirty="0"/>
              </a:p>
              <a:p>
                <a:endParaRPr lang="en-US" sz="80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B56A281-0738-4E8A-998E-AD0125333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336" t="21552" b="67398"/>
              <a:stretch/>
            </p:blipFill>
            <p:spPr>
              <a:xfrm>
                <a:off x="449014" y="3300453"/>
                <a:ext cx="656128" cy="5875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07709AA-68FE-4A4F-979D-F7DCAFD03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336" t="76990" b="12758"/>
              <a:stretch/>
            </p:blipFill>
            <p:spPr>
              <a:xfrm>
                <a:off x="449014" y="4394569"/>
                <a:ext cx="656128" cy="5451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5184512-C23C-4514-B404-612550BF1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1057" b="10683"/>
              <a:stretch/>
            </p:blipFill>
            <p:spPr>
              <a:xfrm>
                <a:off x="395039" y="5028181"/>
                <a:ext cx="2310592" cy="67809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A4CF856-CDA2-4EE9-BC9B-032465BAF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33" t="7425" b="16949"/>
              <a:stretch/>
            </p:blipFill>
            <p:spPr>
              <a:xfrm>
                <a:off x="390524" y="5738414"/>
                <a:ext cx="3561137" cy="962026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60ABE-18B2-4704-BF51-56A7F344D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11" b="-8100"/>
            <a:stretch/>
          </p:blipFill>
          <p:spPr>
            <a:xfrm>
              <a:off x="1034081" y="2600050"/>
              <a:ext cx="7862269" cy="3386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7FBC59-5B2A-4585-8335-207044015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33" b="-10607"/>
            <a:stretch/>
          </p:blipFill>
          <p:spPr>
            <a:xfrm>
              <a:off x="1064849" y="4018844"/>
              <a:ext cx="7862268" cy="3465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8AEEB3-E325-47CE-A9D2-7B59DF63CC29}"/>
                </a:ext>
              </a:extLst>
            </p:cNvPr>
            <p:cNvSpPr/>
            <p:nvPr/>
          </p:nvSpPr>
          <p:spPr>
            <a:xfrm>
              <a:off x="1095617" y="2600050"/>
              <a:ext cx="7800732" cy="7813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9AE6E7-286E-4D15-8AAE-CFAFC7D2064C}"/>
                </a:ext>
              </a:extLst>
            </p:cNvPr>
            <p:cNvSpPr/>
            <p:nvPr/>
          </p:nvSpPr>
          <p:spPr>
            <a:xfrm>
              <a:off x="1186725" y="4051990"/>
              <a:ext cx="7740392" cy="7813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3">
            <a:extLst>
              <a:ext uri="{FF2B5EF4-FFF2-40B4-BE49-F238E27FC236}">
                <a16:creationId xmlns:a16="http://schemas.microsoft.com/office/drawing/2014/main" id="{473B354C-B9CE-44A7-94F2-F682B5B55A00}"/>
              </a:ext>
            </a:extLst>
          </p:cNvPr>
          <p:cNvSpPr txBox="1"/>
          <p:nvPr/>
        </p:nvSpPr>
        <p:spPr>
          <a:xfrm>
            <a:off x="1064849" y="2063022"/>
            <a:ext cx="2877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AUN-QA Version ….</a:t>
            </a:r>
            <a:endParaRPr lang="th-TH" sz="2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1737D534-885B-4383-A21D-CFA3F76A630C}"/>
              </a:ext>
            </a:extLst>
          </p:cNvPr>
          <p:cNvSpPr txBox="1"/>
          <p:nvPr/>
        </p:nvSpPr>
        <p:spPr>
          <a:xfrm>
            <a:off x="1157152" y="2901127"/>
            <a:ext cx="3579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085A9-CB29-48EC-AA73-1CABD9D03D7A}"/>
              </a:ext>
            </a:extLst>
          </p:cNvPr>
          <p:cNvSpPr/>
          <p:nvPr/>
        </p:nvSpPr>
        <p:spPr>
          <a:xfrm>
            <a:off x="348381" y="3886200"/>
            <a:ext cx="11495238" cy="2512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39232288-710C-472B-9B63-9A120E1F2E1C}"/>
              </a:ext>
            </a:extLst>
          </p:cNvPr>
          <p:cNvSpPr txBox="1"/>
          <p:nvPr/>
        </p:nvSpPr>
        <p:spPr>
          <a:xfrm>
            <a:off x="2787214" y="4160161"/>
            <a:ext cx="8218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 </a:t>
            </a:r>
            <a:r>
              <a:rPr lang="en-US" sz="35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ป.ตรี-เคมี ปีการศึกษา 2564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ป.โท-วิศวกรรมเกษตร ปีการศึกษา 2564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ป.เอก-พืชไร่ ปีการศึกษา 2564 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A198449A-1751-4FC8-BA1C-D2EE3BD02648}"/>
              </a:ext>
            </a:extLst>
          </p:cNvPr>
          <p:cNvSpPr txBox="1"/>
          <p:nvPr/>
        </p:nvSpPr>
        <p:spPr>
          <a:xfrm>
            <a:off x="1064849" y="3340861"/>
            <a:ext cx="8218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กำหนดให้ระบุข้อความ ดังนี้</a:t>
            </a:r>
          </a:p>
          <a:p>
            <a:r>
              <a:rPr lang="en-US" sz="25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5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“ผลการประเมิน .. ตามด้วย ระดับปริญญา .. ตามด้วย ชื่อสาขาวิชา ลงท้ายด้วย ปีการศึกษา”</a:t>
            </a:r>
          </a:p>
        </p:txBody>
      </p:sp>
    </p:spTree>
    <p:extLst>
      <p:ext uri="{BB962C8B-B14F-4D97-AF65-F5344CB8AC3E}">
        <p14:creationId xmlns:p14="http://schemas.microsoft.com/office/powerpoint/2010/main" val="38815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0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8D6F06-A5ED-4439-B9A2-2258F33B30A8}"/>
              </a:ext>
            </a:extLst>
          </p:cNvPr>
          <p:cNvGrpSpPr/>
          <p:nvPr/>
        </p:nvGrpSpPr>
        <p:grpSpPr>
          <a:xfrm>
            <a:off x="348381" y="459332"/>
            <a:ext cx="11495238" cy="6133426"/>
            <a:chOff x="348381" y="459332"/>
            <a:chExt cx="11495238" cy="61334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59B8BD-D82E-4127-B977-E24E1F425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8"/>
            <a:stretch/>
          </p:blipFill>
          <p:spPr>
            <a:xfrm>
              <a:off x="348381" y="459332"/>
              <a:ext cx="11495238" cy="22054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337DB0-03EF-4B28-AB94-859D63A0EE8A}"/>
                </a:ext>
              </a:extLst>
            </p:cNvPr>
            <p:cNvSpPr txBox="1"/>
            <p:nvPr/>
          </p:nvSpPr>
          <p:spPr>
            <a:xfrm>
              <a:off x="348381" y="1791444"/>
              <a:ext cx="11495238" cy="4801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th-TH" sz="16000" dirty="0"/>
            </a:p>
            <a:p>
              <a:endParaRPr lang="en-US" sz="6600" dirty="0"/>
            </a:p>
            <a:p>
              <a:endParaRPr lang="en-US" sz="800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C9E8156-9EBC-488A-BA45-EBC07BD66D1F}"/>
                </a:ext>
              </a:extLst>
            </p:cNvPr>
            <p:cNvGrpSpPr/>
            <p:nvPr/>
          </p:nvGrpSpPr>
          <p:grpSpPr>
            <a:xfrm>
              <a:off x="565948" y="2073312"/>
              <a:ext cx="8487628" cy="3500184"/>
              <a:chOff x="439489" y="4018844"/>
              <a:chExt cx="8487628" cy="350018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07709AA-68FE-4A4F-979D-F7DCAFD03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336" t="76990" b="12758"/>
              <a:stretch/>
            </p:blipFill>
            <p:spPr>
              <a:xfrm>
                <a:off x="439489" y="4092797"/>
                <a:ext cx="656128" cy="5451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5184512-C23C-4514-B404-612550BF1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1057" b="10683"/>
              <a:stretch/>
            </p:blipFill>
            <p:spPr>
              <a:xfrm>
                <a:off x="439489" y="5468587"/>
                <a:ext cx="2310592" cy="67809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A4CF856-CDA2-4EE9-BC9B-032465BAF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33" t="7425" b="16949"/>
              <a:stretch/>
            </p:blipFill>
            <p:spPr>
              <a:xfrm>
                <a:off x="441284" y="6557002"/>
                <a:ext cx="3561137" cy="96202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27FBC59-5B2A-4585-8335-207044015A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733" b="-10607"/>
              <a:stretch/>
            </p:blipFill>
            <p:spPr>
              <a:xfrm>
                <a:off x="1064849" y="4018844"/>
                <a:ext cx="7862268" cy="34651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9AE6E7-286E-4D15-8AAE-CFAFC7D2064C}"/>
                  </a:ext>
                </a:extLst>
              </p:cNvPr>
              <p:cNvSpPr/>
              <p:nvPr/>
            </p:nvSpPr>
            <p:spPr>
              <a:xfrm>
                <a:off x="1186725" y="4051990"/>
                <a:ext cx="7740392" cy="78132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3">
            <a:extLst>
              <a:ext uri="{FF2B5EF4-FFF2-40B4-BE49-F238E27FC236}">
                <a16:creationId xmlns:a16="http://schemas.microsoft.com/office/drawing/2014/main" id="{0E7218D3-F0DB-4E55-8117-0F116DC86C9A}"/>
              </a:ext>
            </a:extLst>
          </p:cNvPr>
          <p:cNvSpPr txBox="1"/>
          <p:nvPr/>
        </p:nvSpPr>
        <p:spPr>
          <a:xfrm>
            <a:off x="1360759" y="2398796"/>
            <a:ext cx="25921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รายงานการประเมินตนเอง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AF25636A-3C4A-40FF-A2F9-7147C0E71EE6}"/>
              </a:ext>
            </a:extLst>
          </p:cNvPr>
          <p:cNvSpPr txBox="1"/>
          <p:nvPr/>
        </p:nvSpPr>
        <p:spPr>
          <a:xfrm>
            <a:off x="5381221" y="3276601"/>
            <a:ext cx="63794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 </a:t>
            </a:r>
            <a:r>
              <a:rPr lang="en-US" sz="28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รายงานการประเมินตนเอง ป.ตรี-เคมี ปีการศึกษา 2564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รายงานการประเมินตนเอง ป.โท-วิศวกรรมเกษตร ปีการศึกษา 2564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รายงานการประเมินตนเอง ป.เอก-พืชไร่ ปีการศึกษา 2564 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FA180808-0D9D-4592-BD00-0FB8179E2BED}"/>
              </a:ext>
            </a:extLst>
          </p:cNvPr>
          <p:cNvSpPr txBox="1"/>
          <p:nvPr/>
        </p:nvSpPr>
        <p:spPr>
          <a:xfrm>
            <a:off x="1313184" y="2875850"/>
            <a:ext cx="103644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กำหนดให้ระบุข้อความ ดังนี้</a:t>
            </a:r>
            <a:r>
              <a:rPr lang="en-US" sz="23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3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“รายงานการประเมินตนเอง.. ตามด้วย ระดับปริญญา .. ตามด้วย ชื่อสาขาวิชา ลงท้ายด้วย ปีการศึกษา”</a:t>
            </a: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D36BC8A9-BC00-4627-9B02-33AB5DFE44F0}"/>
              </a:ext>
            </a:extLst>
          </p:cNvPr>
          <p:cNvSpPr txBox="1"/>
          <p:nvPr/>
        </p:nvSpPr>
        <p:spPr>
          <a:xfrm>
            <a:off x="1222077" y="3634208"/>
            <a:ext cx="33689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ไม่ต้องระบุ</a:t>
            </a:r>
            <a:r>
              <a:rPr lang="en-US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!!</a:t>
            </a:r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(ไม่มีค่าเฉลี่ย)</a:t>
            </a:r>
            <a:endParaRPr lang="en-US" sz="2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9" name="TextBox 3">
            <a:extLst>
              <a:ext uri="{FF2B5EF4-FFF2-40B4-BE49-F238E27FC236}">
                <a16:creationId xmlns:a16="http://schemas.microsoft.com/office/drawing/2014/main" id="{BF1C6328-E458-4E54-B612-6215857BA26B}"/>
              </a:ext>
            </a:extLst>
          </p:cNvPr>
          <p:cNvSpPr txBox="1"/>
          <p:nvPr/>
        </p:nvSpPr>
        <p:spPr>
          <a:xfrm>
            <a:off x="1222076" y="4853956"/>
            <a:ext cx="45881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ระบุผลประเมิน (ค่าคะแนน </a:t>
            </a:r>
            <a:r>
              <a:rPr lang="en-US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Overall </a:t>
            </a:r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 ตัวเลขเดียว)</a:t>
            </a:r>
            <a:endParaRPr lang="en-US" sz="2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942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8" grpId="0"/>
      <p:bldP spid="4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EDE30BF-B0E2-4316-85FB-028E2AAE327A}"/>
              </a:ext>
            </a:extLst>
          </p:cNvPr>
          <p:cNvGrpSpPr/>
          <p:nvPr/>
        </p:nvGrpSpPr>
        <p:grpSpPr>
          <a:xfrm>
            <a:off x="66675" y="306037"/>
            <a:ext cx="12125325" cy="4452323"/>
            <a:chOff x="33337" y="1202838"/>
            <a:chExt cx="12125325" cy="4452323"/>
          </a:xfrm>
        </p:grpSpPr>
        <p:pic>
          <p:nvPicPr>
            <p:cNvPr id="9" name="Picture 8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5495F233-32F7-4718-AD9A-ADACCB24D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"/>
            <a:stretch/>
          </p:blipFill>
          <p:spPr>
            <a:xfrm>
              <a:off x="33337" y="1202838"/>
              <a:ext cx="12125325" cy="44523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38FB49-43E7-4D71-B563-6D1C41EC3628}"/>
                </a:ext>
              </a:extLst>
            </p:cNvPr>
            <p:cNvSpPr/>
            <p:nvPr/>
          </p:nvSpPr>
          <p:spPr>
            <a:xfrm>
              <a:off x="2565400" y="3810000"/>
              <a:ext cx="3276600" cy="317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8B274088-2DD0-4470-AE7A-0DD0EE48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4" y="919932"/>
            <a:ext cx="10268948" cy="54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C770-985B-4FB5-8E34-EF67F6B6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034"/>
            <a:ext cx="12192000" cy="5239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D1821-C938-4A4E-AEEE-76F80EA82D67}"/>
              </a:ext>
            </a:extLst>
          </p:cNvPr>
          <p:cNvSpPr txBox="1"/>
          <p:nvPr/>
        </p:nvSpPr>
        <p:spPr>
          <a:xfrm>
            <a:off x="9363456" y="1706880"/>
            <a:ext cx="253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ระบุเป็นข้อความ </a:t>
            </a:r>
          </a:p>
          <a:p>
            <a:pPr algn="ctr"/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“ตรง” หรือ “สัมพันธ์</a:t>
            </a:r>
            <a:endParaRPr lang="en-US" sz="2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90938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2DABDF7-F678-4162-9BE4-B13C4DAE225B}"/>
              </a:ext>
            </a:extLst>
          </p:cNvPr>
          <p:cNvSpPr txBox="1"/>
          <p:nvPr/>
        </p:nvSpPr>
        <p:spPr>
          <a:xfrm>
            <a:off x="4276725" y="2767280"/>
            <a:ext cx="607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8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อ้างอิง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เอกสาร</a:t>
            </a:r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]</a:t>
            </a:r>
            <a:endParaRPr lang="th-TH" sz="8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51868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4CABA3-88E1-4922-BFA4-D1988839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866"/>
            <a:ext cx="12192000" cy="4321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ED1E5B-BE13-434F-AE32-3365195AA90F}"/>
              </a:ext>
            </a:extLst>
          </p:cNvPr>
          <p:cNvSpPr txBox="1"/>
          <p:nvPr/>
        </p:nvSpPr>
        <p:spPr>
          <a:xfrm>
            <a:off x="4962525" y="310574"/>
            <a:ext cx="7229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ปัญหา</a:t>
            </a:r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สิ่งที่พบ</a:t>
            </a:r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ข้อสังเกต</a:t>
            </a:r>
          </a:p>
        </p:txBody>
      </p:sp>
    </p:spTree>
    <p:extLst>
      <p:ext uri="{BB962C8B-B14F-4D97-AF65-F5344CB8AC3E}">
        <p14:creationId xmlns:p14="http://schemas.microsoft.com/office/powerpoint/2010/main" val="5811778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5">
            <a:extLst>
              <a:ext uri="{FF2B5EF4-FFF2-40B4-BE49-F238E27FC236}">
                <a16:creationId xmlns:a16="http://schemas.microsoft.com/office/drawing/2014/main" id="{D00049F7-6DC2-44E2-BB01-106915FA61CF}"/>
              </a:ext>
            </a:extLst>
          </p:cNvPr>
          <p:cNvPicPr/>
          <p:nvPr/>
        </p:nvPicPr>
        <p:blipFill rotWithShape="1">
          <a:blip r:embed="rId2"/>
          <a:srcRect b="16413"/>
          <a:stretch/>
        </p:blipFill>
        <p:spPr bwMode="auto">
          <a:xfrm>
            <a:off x="431427" y="1066800"/>
            <a:ext cx="11329146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E4E58C1-B6DD-4367-AD5F-F65D069903C3}"/>
              </a:ext>
            </a:extLst>
          </p:cNvPr>
          <p:cNvSpPr txBox="1"/>
          <p:nvPr/>
        </p:nvSpPr>
        <p:spPr>
          <a:xfrm>
            <a:off x="4039154" y="125586"/>
            <a:ext cx="3929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(1)  การใช้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ลิงก์</a:t>
            </a: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อ้างอิง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D99AB-565D-40EF-8A34-7BAEA3A78E0E}"/>
              </a:ext>
            </a:extLst>
          </p:cNvPr>
          <p:cNvSpPr txBox="1"/>
          <p:nvPr/>
        </p:nvSpPr>
        <p:spPr>
          <a:xfrm>
            <a:off x="1819275" y="2428875"/>
            <a:ext cx="938212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50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13B1728-6FEC-4239-9F68-AC150CBC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000"/>
            <a:ext cx="12192000" cy="5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D99AB-565D-40EF-8A34-7BAEA3A78E0E}"/>
              </a:ext>
            </a:extLst>
          </p:cNvPr>
          <p:cNvSpPr txBox="1"/>
          <p:nvPr/>
        </p:nvSpPr>
        <p:spPr>
          <a:xfrm>
            <a:off x="1619251" y="2431601"/>
            <a:ext cx="8524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374E5-A5AB-4D75-B331-20D41FDCEB4E}"/>
              </a:ext>
            </a:extLst>
          </p:cNvPr>
          <p:cNvSpPr txBox="1"/>
          <p:nvPr/>
        </p:nvSpPr>
        <p:spPr>
          <a:xfrm>
            <a:off x="1619251" y="2431601"/>
            <a:ext cx="8524874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3440B58-DC03-4161-BB64-5255FB13AE91}"/>
              </a:ext>
            </a:extLst>
          </p:cNvPr>
          <p:cNvSpPr/>
          <p:nvPr/>
        </p:nvSpPr>
        <p:spPr>
          <a:xfrm>
            <a:off x="6096000" y="885825"/>
            <a:ext cx="788324" cy="74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4E55ED-DE5B-4F9F-B311-20E03452309A}"/>
              </a:ext>
            </a:extLst>
          </p:cNvPr>
          <p:cNvSpPr/>
          <p:nvPr/>
        </p:nvSpPr>
        <p:spPr>
          <a:xfrm>
            <a:off x="6003969" y="1483981"/>
            <a:ext cx="815931" cy="929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รูปภาพ 10">
            <a:extLst>
              <a:ext uri="{FF2B5EF4-FFF2-40B4-BE49-F238E27FC236}">
                <a16:creationId xmlns:a16="http://schemas.microsoft.com/office/drawing/2014/main" id="{3ABD7615-38AD-4813-9711-B202414DC15D}"/>
              </a:ext>
            </a:extLst>
          </p:cNvPr>
          <p:cNvPicPr/>
          <p:nvPr/>
        </p:nvPicPr>
        <p:blipFill rotWithShape="1">
          <a:blip r:embed="rId2"/>
          <a:srcRect l="6852" t="6291" r="7218" b="9969"/>
          <a:stretch/>
        </p:blipFill>
        <p:spPr bwMode="auto">
          <a:xfrm>
            <a:off x="1359284" y="224950"/>
            <a:ext cx="9473432" cy="6408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563AD983-B5B8-4040-A53B-1474B9AD01F6}"/>
              </a:ext>
            </a:extLst>
          </p:cNvPr>
          <p:cNvSpPr/>
          <p:nvPr/>
        </p:nvSpPr>
        <p:spPr>
          <a:xfrm>
            <a:off x="1669539" y="1708151"/>
            <a:ext cx="1576648" cy="919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EA645-85E3-4C77-BB8F-B1B8D81BC2BA}"/>
              </a:ext>
            </a:extLst>
          </p:cNvPr>
          <p:cNvSpPr/>
          <p:nvPr/>
        </p:nvSpPr>
        <p:spPr>
          <a:xfrm>
            <a:off x="3324225" y="3670216"/>
            <a:ext cx="7286624" cy="10296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3">
            <a:extLst>
              <a:ext uri="{FF2B5EF4-FFF2-40B4-BE49-F238E27FC236}">
                <a16:creationId xmlns:a16="http://schemas.microsoft.com/office/drawing/2014/main" id="{9C3548A6-9AEB-46EF-9E6C-9EB218A6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551702"/>
            <a:ext cx="11137900" cy="5419492"/>
          </a:xfrm>
          <a:prstGeom prst="rect">
            <a:avLst/>
          </a:prstGeom>
        </p:spPr>
      </p:pic>
      <p:pic>
        <p:nvPicPr>
          <p:cNvPr id="3" name="รูปภาพ 15">
            <a:extLst>
              <a:ext uri="{FF2B5EF4-FFF2-40B4-BE49-F238E27FC236}">
                <a16:creationId xmlns:a16="http://schemas.microsoft.com/office/drawing/2014/main" id="{AA4823A2-229B-4110-A38A-56A2A0DAA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2037" y="2821886"/>
            <a:ext cx="427925" cy="509789"/>
          </a:xfrm>
          <a:prstGeom prst="rect">
            <a:avLst/>
          </a:prstGeom>
        </p:spPr>
      </p:pic>
      <p:pic>
        <p:nvPicPr>
          <p:cNvPr id="4" name="รูปภาพ 17">
            <a:extLst>
              <a:ext uri="{FF2B5EF4-FFF2-40B4-BE49-F238E27FC236}">
                <a16:creationId xmlns:a16="http://schemas.microsoft.com/office/drawing/2014/main" id="{7A265AD6-8644-49E4-997A-0AB1E07CC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120"/>
          <a:stretch/>
        </p:blipFill>
        <p:spPr>
          <a:xfrm>
            <a:off x="6309962" y="3009741"/>
            <a:ext cx="3134162" cy="2854142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AF37BD86-2D06-4634-8315-03AA51AE3DB6}"/>
              </a:ext>
            </a:extLst>
          </p:cNvPr>
          <p:cNvSpPr/>
          <p:nvPr/>
        </p:nvSpPr>
        <p:spPr>
          <a:xfrm>
            <a:off x="6305549" y="4266270"/>
            <a:ext cx="3134162" cy="429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">
            <a:extLst>
              <a:ext uri="{FF2B5EF4-FFF2-40B4-BE49-F238E27FC236}">
                <a16:creationId xmlns:a16="http://schemas.microsoft.com/office/drawing/2014/main" id="{3A79DDE4-C75A-4C35-AEBC-4B7D32975D8F}"/>
              </a:ext>
            </a:extLst>
          </p:cNvPr>
          <p:cNvGrpSpPr/>
          <p:nvPr/>
        </p:nvGrpSpPr>
        <p:grpSpPr>
          <a:xfrm>
            <a:off x="1725930" y="368300"/>
            <a:ext cx="8892834" cy="6023943"/>
            <a:chOff x="5819775" y="3198328"/>
            <a:chExt cx="8892834" cy="6023943"/>
          </a:xfrm>
        </p:grpSpPr>
        <p:pic>
          <p:nvPicPr>
            <p:cNvPr id="3" name="รูปภาพ 3">
              <a:extLst>
                <a:ext uri="{FF2B5EF4-FFF2-40B4-BE49-F238E27FC236}">
                  <a16:creationId xmlns:a16="http://schemas.microsoft.com/office/drawing/2014/main" id="{E36E487A-9B57-4366-BB65-FE756836A0C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819775" y="3198328"/>
              <a:ext cx="8892834" cy="6023943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452BF88E-1A29-4FD2-A190-9A82C533AD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8120" y="6944676"/>
              <a:ext cx="5307330" cy="3324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500">
                  <a:effectLst/>
                  <a:latin typeface="Tahoma" panose="020B0604030504040204" pitchFamily="34" charset="0"/>
                  <a:ea typeface="Calibri" panose="020F0502020204030204" pitchFamily="34" charset="0"/>
                  <a:cs typeface="Cordia New" panose="020B0304020202020204" pitchFamily="34" charset="-34"/>
                </a:rPr>
                <a:t> 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9AC10AAC-F118-4EB1-A9F1-80560620DAA4}"/>
              </a:ext>
            </a:extLst>
          </p:cNvPr>
          <p:cNvSpPr txBox="1"/>
          <p:nvPr/>
        </p:nvSpPr>
        <p:spPr>
          <a:xfrm>
            <a:off x="4056949" y="4091303"/>
            <a:ext cx="616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erp.mju.ac.th/openFile.aspx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id=Mzg1NTg4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B498F-B203-4C8A-B38A-ED534885EE51}"/>
              </a:ext>
            </a:extLst>
          </p:cNvPr>
          <p:cNvSpPr/>
          <p:nvPr/>
        </p:nvSpPr>
        <p:spPr>
          <a:xfrm>
            <a:off x="6362700" y="5656920"/>
            <a:ext cx="2745252" cy="648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15">
            <a:extLst>
              <a:ext uri="{FF2B5EF4-FFF2-40B4-BE49-F238E27FC236}">
                <a16:creationId xmlns:a16="http://schemas.microsoft.com/office/drawing/2014/main" id="{0480BD3F-8155-421B-8082-6F30D4019F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024" y="4114648"/>
            <a:ext cx="427925" cy="5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5">
            <a:extLst>
              <a:ext uri="{FF2B5EF4-FFF2-40B4-BE49-F238E27FC236}">
                <a16:creationId xmlns:a16="http://schemas.microsoft.com/office/drawing/2014/main" id="{D00049F7-6DC2-44E2-BB01-106915FA61CF}"/>
              </a:ext>
            </a:extLst>
          </p:cNvPr>
          <p:cNvPicPr/>
          <p:nvPr/>
        </p:nvPicPr>
        <p:blipFill rotWithShape="1">
          <a:blip r:embed="rId2"/>
          <a:srcRect b="16413"/>
          <a:stretch/>
        </p:blipFill>
        <p:spPr bwMode="auto">
          <a:xfrm>
            <a:off x="431427" y="1066800"/>
            <a:ext cx="11329146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D99AB-565D-40EF-8A34-7BAEA3A78E0E}"/>
              </a:ext>
            </a:extLst>
          </p:cNvPr>
          <p:cNvSpPr txBox="1"/>
          <p:nvPr/>
        </p:nvSpPr>
        <p:spPr>
          <a:xfrm>
            <a:off x="1819275" y="2428875"/>
            <a:ext cx="938212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9EC52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solidFill>
                <a:srgbClr val="9EC524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97964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9E4E58C1-B6DD-4367-AD5F-F65D069903C3}"/>
              </a:ext>
            </a:extLst>
          </p:cNvPr>
          <p:cNvSpPr txBox="1"/>
          <p:nvPr/>
        </p:nvSpPr>
        <p:spPr>
          <a:xfrm>
            <a:off x="4039154" y="125586"/>
            <a:ext cx="45523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(2)  การใช้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ไฟล์</a:t>
            </a: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เอกสาร</a:t>
            </a:r>
          </a:p>
        </p:txBody>
      </p:sp>
      <p:pic>
        <p:nvPicPr>
          <p:cNvPr id="7" name="รูปภาพ 5">
            <a:extLst>
              <a:ext uri="{FF2B5EF4-FFF2-40B4-BE49-F238E27FC236}">
                <a16:creationId xmlns:a16="http://schemas.microsoft.com/office/drawing/2014/main" id="{702F847D-90EB-4376-A45B-BB04CBB3FF85}"/>
              </a:ext>
            </a:extLst>
          </p:cNvPr>
          <p:cNvPicPr/>
          <p:nvPr/>
        </p:nvPicPr>
        <p:blipFill rotWithShape="1">
          <a:blip r:embed="rId2"/>
          <a:srcRect b="16413"/>
          <a:stretch/>
        </p:blipFill>
        <p:spPr bwMode="auto">
          <a:xfrm>
            <a:off x="431427" y="1066800"/>
            <a:ext cx="11329146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692C2-ECA4-4F7F-A94B-1F9FC7B251D5}"/>
              </a:ext>
            </a:extLst>
          </p:cNvPr>
          <p:cNvSpPr txBox="1"/>
          <p:nvPr/>
        </p:nvSpPr>
        <p:spPr>
          <a:xfrm>
            <a:off x="1819275" y="2428875"/>
            <a:ext cx="938212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69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13B1728-6FEC-4239-9F68-AC150CBC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000"/>
            <a:ext cx="12192000" cy="5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D99AB-565D-40EF-8A34-7BAEA3A78E0E}"/>
              </a:ext>
            </a:extLst>
          </p:cNvPr>
          <p:cNvSpPr txBox="1"/>
          <p:nvPr/>
        </p:nvSpPr>
        <p:spPr>
          <a:xfrm>
            <a:off x="1619251" y="2431601"/>
            <a:ext cx="8524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374E5-A5AB-4D75-B331-20D41FDCEB4E}"/>
              </a:ext>
            </a:extLst>
          </p:cNvPr>
          <p:cNvSpPr txBox="1"/>
          <p:nvPr/>
        </p:nvSpPr>
        <p:spPr>
          <a:xfrm>
            <a:off x="1619251" y="2431601"/>
            <a:ext cx="8524874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ผลการประเมิน ป.โท-เทคโนโลยีการประมงและทรัพยากรทางน้ำ ปีการศึกษา 2564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3440B58-DC03-4161-BB64-5255FB13AE91}"/>
              </a:ext>
            </a:extLst>
          </p:cNvPr>
          <p:cNvSpPr/>
          <p:nvPr/>
        </p:nvSpPr>
        <p:spPr>
          <a:xfrm>
            <a:off x="6096000" y="885825"/>
            <a:ext cx="788324" cy="74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271653" y="669495"/>
            <a:ext cx="173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601E2-4949-4717-BD74-173E476A1AE6}"/>
              </a:ext>
            </a:extLst>
          </p:cNvPr>
          <p:cNvSpPr txBox="1"/>
          <p:nvPr/>
        </p:nvSpPr>
        <p:spPr>
          <a:xfrm>
            <a:off x="4000500" y="66675"/>
            <a:ext cx="8029575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ประเภทวิชาการ </a:t>
            </a:r>
            <a:r>
              <a:rPr lang="en-US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คุณวุฒิปริญญาโทหรือเทียบเท่า 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</a:t>
            </a: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ดำรงตำแหน่งทางวิชาการไม่ต่ำกว่าผู้ช่วยศาสตราจารย์ในสาขาวิชา</a:t>
            </a:r>
            <a:b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ที่ตรงหรือสัมพันธ์กับสาขาวิชาที่เปิดสอน </a:t>
            </a:r>
            <a:endParaRPr lang="th-TH" sz="20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มีผลงานวิชาการอย่างน้อย 1 รายการในรอบ 5 ปี ย้อนหลัง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00A56C-B715-463A-A6A9-271BF6996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" t="748" r="547" b="414"/>
          <a:stretch/>
        </p:blipFill>
        <p:spPr>
          <a:xfrm>
            <a:off x="109727" y="1888819"/>
            <a:ext cx="11920347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2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1AF6A5-6BF4-43DE-805C-99BD859ACD14}"/>
              </a:ext>
            </a:extLst>
          </p:cNvPr>
          <p:cNvSpPr/>
          <p:nvPr/>
        </p:nvSpPr>
        <p:spPr>
          <a:xfrm>
            <a:off x="6003969" y="1483981"/>
            <a:ext cx="815931" cy="929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รูปภาพ 10">
            <a:extLst>
              <a:ext uri="{FF2B5EF4-FFF2-40B4-BE49-F238E27FC236}">
                <a16:creationId xmlns:a16="http://schemas.microsoft.com/office/drawing/2014/main" id="{755C0FAE-B69B-4C5F-956A-B20592AABCF0}"/>
              </a:ext>
            </a:extLst>
          </p:cNvPr>
          <p:cNvPicPr/>
          <p:nvPr/>
        </p:nvPicPr>
        <p:blipFill rotWithShape="1">
          <a:blip r:embed="rId2"/>
          <a:srcRect l="6852" t="6291" r="7218" b="9969"/>
          <a:stretch/>
        </p:blipFill>
        <p:spPr bwMode="auto">
          <a:xfrm>
            <a:off x="1269901" y="164489"/>
            <a:ext cx="9652197" cy="6529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C147543D-1071-431F-8800-E7F7A9C687D8}"/>
              </a:ext>
            </a:extLst>
          </p:cNvPr>
          <p:cNvSpPr/>
          <p:nvPr/>
        </p:nvSpPr>
        <p:spPr>
          <a:xfrm>
            <a:off x="1621914" y="1745849"/>
            <a:ext cx="1576648" cy="919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8ECA9-E230-4C5E-B423-332633DF9B58}"/>
              </a:ext>
            </a:extLst>
          </p:cNvPr>
          <p:cNvSpPr/>
          <p:nvPr/>
        </p:nvSpPr>
        <p:spPr>
          <a:xfrm>
            <a:off x="1492053" y="4801386"/>
            <a:ext cx="2527497" cy="919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29013" y="799805"/>
            <a:ext cx="11533974" cy="3796346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7385E5A-2836-4638-9B37-4B4F09B7B023}"/>
              </a:ext>
            </a:extLst>
          </p:cNvPr>
          <p:cNvSpPr/>
          <p:nvPr/>
        </p:nvSpPr>
        <p:spPr>
          <a:xfrm>
            <a:off x="329013" y="1238250"/>
            <a:ext cx="1576648" cy="619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3B31B32-A2CD-4A1D-BBC3-7190FB6BE981}"/>
              </a:ext>
            </a:extLst>
          </p:cNvPr>
          <p:cNvGrpSpPr/>
          <p:nvPr/>
        </p:nvGrpSpPr>
        <p:grpSpPr>
          <a:xfrm>
            <a:off x="3469968" y="799805"/>
            <a:ext cx="5252063" cy="1857670"/>
            <a:chOff x="3469968" y="799805"/>
            <a:chExt cx="5252063" cy="1857670"/>
          </a:xfrm>
        </p:grpSpPr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29FC9B15-6314-469D-9A67-C780BE9299D8}"/>
                </a:ext>
              </a:extLst>
            </p:cNvPr>
            <p:cNvPicPr/>
            <p:nvPr/>
          </p:nvPicPr>
          <p:blipFill rotWithShape="1">
            <a:blip r:embed="rId3"/>
            <a:srcRect l="30383" t="22140" r="30513" b="23456"/>
            <a:stretch/>
          </p:blipFill>
          <p:spPr bwMode="auto">
            <a:xfrm>
              <a:off x="3469968" y="799805"/>
              <a:ext cx="5252063" cy="185767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8CA4606C-FB08-44B1-8AB0-0584074E47F2}"/>
                </a:ext>
              </a:extLst>
            </p:cNvPr>
            <p:cNvSpPr/>
            <p:nvPr/>
          </p:nvSpPr>
          <p:spPr>
            <a:xfrm>
              <a:off x="3691054" y="1672683"/>
              <a:ext cx="702526" cy="1846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B45B7902-836D-4509-884E-BE7D6BD30D1D}"/>
              </a:ext>
            </a:extLst>
          </p:cNvPr>
          <p:cNvSpPr txBox="1"/>
          <p:nvPr/>
        </p:nvSpPr>
        <p:spPr>
          <a:xfrm>
            <a:off x="3691054" y="1574751"/>
            <a:ext cx="104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คณะประมง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70E7FDD-DA72-4DB5-824B-90AA4F9F63A2}"/>
              </a:ext>
            </a:extLst>
          </p:cNvPr>
          <p:cNvSpPr/>
          <p:nvPr/>
        </p:nvSpPr>
        <p:spPr>
          <a:xfrm>
            <a:off x="6724185" y="2038349"/>
            <a:ext cx="1074538" cy="619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F36EB8C-DD85-4F88-B6FE-58E7A9DF224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3263" y="785873"/>
            <a:ext cx="11533974" cy="3080819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83E586B3-161D-438D-9A35-955BAE7F6E03}"/>
              </a:ext>
            </a:extLst>
          </p:cNvPr>
          <p:cNvSpPr/>
          <p:nvPr/>
        </p:nvSpPr>
        <p:spPr>
          <a:xfrm>
            <a:off x="340163" y="1857376"/>
            <a:ext cx="482797" cy="481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8DDAAB8-B244-4211-A359-6CD506199D6E}"/>
              </a:ext>
            </a:extLst>
          </p:cNvPr>
          <p:cNvPicPr/>
          <p:nvPr/>
        </p:nvPicPr>
        <p:blipFill rotWithShape="1">
          <a:blip r:embed="rId5"/>
          <a:srcRect l="4098" t="45217" r="81054" b="44451"/>
          <a:stretch/>
        </p:blipFill>
        <p:spPr>
          <a:xfrm>
            <a:off x="834110" y="2204380"/>
            <a:ext cx="1712549" cy="3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0" grpId="0" animBg="1"/>
      <p:bldP spid="1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2">
            <a:extLst>
              <a:ext uri="{FF2B5EF4-FFF2-40B4-BE49-F238E27FC236}">
                <a16:creationId xmlns:a16="http://schemas.microsoft.com/office/drawing/2014/main" id="{F27DF087-5588-48DC-9F3C-C3603BB62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8465" y="1199364"/>
            <a:ext cx="11525579" cy="3372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CB168-A4AF-4166-A4C1-C54F37F618C9}"/>
              </a:ext>
            </a:extLst>
          </p:cNvPr>
          <p:cNvSpPr/>
          <p:nvPr/>
        </p:nvSpPr>
        <p:spPr>
          <a:xfrm>
            <a:off x="4387316" y="1947170"/>
            <a:ext cx="1708684" cy="606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13">
            <a:extLst>
              <a:ext uri="{FF2B5EF4-FFF2-40B4-BE49-F238E27FC236}">
                <a16:creationId xmlns:a16="http://schemas.microsoft.com/office/drawing/2014/main" id="{4FBA2402-6E5C-4E54-9636-AB9AA8E6C67A}"/>
              </a:ext>
            </a:extLst>
          </p:cNvPr>
          <p:cNvPicPr/>
          <p:nvPr/>
        </p:nvPicPr>
        <p:blipFill rotWithShape="1">
          <a:blip r:embed="rId3"/>
          <a:srcRect l="34617" t="22045" r="2"/>
          <a:stretch/>
        </p:blipFill>
        <p:spPr bwMode="auto">
          <a:xfrm>
            <a:off x="4387317" y="1934470"/>
            <a:ext cx="7536727" cy="2472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EF2ACF8-273B-4819-BD7A-E2771108D6CF}"/>
              </a:ext>
            </a:extLst>
          </p:cNvPr>
          <p:cNvSpPr/>
          <p:nvPr/>
        </p:nvSpPr>
        <p:spPr>
          <a:xfrm>
            <a:off x="4584606" y="2743201"/>
            <a:ext cx="1708684" cy="787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กลุ่ม 1">
            <a:extLst>
              <a:ext uri="{FF2B5EF4-FFF2-40B4-BE49-F238E27FC236}">
                <a16:creationId xmlns:a16="http://schemas.microsoft.com/office/drawing/2014/main" id="{5EA98A0E-E163-4439-A374-4B6B7EB92441}"/>
              </a:ext>
            </a:extLst>
          </p:cNvPr>
          <p:cNvGrpSpPr/>
          <p:nvPr/>
        </p:nvGrpSpPr>
        <p:grpSpPr>
          <a:xfrm>
            <a:off x="398466" y="380236"/>
            <a:ext cx="11536044" cy="6172964"/>
            <a:chOff x="398466" y="380236"/>
            <a:chExt cx="11536044" cy="6172964"/>
          </a:xfrm>
        </p:grpSpPr>
        <p:pic>
          <p:nvPicPr>
            <p:cNvPr id="7" name="รูปภาพ 15">
              <a:extLst>
                <a:ext uri="{FF2B5EF4-FFF2-40B4-BE49-F238E27FC236}">
                  <a16:creationId xmlns:a16="http://schemas.microsoft.com/office/drawing/2014/main" id="{310ADC17-040A-4618-9A77-AF531E505483}"/>
                </a:ext>
              </a:extLst>
            </p:cNvPr>
            <p:cNvPicPr/>
            <p:nvPr/>
          </p:nvPicPr>
          <p:blipFill rotWithShape="1">
            <a:blip r:embed="rId4"/>
            <a:srcRect l="594"/>
            <a:stretch/>
          </p:blipFill>
          <p:spPr bwMode="auto">
            <a:xfrm>
              <a:off x="398466" y="380236"/>
              <a:ext cx="11536044" cy="61729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219C6C8B-CC24-4D42-BC21-48A4B79BDABA}"/>
                </a:ext>
              </a:extLst>
            </p:cNvPr>
            <p:cNvSpPr/>
            <p:nvPr/>
          </p:nvSpPr>
          <p:spPr>
            <a:xfrm>
              <a:off x="3108634" y="2032000"/>
              <a:ext cx="4574866" cy="3429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D23B58-F504-46FB-A3E6-1ABE88C810BB}"/>
                </a:ext>
              </a:extLst>
            </p:cNvPr>
            <p:cNvSpPr/>
            <p:nvPr/>
          </p:nvSpPr>
          <p:spPr>
            <a:xfrm>
              <a:off x="7899400" y="5753100"/>
              <a:ext cx="1155700" cy="3429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74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6">
            <a:extLst>
              <a:ext uri="{FF2B5EF4-FFF2-40B4-BE49-F238E27FC236}">
                <a16:creationId xmlns:a16="http://schemas.microsoft.com/office/drawing/2014/main" id="{F03EC80B-EAE7-4EAA-B753-A0C65CA31A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8467" y="615632"/>
            <a:ext cx="11440443" cy="3245168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54FDA35-8FBA-416E-B848-D822F87978BC}"/>
              </a:ext>
            </a:extLst>
          </p:cNvPr>
          <p:cNvGrpSpPr/>
          <p:nvPr/>
        </p:nvGrpSpPr>
        <p:grpSpPr>
          <a:xfrm>
            <a:off x="4656221" y="2408322"/>
            <a:ext cx="5787190" cy="997284"/>
            <a:chOff x="4656221" y="2408322"/>
            <a:chExt cx="5787190" cy="997284"/>
          </a:xfrm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ABD7F96C-5EC8-4090-8AEF-226ADC7E6E6F}"/>
                </a:ext>
              </a:extLst>
            </p:cNvPr>
            <p:cNvSpPr/>
            <p:nvPr/>
          </p:nvSpPr>
          <p:spPr>
            <a:xfrm>
              <a:off x="6158687" y="2408322"/>
              <a:ext cx="4284724" cy="3429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8055FF-4441-45F5-8450-01FAD8DB294A}"/>
                </a:ext>
              </a:extLst>
            </p:cNvPr>
            <p:cNvSpPr/>
            <p:nvPr/>
          </p:nvSpPr>
          <p:spPr>
            <a:xfrm>
              <a:off x="4656221" y="2863516"/>
              <a:ext cx="1588168" cy="5420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รูปภาพ 10">
            <a:extLst>
              <a:ext uri="{FF2B5EF4-FFF2-40B4-BE49-F238E27FC236}">
                <a16:creationId xmlns:a16="http://schemas.microsoft.com/office/drawing/2014/main" id="{926C1DD3-B56E-4B73-87C4-BCB1D5FC62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4314" y="615632"/>
            <a:ext cx="11768746" cy="3245168"/>
          </a:xfrm>
          <a:prstGeom prst="rect">
            <a:avLst/>
          </a:prstGeom>
        </p:spPr>
      </p:pic>
      <p:pic>
        <p:nvPicPr>
          <p:cNvPr id="7" name="รูปภาพ 11" descr="See the source image">
            <a:extLst>
              <a:ext uri="{FF2B5EF4-FFF2-40B4-BE49-F238E27FC236}">
                <a16:creationId xmlns:a16="http://schemas.microsoft.com/office/drawing/2014/main" id="{3224838A-06D3-43CB-9710-C6F167807E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097" y="2488983"/>
            <a:ext cx="368740" cy="556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กลุ่ม 9">
            <a:extLst>
              <a:ext uri="{FF2B5EF4-FFF2-40B4-BE49-F238E27FC236}">
                <a16:creationId xmlns:a16="http://schemas.microsoft.com/office/drawing/2014/main" id="{6020DA7B-84AB-46CA-BFE0-5EDAED123369}"/>
              </a:ext>
            </a:extLst>
          </p:cNvPr>
          <p:cNvGrpSpPr/>
          <p:nvPr/>
        </p:nvGrpSpPr>
        <p:grpSpPr>
          <a:xfrm>
            <a:off x="235333" y="615632"/>
            <a:ext cx="11846707" cy="4269189"/>
            <a:chOff x="235333" y="273727"/>
            <a:chExt cx="11846707" cy="4269189"/>
          </a:xfrm>
        </p:grpSpPr>
        <p:pic>
          <p:nvPicPr>
            <p:cNvPr id="9" name="รูปภาพ 12">
              <a:extLst>
                <a:ext uri="{FF2B5EF4-FFF2-40B4-BE49-F238E27FC236}">
                  <a16:creationId xmlns:a16="http://schemas.microsoft.com/office/drawing/2014/main" id="{934F7D3E-855C-4C1B-9C37-40ED77D0CDF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35333" y="273727"/>
              <a:ext cx="11846707" cy="4269189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3D8A2C84-8C83-4A45-A050-1FD22628D210}"/>
                </a:ext>
              </a:extLst>
            </p:cNvPr>
            <p:cNvSpPr/>
            <p:nvPr/>
          </p:nvSpPr>
          <p:spPr>
            <a:xfrm>
              <a:off x="1217862" y="2223547"/>
              <a:ext cx="10661048" cy="6655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8">
            <a:extLst>
              <a:ext uri="{FF2B5EF4-FFF2-40B4-BE49-F238E27FC236}">
                <a16:creationId xmlns:a16="http://schemas.microsoft.com/office/drawing/2014/main" id="{60DF1A3C-8447-4F96-AAFA-9512A4C387D6}"/>
              </a:ext>
            </a:extLst>
          </p:cNvPr>
          <p:cNvSpPr/>
          <p:nvPr/>
        </p:nvSpPr>
        <p:spPr>
          <a:xfrm>
            <a:off x="9640637" y="4389166"/>
            <a:ext cx="1605548" cy="4653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1B7DAB8-0693-450A-B6C5-BC07496BD7A7}"/>
              </a:ext>
            </a:extLst>
          </p:cNvPr>
          <p:cNvGrpSpPr/>
          <p:nvPr/>
        </p:nvGrpSpPr>
        <p:grpSpPr>
          <a:xfrm>
            <a:off x="148198" y="828675"/>
            <a:ext cx="11895603" cy="5200650"/>
            <a:chOff x="148198" y="828675"/>
            <a:chExt cx="11895603" cy="5200650"/>
          </a:xfrm>
        </p:grpSpPr>
        <p:grpSp>
          <p:nvGrpSpPr>
            <p:cNvPr id="2" name="กลุ่ม 4">
              <a:extLst>
                <a:ext uri="{FF2B5EF4-FFF2-40B4-BE49-F238E27FC236}">
                  <a16:creationId xmlns:a16="http://schemas.microsoft.com/office/drawing/2014/main" id="{5C423802-4372-4FD3-908F-2FFC87ABEBC7}"/>
                </a:ext>
              </a:extLst>
            </p:cNvPr>
            <p:cNvGrpSpPr/>
            <p:nvPr/>
          </p:nvGrpSpPr>
          <p:grpSpPr>
            <a:xfrm>
              <a:off x="148198" y="828675"/>
              <a:ext cx="11895603" cy="5200650"/>
              <a:chOff x="431427" y="1066800"/>
              <a:chExt cx="11329146" cy="4953000"/>
            </a:xfrm>
          </p:grpSpPr>
          <p:pic>
            <p:nvPicPr>
              <p:cNvPr id="3" name="รูปภาพ 5">
                <a:extLst>
                  <a:ext uri="{FF2B5EF4-FFF2-40B4-BE49-F238E27FC236}">
                    <a16:creationId xmlns:a16="http://schemas.microsoft.com/office/drawing/2014/main" id="{1A53DA67-725D-4356-825B-A6870C72E96E}"/>
                  </a:ext>
                </a:extLst>
              </p:cNvPr>
              <p:cNvPicPr/>
              <p:nvPr/>
            </p:nvPicPr>
            <p:blipFill rotWithShape="1">
              <a:blip r:embed="rId2"/>
              <a:srcRect b="16413"/>
              <a:stretch/>
            </p:blipFill>
            <p:spPr bwMode="auto">
              <a:xfrm>
                <a:off x="431427" y="1066800"/>
                <a:ext cx="11329146" cy="4953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" name="รูปภาพ 7">
                <a:extLst>
                  <a:ext uri="{FF2B5EF4-FFF2-40B4-BE49-F238E27FC236}">
                    <a16:creationId xmlns:a16="http://schemas.microsoft.com/office/drawing/2014/main" id="{AB6CDF69-EB22-4CD7-9819-B4652D27F5E7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4517" y="2450464"/>
                <a:ext cx="4597847" cy="52133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EEF5F-1E06-4A7D-A01C-7598E456C9D4}"/>
                </a:ext>
              </a:extLst>
            </p:cNvPr>
            <p:cNvSpPr txBox="1"/>
            <p:nvPr/>
          </p:nvSpPr>
          <p:spPr>
            <a:xfrm>
              <a:off x="1642442" y="2281522"/>
              <a:ext cx="8524874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th-TH" sz="3000" b="1" dirty="0">
                  <a:solidFill>
                    <a:srgbClr val="9EC524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ผลการประเมิน ป.โท-เทคโนโลยีการประมงและทรัพยากรทางน้ำ ปีการศึกษา 2564</a:t>
              </a:r>
              <a:endParaRPr lang="en-US" sz="3000" b="1" dirty="0">
                <a:solidFill>
                  <a:srgbClr val="9EC524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74830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0">
            <a:extLst>
              <a:ext uri="{FF2B5EF4-FFF2-40B4-BE49-F238E27FC236}">
                <a16:creationId xmlns:a16="http://schemas.microsoft.com/office/drawing/2014/main" id="{5686EC6F-CC44-435D-A568-1B9DC611FF6E}"/>
              </a:ext>
            </a:extLst>
          </p:cNvPr>
          <p:cNvGrpSpPr/>
          <p:nvPr/>
        </p:nvGrpSpPr>
        <p:grpSpPr>
          <a:xfrm>
            <a:off x="410157" y="1401401"/>
            <a:ext cx="11371686" cy="3455623"/>
            <a:chOff x="390008" y="347301"/>
            <a:chExt cx="11371686" cy="3455623"/>
          </a:xfrm>
        </p:grpSpPr>
        <p:pic>
          <p:nvPicPr>
            <p:cNvPr id="3" name="รูปภาพ 11">
              <a:extLst>
                <a:ext uri="{FF2B5EF4-FFF2-40B4-BE49-F238E27FC236}">
                  <a16:creationId xmlns:a16="http://schemas.microsoft.com/office/drawing/2014/main" id="{61A98FDB-7B1E-4929-AB01-AED083CC6398}"/>
                </a:ext>
              </a:extLst>
            </p:cNvPr>
            <p:cNvPicPr/>
            <p:nvPr/>
          </p:nvPicPr>
          <p:blipFill rotWithShape="1">
            <a:blip r:embed="rId2"/>
            <a:srcRect b="7921"/>
            <a:stretch/>
          </p:blipFill>
          <p:spPr bwMode="auto">
            <a:xfrm>
              <a:off x="390008" y="347301"/>
              <a:ext cx="11371686" cy="34556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รูปภาพ 14">
              <a:extLst>
                <a:ext uri="{FF2B5EF4-FFF2-40B4-BE49-F238E27FC236}">
                  <a16:creationId xmlns:a16="http://schemas.microsoft.com/office/drawing/2014/main" id="{447CEEDE-5A8E-4355-A9E1-FBC2B2EAB37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5"/>
            <a:stretch/>
          </p:blipFill>
          <p:spPr>
            <a:xfrm>
              <a:off x="4271397" y="2686050"/>
              <a:ext cx="2602263" cy="694941"/>
            </a:xfrm>
            <a:prstGeom prst="rect">
              <a:avLst/>
            </a:prstGeom>
          </p:spPr>
        </p:pic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C7BAABC4-5E43-4325-8AFB-37F3B0810A26}"/>
              </a:ext>
            </a:extLst>
          </p:cNvPr>
          <p:cNvSpPr/>
          <p:nvPr/>
        </p:nvSpPr>
        <p:spPr>
          <a:xfrm>
            <a:off x="1614251" y="3740150"/>
            <a:ext cx="5279557" cy="862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8AF5DE38-527C-4AB8-9C73-AEA186497E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8958" y="506095"/>
            <a:ext cx="11634083" cy="584581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ABC17E-8FC3-4784-A60D-5C6C4C4157E1}"/>
              </a:ext>
            </a:extLst>
          </p:cNvPr>
          <p:cNvGrpSpPr/>
          <p:nvPr/>
        </p:nvGrpSpPr>
        <p:grpSpPr>
          <a:xfrm>
            <a:off x="4394200" y="274679"/>
            <a:ext cx="6583277" cy="861774"/>
            <a:chOff x="4394200" y="274679"/>
            <a:chExt cx="6583277" cy="861774"/>
          </a:xfrm>
        </p:grpSpPr>
        <p:sp>
          <p:nvSpPr>
            <p:cNvPr id="7" name="ลูกศร: ซ้าย 3">
              <a:extLst>
                <a:ext uri="{FF2B5EF4-FFF2-40B4-BE49-F238E27FC236}">
                  <a16:creationId xmlns:a16="http://schemas.microsoft.com/office/drawing/2014/main" id="{1C550F86-4A63-47B8-B546-69C87C4DE5C9}"/>
                </a:ext>
              </a:extLst>
            </p:cNvPr>
            <p:cNvSpPr/>
            <p:nvPr/>
          </p:nvSpPr>
          <p:spPr>
            <a:xfrm>
              <a:off x="4394200" y="292733"/>
              <a:ext cx="990600" cy="59846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6DD2C6-7DEE-4BFC-93CE-78D319FCEACD}"/>
                </a:ext>
              </a:extLst>
            </p:cNvPr>
            <p:cNvSpPr txBox="1"/>
            <p:nvPr/>
          </p:nvSpPr>
          <p:spPr>
            <a:xfrm>
              <a:off x="5592677" y="274679"/>
              <a:ext cx="5384800" cy="86177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กรณีใช้ลิงก์อ้างอิง</a:t>
              </a:r>
              <a:endParaRPr lang="en-US" sz="5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63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73C9D7E4-3FA9-4921-BB70-F58E382D7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0533" y="589121"/>
            <a:ext cx="11410933" cy="567975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F2E682-27B9-4386-AE0D-5EC5A6311E80}"/>
              </a:ext>
            </a:extLst>
          </p:cNvPr>
          <p:cNvGrpSpPr/>
          <p:nvPr/>
        </p:nvGrpSpPr>
        <p:grpSpPr>
          <a:xfrm>
            <a:off x="2703531" y="858666"/>
            <a:ext cx="5873645" cy="861775"/>
            <a:chOff x="2728931" y="858666"/>
            <a:chExt cx="5873645" cy="861775"/>
          </a:xfrm>
        </p:grpSpPr>
        <p:sp>
          <p:nvSpPr>
            <p:cNvPr id="6" name="ลูกศร: ซ้าย 3">
              <a:extLst>
                <a:ext uri="{FF2B5EF4-FFF2-40B4-BE49-F238E27FC236}">
                  <a16:creationId xmlns:a16="http://schemas.microsoft.com/office/drawing/2014/main" id="{CB8C5344-D5AC-45A6-8B47-0DB5EA0CB38A}"/>
                </a:ext>
              </a:extLst>
            </p:cNvPr>
            <p:cNvSpPr/>
            <p:nvPr/>
          </p:nvSpPr>
          <p:spPr>
            <a:xfrm rot="5400000">
              <a:off x="2597277" y="990320"/>
              <a:ext cx="861775" cy="59846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442955-B82F-4FFF-B6D6-C9E632B0DB90}"/>
                </a:ext>
              </a:extLst>
            </p:cNvPr>
            <p:cNvSpPr txBox="1"/>
            <p:nvPr/>
          </p:nvSpPr>
          <p:spPr>
            <a:xfrm>
              <a:off x="3492499" y="858667"/>
              <a:ext cx="5110077" cy="86177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กรณีใช้ไฟล์เอกสาร</a:t>
              </a:r>
              <a:endParaRPr lang="en-US" sz="5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9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746E12-1D82-45A5-8BFA-55740707B73A}"/>
              </a:ext>
            </a:extLst>
          </p:cNvPr>
          <p:cNvGrpSpPr/>
          <p:nvPr/>
        </p:nvGrpSpPr>
        <p:grpSpPr>
          <a:xfrm>
            <a:off x="4687194" y="1843950"/>
            <a:ext cx="6143749" cy="3170099"/>
            <a:chOff x="4967991" y="539025"/>
            <a:chExt cx="6143749" cy="3170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8498EC-E940-4275-8319-53C85B20FD14}"/>
                </a:ext>
              </a:extLst>
            </p:cNvPr>
            <p:cNvGrpSpPr/>
            <p:nvPr/>
          </p:nvGrpSpPr>
          <p:grpSpPr>
            <a:xfrm>
              <a:off x="4967991" y="539025"/>
              <a:ext cx="5528559" cy="3170099"/>
              <a:chOff x="4672716" y="1843950"/>
              <a:chExt cx="5528559" cy="31700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438B29-EA26-445B-AA6C-65FA11C61820}"/>
                  </a:ext>
                </a:extLst>
              </p:cNvPr>
              <p:cNvSpPr txBox="1"/>
              <p:nvPr/>
            </p:nvSpPr>
            <p:spPr>
              <a:xfrm>
                <a:off x="4672716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BE000A-1CE4-4F14-AF7D-0DAB5CD15727}"/>
                  </a:ext>
                </a:extLst>
              </p:cNvPr>
              <p:cNvSpPr txBox="1"/>
              <p:nvPr/>
            </p:nvSpPr>
            <p:spPr>
              <a:xfrm>
                <a:off x="8777991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491E38-C339-4911-97D2-3C1A1585D2B4}"/>
                  </a:ext>
                </a:extLst>
              </p:cNvPr>
              <p:cNvSpPr txBox="1"/>
              <p:nvPr/>
            </p:nvSpPr>
            <p:spPr>
              <a:xfrm>
                <a:off x="6725353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&amp;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706A8C7-8EFD-4103-8229-C43E694310B2}"/>
                </a:ext>
              </a:extLst>
            </p:cNvPr>
            <p:cNvSpPr txBox="1">
              <a:spLocks/>
            </p:cNvSpPr>
            <p:nvPr/>
          </p:nvSpPr>
          <p:spPr>
            <a:xfrm>
              <a:off x="7278497" y="2762069"/>
              <a:ext cx="3833243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 dirty="0">
                  <a:cs typeface="Angsana New" panose="02020603050405020304" pitchFamily="18" charset="-34"/>
                </a:rPr>
                <a:t>CHE QA : Curriculum</a:t>
              </a:r>
              <a:endParaRPr lang="th-TH" sz="3200" b="1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3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F18E2-EBB3-441C-81A4-5C24756E11BB}"/>
              </a:ext>
            </a:extLst>
          </p:cNvPr>
          <p:cNvSpPr txBox="1"/>
          <p:nvPr/>
        </p:nvSpPr>
        <p:spPr>
          <a:xfrm>
            <a:off x="352424" y="2151727"/>
            <a:ext cx="525780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CUPT-QMS </a:t>
            </a:r>
            <a:endParaRPr lang="th-TH" sz="8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Faculty Level</a:t>
            </a:r>
            <a:endParaRPr lang="th-TH" sz="5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4C26C2-F8D8-42E9-A02A-07ADBD410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0" r="45857" b="5476"/>
          <a:stretch/>
        </p:blipFill>
        <p:spPr>
          <a:xfrm>
            <a:off x="1236" y="456331"/>
            <a:ext cx="12190764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224774" y="345245"/>
            <a:ext cx="153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5C87E-440C-4B73-8E2B-DC0300442E22}"/>
              </a:ext>
            </a:extLst>
          </p:cNvPr>
          <p:cNvSpPr txBox="1"/>
          <p:nvPr/>
        </p:nvSpPr>
        <p:spPr>
          <a:xfrm>
            <a:off x="3933825" y="87343"/>
            <a:ext cx="7667626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ประเภทวิชาชีพ/ปฏิบัติการ </a:t>
            </a:r>
            <a:r>
              <a:rPr lang="en-US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คุณวุฒิปริญญาโทหรือเทียบเท่า 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</a:t>
            </a: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ดำรงตำแหน่งทางวิชาการไม่ต่ำกว่าผู้ช่วยศาสตราจารย์ </a:t>
            </a:r>
            <a:b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ในสาขาวิชาที่ตรงหรือสัมพันธ์กับสาขาวิชาที่เปิดสอน 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มีผลงานวิชาการอย่างน้อย 1 รายการในรอบ 5 ปีย้อนหลัง</a:t>
            </a:r>
          </a:p>
          <a:p>
            <a:pPr marL="742950" lvl="1" indent="-28575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อาจารย์ผู้รับผิดชอบหลักสูตร จำนวน 2 ใน 5 คน ต้องมีประสบการณ์ในด้านการปฏิบัติการ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FE26B1-7F39-4786-84F8-66502FD9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0"/>
            <a:ext cx="975780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731061-47AC-4347-A750-D7C5A325C599}"/>
              </a:ext>
            </a:extLst>
          </p:cNvPr>
          <p:cNvSpPr/>
          <p:nvPr/>
        </p:nvSpPr>
        <p:spPr>
          <a:xfrm>
            <a:off x="2048256" y="3552825"/>
            <a:ext cx="9881251" cy="3305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B9E5E-1ED8-467F-8B1B-E26344501005}"/>
              </a:ext>
            </a:extLst>
          </p:cNvPr>
          <p:cNvSpPr txBox="1"/>
          <p:nvPr/>
        </p:nvSpPr>
        <p:spPr>
          <a:xfrm>
            <a:off x="461962" y="659011"/>
            <a:ext cx="1126807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ข้อตกลง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ระบุผล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การประเมินในช่อง  “สรุปผลการประเมิน” ด้วย</a:t>
            </a:r>
            <a:endParaRPr lang="en-US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th-TH" sz="3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72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CDS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ในข้อที่เกี่ยวข้องกับอาจารย์ประจำหลักสูตร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ผลงานอาจารย์ประจำหลักสูตร  (อาจารย์ผู้รับผิดชอบหลักสูตร)   ให้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ตรวจสอบรายชื่อซ้ำออก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ด้วย</a:t>
            </a:r>
          </a:p>
        </p:txBody>
      </p:sp>
    </p:spTree>
    <p:extLst>
      <p:ext uri="{BB962C8B-B14F-4D97-AF65-F5344CB8AC3E}">
        <p14:creationId xmlns:p14="http://schemas.microsoft.com/office/powerpoint/2010/main" val="269049594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3C26DCB-1ABB-463D-85EB-4CE0E9F3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85" y="989263"/>
            <a:ext cx="11257880" cy="5652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69492" y="127489"/>
            <a:ext cx="8860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[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เมนู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: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th-TH" sz="5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ข้อมูลพื้นฐาน 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Common Data Set 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]</a:t>
            </a:r>
            <a:endParaRPr lang="en-GB" sz="5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1989" y="1851037"/>
            <a:ext cx="1496867" cy="362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4" y="1727392"/>
            <a:ext cx="2101365" cy="4922987"/>
          </a:xfrm>
          <a:prstGeom prst="rect">
            <a:avLst/>
          </a:prstGeom>
        </p:spPr>
      </p:pic>
      <p:sp>
        <p:nvSpPr>
          <p:cNvPr id="8" name="Rectangle 30">
            <a:extLst>
              <a:ext uri="{FF2B5EF4-FFF2-40B4-BE49-F238E27FC236}">
                <a16:creationId xmlns:a16="http://schemas.microsoft.com/office/drawing/2014/main" id="{55CC646D-0565-4826-A1F1-76223964C177}"/>
              </a:ext>
            </a:extLst>
          </p:cNvPr>
          <p:cNvSpPr/>
          <p:nvPr/>
        </p:nvSpPr>
        <p:spPr>
          <a:xfrm>
            <a:off x="3960908" y="936184"/>
            <a:ext cx="1949238" cy="859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4E7A-9B16-4574-A2C3-8384EA67D078}"/>
              </a:ext>
            </a:extLst>
          </p:cNvPr>
          <p:cNvSpPr txBox="1"/>
          <p:nvPr/>
        </p:nvSpPr>
        <p:spPr>
          <a:xfrm>
            <a:off x="3929551" y="749224"/>
            <a:ext cx="75771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 – 2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จำนวนหลักสูตร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ให้ระบุจำนวนหลักสูตรของคณะ/วิทยาลัย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ในแต่ละระดับปริญญา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64446" y="644449"/>
            <a:ext cx="2378854" cy="946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48B0E-F72E-4EC0-BC69-D50776718604}"/>
              </a:ext>
            </a:extLst>
          </p:cNvPr>
          <p:cNvSpPr txBox="1"/>
          <p:nvPr/>
        </p:nvSpPr>
        <p:spPr>
          <a:xfrm>
            <a:off x="4075754" y="4043727"/>
            <a:ext cx="75771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จำนวนนักศึกษา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ให้ระบุจำนวนนักศึกษาของคณะ/วิทยาลัย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ในแต่ละระดับปริญญา</a:t>
            </a:r>
          </a:p>
        </p:txBody>
      </p:sp>
    </p:spTree>
    <p:extLst>
      <p:ext uri="{BB962C8B-B14F-4D97-AF65-F5344CB8AC3E}">
        <p14:creationId xmlns:p14="http://schemas.microsoft.com/office/powerpoint/2010/main" val="7188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4E7A-9B16-4574-A2C3-8384EA67D078}"/>
              </a:ext>
            </a:extLst>
          </p:cNvPr>
          <p:cNvSpPr txBox="1"/>
          <p:nvPr/>
        </p:nvSpPr>
        <p:spPr>
          <a:xfrm>
            <a:off x="4095750" y="283339"/>
            <a:ext cx="75771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จำนวนอาจารย์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ให้ระบุจำนวนของอาจารย์ประจำคณะ/วิทยาลัย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ทุกคน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ทั้งปฏิบัติงานจริง</a:t>
            </a:r>
            <a:r>
              <a:rPr lang="th-TH" sz="45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ลาศึกษาต่อ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D4BAD21C-CD78-4EFE-9E45-CC356BE112BA}"/>
              </a:ext>
            </a:extLst>
          </p:cNvPr>
          <p:cNvSpPr/>
          <p:nvPr/>
        </p:nvSpPr>
        <p:spPr>
          <a:xfrm>
            <a:off x="1183496" y="1558849"/>
            <a:ext cx="2378854" cy="8224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FB8A60BB-819D-43FB-88D5-7909921DF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0" t="2062" r="1952" b="4102"/>
          <a:stretch/>
        </p:blipFill>
        <p:spPr>
          <a:xfrm>
            <a:off x="3991926" y="2534448"/>
            <a:ext cx="7784784" cy="41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4E7A-9B16-4574-A2C3-8384EA67D078}"/>
              </a:ext>
            </a:extLst>
          </p:cNvPr>
          <p:cNvSpPr txBox="1"/>
          <p:nvPr/>
        </p:nvSpPr>
        <p:spPr>
          <a:xfrm>
            <a:off x="4054337" y="266595"/>
            <a:ext cx="7577137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– 6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อาจารย์ประจำหลักสูตร </a:t>
            </a:r>
          </a:p>
          <a:p>
            <a:pPr algn="ctr"/>
            <a:r>
              <a:rPr lang="th-TH" sz="45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ผลงานอาจารย์ประจำหลักสูตร  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(อาจารย์ผู้รับผิดชอบหลักสูตร)</a:t>
            </a:r>
          </a:p>
          <a:p>
            <a:pPr algn="ctr"/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ให้ระบุจำนวนอาจารย์ที่ดำรงตำแหน่ง</a:t>
            </a:r>
            <a:b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อาจารย์ผู้รับผิดชอบหลักสูตร </a:t>
            </a:r>
            <a:b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(นับรวมทุกหลักสูตร-ทุกระดับปริญญา</a:t>
            </a:r>
            <a:b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ของคณะ/วิทยาลัย) 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ตรวจสอบรายชื่อซ้ำออก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ด้วย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D4BAD21C-CD78-4EFE-9E45-CC356BE112BA}"/>
              </a:ext>
            </a:extLst>
          </p:cNvPr>
          <p:cNvSpPr/>
          <p:nvPr/>
        </p:nvSpPr>
        <p:spPr>
          <a:xfrm>
            <a:off x="1154921" y="2339898"/>
            <a:ext cx="2378854" cy="10891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9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4E7A-9B16-4574-A2C3-8384EA67D078}"/>
              </a:ext>
            </a:extLst>
          </p:cNvPr>
          <p:cNvSpPr txBox="1"/>
          <p:nvPr/>
        </p:nvSpPr>
        <p:spPr>
          <a:xfrm>
            <a:off x="3948745" y="566678"/>
            <a:ext cx="8014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ภาวะการมีงานทำ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</a:t>
            </a:r>
            <a:r>
              <a:rPr lang="th-TH" sz="45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บัณฑิตระดับปริญญาตรี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ที่ได้งานทำฯ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ทุกหลักสูตร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ของคณะ/วิทยาลัย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(รวมทุกหลักสูตรระดับปริญญาตรี)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54921" y="3330499"/>
            <a:ext cx="2378854" cy="393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8B209-5C04-4208-9027-38BA58AD8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"/>
          <a:stretch/>
        </p:blipFill>
        <p:spPr>
          <a:xfrm>
            <a:off x="3720290" y="3724274"/>
            <a:ext cx="8471710" cy="3061187"/>
          </a:xfrm>
          <a:prstGeom prst="rect">
            <a:avLst/>
          </a:prstGeom>
        </p:spPr>
      </p:pic>
      <p:sp>
        <p:nvSpPr>
          <p:cNvPr id="7" name="Rectangle 30">
            <a:extLst>
              <a:ext uri="{FF2B5EF4-FFF2-40B4-BE49-F238E27FC236}">
                <a16:creationId xmlns:a16="http://schemas.microsoft.com/office/drawing/2014/main" id="{FA11F8B3-54F3-439E-994F-EACCD3C59353}"/>
              </a:ext>
            </a:extLst>
          </p:cNvPr>
          <p:cNvSpPr/>
          <p:nvPr/>
        </p:nvSpPr>
        <p:spPr>
          <a:xfrm>
            <a:off x="3735354" y="5876925"/>
            <a:ext cx="8456645" cy="1428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45396" y="3701973"/>
            <a:ext cx="2378854" cy="1565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CE89D-6849-4A5D-B393-FF8252DAE9DE}"/>
              </a:ext>
            </a:extLst>
          </p:cNvPr>
          <p:cNvSpPr txBox="1"/>
          <p:nvPr/>
        </p:nvSpPr>
        <p:spPr>
          <a:xfrm>
            <a:off x="3966460" y="844474"/>
            <a:ext cx="77957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ผลงานผู้สำเร็จการศึกษาระดับปริญญาโท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ให้ระบุจำนวนผลงานของผู้สำเร็จการศึกษา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ระดับ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ปริญญาโท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– ทุกหลักสูตรของคณะ/วิทยาลัย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A224D-37A7-4B4F-978D-BCC06B2412BD}"/>
              </a:ext>
            </a:extLst>
          </p:cNvPr>
          <p:cNvSpPr txBox="1"/>
          <p:nvPr/>
        </p:nvSpPr>
        <p:spPr>
          <a:xfrm>
            <a:off x="4035287" y="3843701"/>
            <a:ext cx="79397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ผลงานผู้สำเร็จการศึกษาระดับปริญญาเอก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ให้ระบุจำนวนผลงานของผู้สำเร็จการศึกษา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ระดับ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ปริญญาเอก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– ทุกหลักสูตรของคณะ/วิทยาลัย</a:t>
            </a:r>
          </a:p>
        </p:txBody>
      </p:sp>
    </p:spTree>
    <p:extLst>
      <p:ext uri="{BB962C8B-B14F-4D97-AF65-F5344CB8AC3E}">
        <p14:creationId xmlns:p14="http://schemas.microsoft.com/office/powerpoint/2010/main" val="38888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435133A-2D03-4E1F-93FD-7AEEEC4F07A3}"/>
              </a:ext>
            </a:extLst>
          </p:cNvPr>
          <p:cNvGrpSpPr/>
          <p:nvPr/>
        </p:nvGrpSpPr>
        <p:grpSpPr>
          <a:xfrm>
            <a:off x="817649" y="177624"/>
            <a:ext cx="9845503" cy="6527976"/>
            <a:chOff x="1265272" y="225249"/>
            <a:chExt cx="9663804" cy="64075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CC6DE3-90F1-4B06-90A6-51CEFDE06177}"/>
                </a:ext>
              </a:extLst>
            </p:cNvPr>
            <p:cNvGrpSpPr/>
            <p:nvPr/>
          </p:nvGrpSpPr>
          <p:grpSpPr>
            <a:xfrm>
              <a:off x="1265272" y="225249"/>
              <a:ext cx="9661456" cy="6407502"/>
              <a:chOff x="3606869" y="861774"/>
              <a:chExt cx="8460554" cy="561106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99E3E1C-04D3-4735-AADA-F1A61247DE8E}"/>
                  </a:ext>
                </a:extLst>
              </p:cNvPr>
              <p:cNvGrpSpPr/>
              <p:nvPr/>
            </p:nvGrpSpPr>
            <p:grpSpPr>
              <a:xfrm>
                <a:off x="3606869" y="861774"/>
                <a:ext cx="8460554" cy="5611061"/>
                <a:chOff x="3606869" y="861774"/>
                <a:chExt cx="8460554" cy="561106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93D7A7F-0A89-493F-A145-D130162CD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06869" y="861774"/>
                  <a:ext cx="8460554" cy="306146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BB9BC13-E2A6-4E02-8AB7-97B6928F96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06869" y="3226550"/>
                  <a:ext cx="8460554" cy="3246285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C76FB7-32CE-4C31-8E64-E5E250837F41}"/>
                  </a:ext>
                </a:extLst>
              </p:cNvPr>
              <p:cNvSpPr/>
              <p:nvPr/>
            </p:nvSpPr>
            <p:spPr>
              <a:xfrm>
                <a:off x="7847112" y="3226549"/>
                <a:ext cx="4092339" cy="142382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909902-F40C-4BB2-9E15-5A7CE23328A7}"/>
                </a:ext>
              </a:extLst>
            </p:cNvPr>
            <p:cNvGrpSpPr/>
            <p:nvPr/>
          </p:nvGrpSpPr>
          <p:grpSpPr>
            <a:xfrm>
              <a:off x="1267618" y="599520"/>
              <a:ext cx="9661458" cy="5920728"/>
              <a:chOff x="3606868" y="1288044"/>
              <a:chExt cx="8460555" cy="51847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D4C325E-2AA8-4B97-9D7B-6003E723A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6868" y="1288044"/>
                <a:ext cx="8460554" cy="3877009"/>
              </a:xfrm>
              <a:prstGeom prst="rect">
                <a:avLst/>
              </a:prstGeom>
              <a:ln>
                <a:solidFill>
                  <a:schemeClr val="tx1">
                    <a:lumMod val="50000"/>
                  </a:schemeClr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9491FA9-8C75-41BC-9B2A-2F28614E5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5069"/>
              <a:stretch/>
            </p:blipFill>
            <p:spPr>
              <a:xfrm>
                <a:off x="3659776" y="3314158"/>
                <a:ext cx="8407647" cy="3158678"/>
              </a:xfrm>
              <a:prstGeom prst="rect">
                <a:avLst/>
              </a:prstGeom>
            </p:spPr>
          </p:pic>
        </p:grpSp>
      </p:grpSp>
      <p:sp>
        <p:nvSpPr>
          <p:cNvPr id="16" name="Rectangle 30">
            <a:extLst>
              <a:ext uri="{FF2B5EF4-FFF2-40B4-BE49-F238E27FC236}">
                <a16:creationId xmlns:a16="http://schemas.microsoft.com/office/drawing/2014/main" id="{1E927361-3225-4355-942B-50F6A1AE721F}"/>
              </a:ext>
            </a:extLst>
          </p:cNvPr>
          <p:cNvSpPr/>
          <p:nvPr/>
        </p:nvSpPr>
        <p:spPr>
          <a:xfrm>
            <a:off x="849620" y="2895686"/>
            <a:ext cx="9779168" cy="678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กล่องข้อความ 4">
            <a:extLst>
              <a:ext uri="{FF2B5EF4-FFF2-40B4-BE49-F238E27FC236}">
                <a16:creationId xmlns:a16="http://schemas.microsoft.com/office/drawing/2014/main" id="{7E20D25B-5B82-411B-A59E-0F82D8234825}"/>
              </a:ext>
            </a:extLst>
          </p:cNvPr>
          <p:cNvSpPr txBox="1"/>
          <p:nvPr/>
        </p:nvSpPr>
        <p:spPr>
          <a:xfrm rot="5400000">
            <a:off x="9068595" y="1927936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38510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94E7A-9B16-4574-A2C3-8384EA67D078}"/>
              </a:ext>
            </a:extLst>
          </p:cNvPr>
          <p:cNvSpPr txBox="1"/>
          <p:nvPr/>
        </p:nvSpPr>
        <p:spPr>
          <a:xfrm>
            <a:off x="3980504" y="1997839"/>
            <a:ext cx="7577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จำนวนนักศึกษาเต็มเวลาฯ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(FTES)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ให้ระบุจำนวนค่า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FTES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ของคณะ/วิทยาลัย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แต่ละระดับปริญญา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(โดยใช้ค่าที่รวมปรับเป็นปริญญาตรีแล้ว)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54921" y="5238751"/>
            <a:ext cx="2378854" cy="552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D07C78-0752-4D13-9986-720BF720217E}"/>
              </a:ext>
            </a:extLst>
          </p:cNvPr>
          <p:cNvGrpSpPr/>
          <p:nvPr/>
        </p:nvGrpSpPr>
        <p:grpSpPr>
          <a:xfrm>
            <a:off x="190783" y="219075"/>
            <a:ext cx="10771314" cy="6419850"/>
            <a:chOff x="179133" y="-142875"/>
            <a:chExt cx="11746167" cy="70008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769F1-8F62-4503-B38D-8A595BEAA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0" b="45417"/>
            <a:stretch/>
          </p:blipFill>
          <p:spPr>
            <a:xfrm>
              <a:off x="179133" y="-142875"/>
              <a:ext cx="11746167" cy="3743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95616E-B57A-45BF-B2F5-67DED4B2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33" y="413637"/>
              <a:ext cx="11746167" cy="6444363"/>
            </a:xfrm>
            <a:prstGeom prst="rect">
              <a:avLst/>
            </a:prstGeom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C4DBB1C-4A1C-442B-B25A-1F40E055F118}"/>
              </a:ext>
            </a:extLst>
          </p:cNvPr>
          <p:cNvSpPr/>
          <p:nvPr/>
        </p:nvSpPr>
        <p:spPr>
          <a:xfrm>
            <a:off x="4971212" y="838200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DB367AA-91A3-4F87-8D59-3F959E8D5A4E}"/>
              </a:ext>
            </a:extLst>
          </p:cNvPr>
          <p:cNvSpPr/>
          <p:nvPr/>
        </p:nvSpPr>
        <p:spPr>
          <a:xfrm>
            <a:off x="4971212" y="6019800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กล่องข้อความ 4">
            <a:extLst>
              <a:ext uri="{FF2B5EF4-FFF2-40B4-BE49-F238E27FC236}">
                <a16:creationId xmlns:a16="http://schemas.microsoft.com/office/drawing/2014/main" id="{6AF3C04B-460E-469E-ACEC-BFF617AC9680}"/>
              </a:ext>
            </a:extLst>
          </p:cNvPr>
          <p:cNvSpPr txBox="1"/>
          <p:nvPr/>
        </p:nvSpPr>
        <p:spPr>
          <a:xfrm rot="5400000">
            <a:off x="9366376" y="2365307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282500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9647F3-9BA3-4033-AF62-F5C4971F6E5E}"/>
              </a:ext>
            </a:extLst>
          </p:cNvPr>
          <p:cNvSpPr txBox="1"/>
          <p:nvPr/>
        </p:nvSpPr>
        <p:spPr>
          <a:xfrm>
            <a:off x="339538" y="162067"/>
            <a:ext cx="10557062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(3)  คุณสมบัติของอาจารย์ประจำหลักสูตร</a:t>
            </a:r>
            <a:endParaRPr lang="en-US" sz="45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E827F-A6DB-4CAC-8DB9-515161DDA950}"/>
              </a:ext>
            </a:extLst>
          </p:cNvPr>
          <p:cNvSpPr txBox="1"/>
          <p:nvPr/>
        </p:nvSpPr>
        <p:spPr>
          <a:xfrm>
            <a:off x="516731" y="995372"/>
            <a:ext cx="11456194" cy="206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คุณวุฒิปริญญาโทหรือเทียบเท่า </a:t>
            </a:r>
            <a:r>
              <a:rPr lang="th-TH" sz="3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ดำรงตำแหน่งทางวิชาการไม่ต่ำกว่าผู้ช่วยศาสตราจารย์ ในสาขาวิชาที่ตรงหรือสัมพันธ์กับสาขาวิชาที่เปิดสอน </a:t>
            </a:r>
            <a:endParaRPr lang="en-US" sz="3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มีผลงานวิชาการอย่างน้อย 1 รายการในรอบ 5 ปีย้อนหลัง </a:t>
            </a:r>
          </a:p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ไม่จำกัดจำนวนและประจำได้มากกว่าหนึ่งหลักสูตร</a:t>
            </a:r>
            <a:endParaRPr lang="en-US" sz="3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FC534A-3862-44AF-8C5E-29D6AD96E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4"/>
          <a:stretch/>
        </p:blipFill>
        <p:spPr>
          <a:xfrm>
            <a:off x="852487" y="3063631"/>
            <a:ext cx="104870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36796-0346-41DA-A804-EC00AD99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988"/>
            <a:ext cx="12192000" cy="535602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0D0FC93-F761-4118-8D55-10E156AF39AB}"/>
              </a:ext>
            </a:extLst>
          </p:cNvPr>
          <p:cNvSpPr/>
          <p:nvPr/>
        </p:nvSpPr>
        <p:spPr>
          <a:xfrm rot="10800000">
            <a:off x="783236" y="1485900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19C7C5A-2762-4A38-B00F-B871D7CEA58C}"/>
              </a:ext>
            </a:extLst>
          </p:cNvPr>
          <p:cNvSpPr/>
          <p:nvPr/>
        </p:nvSpPr>
        <p:spPr>
          <a:xfrm rot="10800000">
            <a:off x="1085849" y="3076575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3348BB35-9CCE-41B6-8C77-85228013886C}"/>
              </a:ext>
            </a:extLst>
          </p:cNvPr>
          <p:cNvSpPr/>
          <p:nvPr/>
        </p:nvSpPr>
        <p:spPr>
          <a:xfrm>
            <a:off x="8401050" y="2767013"/>
            <a:ext cx="605228" cy="1852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51DED710-8901-49FB-A2E4-621A15EFC927}"/>
              </a:ext>
            </a:extLst>
          </p:cNvPr>
          <p:cNvSpPr txBox="1"/>
          <p:nvPr/>
        </p:nvSpPr>
        <p:spPr>
          <a:xfrm>
            <a:off x="7585269" y="-239553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4305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54921" y="5772150"/>
            <a:ext cx="2378854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25B28-4AE5-4627-A6F0-62CA341F57C2}"/>
              </a:ext>
            </a:extLst>
          </p:cNvPr>
          <p:cNvSpPr txBox="1"/>
          <p:nvPr/>
        </p:nvSpPr>
        <p:spPr>
          <a:xfrm>
            <a:off x="3980504" y="1997839"/>
            <a:ext cx="7577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11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จำนวนเงินสนับสนุน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ให้ระบุจำนวนเงินสนับสนุน ของคณะ/วิทยาลัย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จำแนกเป็น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‘ 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งบประมาณภายใน และ งบประมาณภายนอก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’</a:t>
            </a:r>
            <a:endParaRPr lang="th-TH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80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39705-E5AC-4A1A-9C5D-59EBA245B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64" y="0"/>
            <a:ext cx="12295928" cy="619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F80C3-1BBC-4419-8C7C-AC3A64F23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" b="1736"/>
          <a:stretch/>
        </p:blipFill>
        <p:spPr>
          <a:xfrm>
            <a:off x="0" y="1133475"/>
            <a:ext cx="12204037" cy="57245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D112462-DAA7-4EB2-944B-6E9674698AD6}"/>
              </a:ext>
            </a:extLst>
          </p:cNvPr>
          <p:cNvSpPr/>
          <p:nvPr/>
        </p:nvSpPr>
        <p:spPr>
          <a:xfrm>
            <a:off x="4021736" y="128587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2432861-CC4A-49BC-84CD-73182FAAB5DA}"/>
              </a:ext>
            </a:extLst>
          </p:cNvPr>
          <p:cNvSpPr/>
          <p:nvPr/>
        </p:nvSpPr>
        <p:spPr>
          <a:xfrm rot="10800000">
            <a:off x="3812186" y="1038225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ACA1E1E-2137-473B-A2F9-44278BAB5EF1}"/>
              </a:ext>
            </a:extLst>
          </p:cNvPr>
          <p:cNvSpPr/>
          <p:nvPr/>
        </p:nvSpPr>
        <p:spPr>
          <a:xfrm rot="10800000">
            <a:off x="2554886" y="6276975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กล่องข้อความ 4">
            <a:extLst>
              <a:ext uri="{FF2B5EF4-FFF2-40B4-BE49-F238E27FC236}">
                <a16:creationId xmlns:a16="http://schemas.microsoft.com/office/drawing/2014/main" id="{26E3E5D0-B3A6-4358-AF21-CF3494874F22}"/>
              </a:ext>
            </a:extLst>
          </p:cNvPr>
          <p:cNvSpPr txBox="1"/>
          <p:nvPr/>
        </p:nvSpPr>
        <p:spPr>
          <a:xfrm>
            <a:off x="7585269" y="5674569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137975018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5491B-CD75-4E06-BA90-9B7D19B4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318"/>
            <a:ext cx="12192000" cy="559876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CAD21F-51EB-43B9-867A-472CCB10CE71}"/>
              </a:ext>
            </a:extLst>
          </p:cNvPr>
          <p:cNvSpPr/>
          <p:nvPr/>
        </p:nvSpPr>
        <p:spPr>
          <a:xfrm>
            <a:off x="10203461" y="1775444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18CFA4A-5AC5-47BD-B2CA-2B99A0094CB0}"/>
              </a:ext>
            </a:extLst>
          </p:cNvPr>
          <p:cNvSpPr/>
          <p:nvPr/>
        </p:nvSpPr>
        <p:spPr>
          <a:xfrm rot="10800000">
            <a:off x="1097561" y="5475907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442E685E-3BFF-4C86-AEB3-42FF3257FA00}"/>
              </a:ext>
            </a:extLst>
          </p:cNvPr>
          <p:cNvSpPr txBox="1"/>
          <p:nvPr/>
        </p:nvSpPr>
        <p:spPr>
          <a:xfrm>
            <a:off x="7585269" y="-230894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240626956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FF706-B1BB-4E2B-8528-8D2EE8BF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378"/>
            <a:ext cx="12192000" cy="4995244"/>
          </a:xfrm>
          <a:prstGeom prst="rect">
            <a:avLst/>
          </a:prstGeom>
        </p:spPr>
      </p:pic>
      <p:sp>
        <p:nvSpPr>
          <p:cNvPr id="6" name="Rectangle 30">
            <a:extLst>
              <a:ext uri="{FF2B5EF4-FFF2-40B4-BE49-F238E27FC236}">
                <a16:creationId xmlns:a16="http://schemas.microsoft.com/office/drawing/2014/main" id="{684CE6B4-BCCC-407F-9958-DC92F2BB4029}"/>
              </a:ext>
            </a:extLst>
          </p:cNvPr>
          <p:cNvSpPr/>
          <p:nvPr/>
        </p:nvSpPr>
        <p:spPr>
          <a:xfrm>
            <a:off x="6096000" y="3533775"/>
            <a:ext cx="6019800" cy="2314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กล่องข้อความ 4">
            <a:extLst>
              <a:ext uri="{FF2B5EF4-FFF2-40B4-BE49-F238E27FC236}">
                <a16:creationId xmlns:a16="http://schemas.microsoft.com/office/drawing/2014/main" id="{0672CF49-5663-4867-AD3D-02ED5DA750C8}"/>
              </a:ext>
            </a:extLst>
          </p:cNvPr>
          <p:cNvSpPr txBox="1"/>
          <p:nvPr/>
        </p:nvSpPr>
        <p:spPr>
          <a:xfrm>
            <a:off x="7585269" y="-230894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18988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F94F1-32E9-463B-8513-90872599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6"/>
          <a:stretch/>
        </p:blipFill>
        <p:spPr>
          <a:xfrm>
            <a:off x="634359" y="158761"/>
            <a:ext cx="3010856" cy="654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0">
            <a:extLst>
              <a:ext uri="{FF2B5EF4-FFF2-40B4-BE49-F238E27FC236}">
                <a16:creationId xmlns:a16="http://schemas.microsoft.com/office/drawing/2014/main" id="{90148FFA-D5CF-45DF-B203-E0E747B237F2}"/>
              </a:ext>
            </a:extLst>
          </p:cNvPr>
          <p:cNvSpPr/>
          <p:nvPr/>
        </p:nvSpPr>
        <p:spPr>
          <a:xfrm>
            <a:off x="1164446" y="6086475"/>
            <a:ext cx="2378854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315A0-39A9-4701-88AE-D03FD9E60643}"/>
              </a:ext>
            </a:extLst>
          </p:cNvPr>
          <p:cNvSpPr txBox="1"/>
          <p:nvPr/>
        </p:nvSpPr>
        <p:spPr>
          <a:xfrm>
            <a:off x="3980504" y="1997839"/>
            <a:ext cx="75771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 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12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จำนวนอาจารย์</a:t>
            </a:r>
          </a:p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ให้ระบุจำนวนผลงานวิชาการของ</a:t>
            </a:r>
            <a:b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อาจารย์ประจำคณะ/วิทยาลัย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ทุกคน </a:t>
            </a:r>
            <a:b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ทั้งปฏิบัติงานจริง</a:t>
            </a:r>
            <a:r>
              <a:rPr lang="th-TH" sz="4500" b="1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ลาศึกษาต่อ</a:t>
            </a:r>
          </a:p>
        </p:txBody>
      </p:sp>
    </p:spTree>
    <p:extLst>
      <p:ext uri="{BB962C8B-B14F-4D97-AF65-F5344CB8AC3E}">
        <p14:creationId xmlns:p14="http://schemas.microsoft.com/office/powerpoint/2010/main" val="37056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CD390-1942-4194-9D31-3D2B5B6E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975"/>
            <a:ext cx="12192000" cy="630005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6B8C42D-E849-4435-85F9-29D1E405ACEB}"/>
              </a:ext>
            </a:extLst>
          </p:cNvPr>
          <p:cNvSpPr/>
          <p:nvPr/>
        </p:nvSpPr>
        <p:spPr>
          <a:xfrm>
            <a:off x="4021736" y="471487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E529BD-3075-40A0-9C0E-FA42BC7491D6}"/>
              </a:ext>
            </a:extLst>
          </p:cNvPr>
          <p:cNvSpPr/>
          <p:nvPr/>
        </p:nvSpPr>
        <p:spPr>
          <a:xfrm rot="10800000">
            <a:off x="1249961" y="4219575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F3E80464-54AD-42F6-9482-E43C4DBE4A92}"/>
              </a:ext>
            </a:extLst>
          </p:cNvPr>
          <p:cNvSpPr txBox="1"/>
          <p:nvPr/>
        </p:nvSpPr>
        <p:spPr>
          <a:xfrm>
            <a:off x="3660969" y="3073458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206571847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FF0AE-DE75-48C0-B844-D7FF0FAB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653"/>
            <a:ext cx="12192000" cy="542369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56A7945-4363-426C-8601-25FEEE0B1481}"/>
              </a:ext>
            </a:extLst>
          </p:cNvPr>
          <p:cNvSpPr/>
          <p:nvPr/>
        </p:nvSpPr>
        <p:spPr>
          <a:xfrm>
            <a:off x="10365386" y="2122487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E220726-1D02-4721-A743-D0C2FBC2AE42}"/>
              </a:ext>
            </a:extLst>
          </p:cNvPr>
          <p:cNvSpPr/>
          <p:nvPr/>
        </p:nvSpPr>
        <p:spPr>
          <a:xfrm rot="10800000">
            <a:off x="1173761" y="6089650"/>
            <a:ext cx="60522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4">
            <a:extLst>
              <a:ext uri="{FF2B5EF4-FFF2-40B4-BE49-F238E27FC236}">
                <a16:creationId xmlns:a16="http://schemas.microsoft.com/office/drawing/2014/main" id="{AB40EBFF-198C-4B83-B9AA-3AE76DBCFAF9}"/>
              </a:ext>
            </a:extLst>
          </p:cNvPr>
          <p:cNvSpPr txBox="1"/>
          <p:nvPr/>
        </p:nvSpPr>
        <p:spPr>
          <a:xfrm>
            <a:off x="7585269" y="-230894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139403321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61700-9D18-4A83-9BD8-F0201F3A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622"/>
            <a:ext cx="12192000" cy="6044377"/>
          </a:xfrm>
          <a:prstGeom prst="rect">
            <a:avLst/>
          </a:prstGeom>
        </p:spPr>
      </p:pic>
      <p:sp>
        <p:nvSpPr>
          <p:cNvPr id="4" name="กล่องข้อความ 4">
            <a:extLst>
              <a:ext uri="{FF2B5EF4-FFF2-40B4-BE49-F238E27FC236}">
                <a16:creationId xmlns:a16="http://schemas.microsoft.com/office/drawing/2014/main" id="{CCB07BBD-0486-4230-85A5-991EDADFE8F6}"/>
              </a:ext>
            </a:extLst>
          </p:cNvPr>
          <p:cNvSpPr txBox="1"/>
          <p:nvPr/>
        </p:nvSpPr>
        <p:spPr>
          <a:xfrm>
            <a:off x="7585269" y="-230894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292860024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707AB1-62F3-4D43-AAEF-F93BEC806A5E}"/>
              </a:ext>
            </a:extLst>
          </p:cNvPr>
          <p:cNvGrpSpPr/>
          <p:nvPr/>
        </p:nvGrpSpPr>
        <p:grpSpPr>
          <a:xfrm>
            <a:off x="1592107" y="227411"/>
            <a:ext cx="5045384" cy="6403177"/>
            <a:chOff x="3298515" y="157574"/>
            <a:chExt cx="5502585" cy="69834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187079-A54A-47E3-AEF4-506DA8794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2" r="1200" b="2172"/>
            <a:stretch/>
          </p:blipFill>
          <p:spPr>
            <a:xfrm>
              <a:off x="3298516" y="157574"/>
              <a:ext cx="5502584" cy="274722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802C2E-D0C5-474C-B028-66D68BAE8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0"/>
            <a:stretch/>
          </p:blipFill>
          <p:spPr>
            <a:xfrm>
              <a:off x="3306307" y="2889607"/>
              <a:ext cx="5493759" cy="28894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FE9EC-43C5-4439-A20B-ED39F1C38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3" r="1534"/>
            <a:stretch/>
          </p:blipFill>
          <p:spPr>
            <a:xfrm>
              <a:off x="3298515" y="5774696"/>
              <a:ext cx="5502584" cy="1366300"/>
            </a:xfrm>
            <a:prstGeom prst="rect">
              <a:avLst/>
            </a:prstGeom>
          </p:spPr>
        </p:pic>
      </p:grpSp>
      <p:sp>
        <p:nvSpPr>
          <p:cNvPr id="6" name="กล่องข้อความ 4">
            <a:extLst>
              <a:ext uri="{FF2B5EF4-FFF2-40B4-BE49-F238E27FC236}">
                <a16:creationId xmlns:a16="http://schemas.microsoft.com/office/drawing/2014/main" id="{FF0EF768-960C-4834-9823-1CA44E41A493}"/>
              </a:ext>
            </a:extLst>
          </p:cNvPr>
          <p:cNvSpPr txBox="1"/>
          <p:nvPr/>
        </p:nvSpPr>
        <p:spPr>
          <a:xfrm>
            <a:off x="7585269" y="-230894"/>
            <a:ext cx="4606731" cy="10445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ข้อมูลจากระบบ </a:t>
            </a:r>
            <a:r>
              <a:rPr lang="en-US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-MJU</a:t>
            </a:r>
          </a:p>
        </p:txBody>
      </p:sp>
    </p:spTree>
    <p:extLst>
      <p:ext uri="{BB962C8B-B14F-4D97-AF65-F5344CB8AC3E}">
        <p14:creationId xmlns:p14="http://schemas.microsoft.com/office/powerpoint/2010/main" val="171207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F256AAEC-B350-470F-B18C-1C6E608D39BE}"/>
              </a:ext>
            </a:extLst>
          </p:cNvPr>
          <p:cNvSpPr txBox="1"/>
          <p:nvPr/>
        </p:nvSpPr>
        <p:spPr>
          <a:xfrm>
            <a:off x="2902857" y="163860"/>
            <a:ext cx="9289143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[ </a:t>
            </a: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การรายงานตัวเข้าร่วมโครงการ </a:t>
            </a:r>
            <a:r>
              <a:rPr lang="en-US" sz="5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]</a:t>
            </a:r>
            <a:endParaRPr lang="th-TH" sz="5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เปลี่ยนชื่อ </a:t>
            </a:r>
            <a:r>
              <a:rPr lang="en-US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Profile </a:t>
            </a: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 ชื่อ นามสกุล (ภาษาไทย) </a:t>
            </a:r>
          </a:p>
          <a:p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ตามด้วยสังกัดคณะ/วิทยาลัย (แบบย่อ)   เช่น ...</a:t>
            </a:r>
          </a:p>
          <a:p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	-   จุดารัตน์ ชิดทอง-สนม. </a:t>
            </a:r>
          </a:p>
          <a:p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-   ศิรินยา อ้นแก้ว-ประมง</a:t>
            </a:r>
          </a:p>
          <a:p>
            <a:r>
              <a:rPr lang="th-TH" sz="2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endParaRPr lang="en-US" sz="2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ท่านสามารถ</a:t>
            </a:r>
            <a:r>
              <a:rPr lang="th-TH" sz="4500" b="1" dirty="0">
                <a:solidFill>
                  <a:srgbClr val="FFC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เปิดกล้อง</a:t>
            </a: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ได้ตลอด  แต่รบกวน</a:t>
            </a:r>
            <a:r>
              <a:rPr lang="th-TH" sz="4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ปิดไมโครโฟน</a:t>
            </a:r>
          </a:p>
          <a:p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sz="4500" b="1" u="sng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ยกเว้น</a:t>
            </a: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. . เมื่อต้องการสอบถามข้อซักถามค่ะ</a:t>
            </a:r>
          </a:p>
          <a:p>
            <a:endParaRPr lang="en-US" sz="2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500" b="1" dirty="0">
                <a:solidFill>
                  <a:srgbClr val="FFC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ไม่อนุญาต</a:t>
            </a:r>
            <a:r>
              <a:rPr lang="th-TH" sz="45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ให้บันทึกวีดีโอโครงการ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BEE27-C86D-417F-9AAC-807CFC98ED99}"/>
              </a:ext>
            </a:extLst>
          </p:cNvPr>
          <p:cNvSpPr txBox="1"/>
          <p:nvPr/>
        </p:nvSpPr>
        <p:spPr>
          <a:xfrm>
            <a:off x="-254424" y="3289522"/>
            <a:ext cx="161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KPI 1.1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endParaRPr lang="en-US" sz="3000" b="1" dirty="0">
              <a:solidFill>
                <a:schemeClr val="bg1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CD3D6-D0B7-42CE-9636-5B3666E3A8A1}"/>
              </a:ext>
            </a:extLst>
          </p:cNvPr>
          <p:cNvSpPr txBox="1"/>
          <p:nvPr/>
        </p:nvSpPr>
        <p:spPr>
          <a:xfrm>
            <a:off x="593604" y="3624175"/>
            <a:ext cx="1232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CHE QA Online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18F9E-77A8-4F14-BE78-7C3C53BCCE0C}"/>
              </a:ext>
            </a:extLst>
          </p:cNvPr>
          <p:cNvSpPr txBox="1"/>
          <p:nvPr/>
        </p:nvSpPr>
        <p:spPr>
          <a:xfrm>
            <a:off x="300223" y="3578009"/>
            <a:ext cx="404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&amp;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52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266792" y="342138"/>
            <a:ext cx="1635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00A56C-B715-463A-A6A9-271BF6996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" t="748" r="547" b="414"/>
          <a:stretch/>
        </p:blipFill>
        <p:spPr>
          <a:xfrm>
            <a:off x="57150" y="1991106"/>
            <a:ext cx="12077700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B94A61-9E9E-4269-9EC5-2DA7BCC13EBC}"/>
              </a:ext>
            </a:extLst>
          </p:cNvPr>
          <p:cNvSpPr txBox="1"/>
          <p:nvPr/>
        </p:nvSpPr>
        <p:spPr>
          <a:xfrm>
            <a:off x="4943475" y="32712"/>
            <a:ext cx="709612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thaiDist">
              <a:lnSpc>
                <a:spcPct val="107000"/>
              </a:lnSpc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อาจารย์ประจำหลักสูตร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คุณวุฒิปริญญาโทหรือเทียบเท่า 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ดำรงตำแหน่งทางวิชาการไม่ต่ำกว่าผู้ช่วยศาสตราจารย์ ในสาขาวิชาที่ตรงหรือสัมพันธ์กับสาขาวิชาที่เปิดสอน 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มีผลงานวิชาการอย่างน้อย 1 รายการในรอบ 5 ปีย้อนหลัง </a:t>
            </a:r>
          </a:p>
          <a:p>
            <a:pPr marL="742950" lvl="1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ไม่จำกัดจำนวนและประจำได้มากกว่าหนึ่งหลักสูตร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47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69492" y="127489"/>
            <a:ext cx="5838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[</a:t>
            </a:r>
            <a:r>
              <a:rPr lang="en-US" sz="5000" b="1" dirty="0">
                <a:solidFill>
                  <a:schemeClr val="bg1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เมนู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: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lang="th-TH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รายงานผลการประเมิน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]</a:t>
            </a:r>
            <a:endParaRPr lang="en-GB" sz="5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610F79C-426D-47F8-825E-8E4AA286D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816"/>
          <a:stretch/>
        </p:blipFill>
        <p:spPr>
          <a:xfrm>
            <a:off x="360556" y="989264"/>
            <a:ext cx="11497521" cy="5422688"/>
          </a:xfrm>
          <a:prstGeom prst="rect">
            <a:avLst/>
          </a:prstGeom>
        </p:spPr>
      </p:pic>
      <p:sp>
        <p:nvSpPr>
          <p:cNvPr id="12" name="Rectangle 30">
            <a:extLst>
              <a:ext uri="{FF2B5EF4-FFF2-40B4-BE49-F238E27FC236}">
                <a16:creationId xmlns:a16="http://schemas.microsoft.com/office/drawing/2014/main" id="{39DA1E8B-2E53-4FD5-9705-C4A39A5073CA}"/>
              </a:ext>
            </a:extLst>
          </p:cNvPr>
          <p:cNvSpPr/>
          <p:nvPr/>
        </p:nvSpPr>
        <p:spPr>
          <a:xfrm>
            <a:off x="6095999" y="892099"/>
            <a:ext cx="1765609" cy="1003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F55E9DE0-4734-42DB-9656-2E27E5EE850E}"/>
              </a:ext>
            </a:extLst>
          </p:cNvPr>
          <p:cNvSpPr/>
          <p:nvPr/>
        </p:nvSpPr>
        <p:spPr>
          <a:xfrm>
            <a:off x="10470995" y="3088888"/>
            <a:ext cx="1186210" cy="340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24E0B7-62C1-4D9A-965E-D095FA68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86" y="839066"/>
            <a:ext cx="10986369" cy="2148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06C9-8BD4-49C7-A626-C9632DA03E21}"/>
              </a:ext>
            </a:extLst>
          </p:cNvPr>
          <p:cNvSpPr txBox="1"/>
          <p:nvPr/>
        </p:nvSpPr>
        <p:spPr>
          <a:xfrm>
            <a:off x="391786" y="2962796"/>
            <a:ext cx="10986369" cy="37856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6000" dirty="0"/>
          </a:p>
          <a:p>
            <a:endParaRPr lang="en-US" sz="8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B00CD-1427-4997-B92B-FCFFCA318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11" b="-8100"/>
          <a:stretch/>
        </p:blipFill>
        <p:spPr>
          <a:xfrm>
            <a:off x="1034081" y="3042718"/>
            <a:ext cx="7862269" cy="338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40B18-3865-4997-A1E0-38C856101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22" b="23101"/>
          <a:stretch/>
        </p:blipFill>
        <p:spPr>
          <a:xfrm>
            <a:off x="9594054" y="6345290"/>
            <a:ext cx="1711588" cy="289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6DB40-6395-4B4C-88F1-38BD0107A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36" t="21552" b="67398"/>
          <a:stretch/>
        </p:blipFill>
        <p:spPr>
          <a:xfrm>
            <a:off x="449014" y="3300453"/>
            <a:ext cx="656128" cy="587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BDA107-7311-42AD-A508-5DE59BBC12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36" t="76990" b="12758"/>
          <a:stretch/>
        </p:blipFill>
        <p:spPr>
          <a:xfrm>
            <a:off x="386170" y="5463663"/>
            <a:ext cx="656128" cy="545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444EBC-0983-4E53-A787-6B1AFA8DA4AE}"/>
              </a:ext>
            </a:extLst>
          </p:cNvPr>
          <p:cNvSpPr txBox="1"/>
          <p:nvPr/>
        </p:nvSpPr>
        <p:spPr>
          <a:xfrm>
            <a:off x="1105142" y="3422676"/>
            <a:ext cx="7724532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20C7A-221D-402F-842A-BC1AE3BA1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3" b="-10607"/>
          <a:stretch/>
        </p:blipFill>
        <p:spPr>
          <a:xfrm>
            <a:off x="967406" y="5110979"/>
            <a:ext cx="7862268" cy="346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49A92D-CCCB-47D2-B7DE-FBE55A42B464}"/>
              </a:ext>
            </a:extLst>
          </p:cNvPr>
          <p:cNvSpPr txBox="1"/>
          <p:nvPr/>
        </p:nvSpPr>
        <p:spPr>
          <a:xfrm>
            <a:off x="1034080" y="5499032"/>
            <a:ext cx="7724532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22137-3BF3-49C6-B3BD-75F7FC07D508}"/>
              </a:ext>
            </a:extLst>
          </p:cNvPr>
          <p:cNvSpPr txBox="1"/>
          <p:nvPr/>
        </p:nvSpPr>
        <p:spPr>
          <a:xfrm>
            <a:off x="1034080" y="2469207"/>
            <a:ext cx="4850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CUPT-QMS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F4E69-0782-440F-9929-86C443CB044D}"/>
              </a:ext>
            </a:extLst>
          </p:cNvPr>
          <p:cNvSpPr/>
          <p:nvPr/>
        </p:nvSpPr>
        <p:spPr>
          <a:xfrm>
            <a:off x="9782174" y="6258764"/>
            <a:ext cx="744799" cy="434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55344-2478-41D8-9255-56F352029644}"/>
              </a:ext>
            </a:extLst>
          </p:cNvPr>
          <p:cNvSpPr txBox="1"/>
          <p:nvPr/>
        </p:nvSpPr>
        <p:spPr>
          <a:xfrm>
            <a:off x="1105141" y="5606754"/>
            <a:ext cx="5621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รายงานการประเมินตนเอง คณะ/วิทยาลัย... ปีการศึกษา 2564</a:t>
            </a:r>
            <a:r>
              <a: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D0B0A9-4BB0-4844-AD80-679A3AC2608B}"/>
              </a:ext>
            </a:extLst>
          </p:cNvPr>
          <p:cNvSpPr txBox="1"/>
          <p:nvPr/>
        </p:nvSpPr>
        <p:spPr>
          <a:xfrm>
            <a:off x="198067" y="5266"/>
            <a:ext cx="8860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[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เมนู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: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lang="th-TH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รายงานผลการประเมิน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]</a:t>
            </a:r>
            <a:endParaRPr lang="en-GB" sz="5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79E839-49F6-47FA-93DF-AA119C942B69}"/>
              </a:ext>
            </a:extLst>
          </p:cNvPr>
          <p:cNvGrpSpPr/>
          <p:nvPr/>
        </p:nvGrpSpPr>
        <p:grpSpPr>
          <a:xfrm>
            <a:off x="1151748" y="3297331"/>
            <a:ext cx="7953133" cy="990187"/>
            <a:chOff x="1445175" y="2725764"/>
            <a:chExt cx="6391054" cy="9901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39820F-2F2C-4836-B156-75D57CF0D06F}"/>
                </a:ext>
              </a:extLst>
            </p:cNvPr>
            <p:cNvSpPr txBox="1"/>
            <p:nvPr/>
          </p:nvSpPr>
          <p:spPr>
            <a:xfrm>
              <a:off x="1445175" y="2884954"/>
              <a:ext cx="639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ผลการประเมินคุณภาพ</a:t>
              </a:r>
              <a:r>
                <a:rPr lang="en-US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th-TH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คณะ/วิทยาลัย... ปีการศึกษา 2564</a:t>
              </a:r>
              <a:r>
                <a:rPr lang="en-US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</a:t>
              </a:r>
              <a:r>
                <a:rPr lang="th-TH" sz="16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ระบุผลการประเมิน </a:t>
              </a:r>
              <a:endPara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80478B-ABF9-4231-ABC6-04663418EF84}"/>
                </a:ext>
              </a:extLst>
            </p:cNvPr>
            <p:cNvSpPr txBox="1"/>
            <p:nvPr/>
          </p:nvSpPr>
          <p:spPr>
            <a:xfrm>
              <a:off x="5462733" y="2725764"/>
              <a:ext cx="581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</a:p>
            <a:p>
              <a:endParaRPr lang="en-US" sz="1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2DDB1-9178-4227-9D21-8984939A29F9}"/>
              </a:ext>
            </a:extLst>
          </p:cNvPr>
          <p:cNvSpPr txBox="1"/>
          <p:nvPr/>
        </p:nvSpPr>
        <p:spPr>
          <a:xfrm>
            <a:off x="1154922" y="3974101"/>
            <a:ext cx="8217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ตัวอย่างเช่น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th-TH" sz="20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ผลการประเมินคุณภาพ มหาวิทยาลัยแม่โจ้-แพร่ฯ ปีการศึกษา 2564</a:t>
            </a:r>
            <a:br>
              <a:rPr lang="th-TH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 3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Inadequate but Minor Improvement Will Make It Adequate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22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69492" y="127489"/>
            <a:ext cx="8860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[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เมนู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: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lang="th-TH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รายงานผลการประเมิน</a:t>
            </a:r>
            <a:r>
              <a:rPr lang="en-US" sz="5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 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]</a:t>
            </a:r>
            <a:endParaRPr lang="en-GB" sz="5000" b="1" dirty="0">
              <a:solidFill>
                <a:srgbClr val="FF0000"/>
              </a:solidFill>
              <a:latin typeface="Angsana New" panose="02020603050405020304" pitchFamily="18" charset="-34"/>
              <a:ea typeface="Noto Sans" panose="020B0502040504020204" pitchFamily="34"/>
              <a:cs typeface="Angsana New" panose="02020603050405020304" pitchFamily="18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8874549-D285-4E4F-9F9B-41800BD0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6" y="964391"/>
            <a:ext cx="11518430" cy="5447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9C6CE-2113-420C-98E1-4DB8F46F6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" t="45781" b="31865"/>
          <a:stretch/>
        </p:blipFill>
        <p:spPr>
          <a:xfrm>
            <a:off x="2514599" y="2834640"/>
            <a:ext cx="9338367" cy="834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46" t="1274" r="636" b="431"/>
          <a:stretch/>
        </p:blipFill>
        <p:spPr>
          <a:xfrm>
            <a:off x="3870293" y="3669637"/>
            <a:ext cx="5922170" cy="29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746E12-1D82-45A5-8BFA-55740707B73A}"/>
              </a:ext>
            </a:extLst>
          </p:cNvPr>
          <p:cNvGrpSpPr/>
          <p:nvPr/>
        </p:nvGrpSpPr>
        <p:grpSpPr>
          <a:xfrm>
            <a:off x="4687194" y="1843950"/>
            <a:ext cx="6554277" cy="3170099"/>
            <a:chOff x="4967991" y="539025"/>
            <a:chExt cx="6554277" cy="3170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8498EC-E940-4275-8319-53C85B20FD14}"/>
                </a:ext>
              </a:extLst>
            </p:cNvPr>
            <p:cNvGrpSpPr/>
            <p:nvPr/>
          </p:nvGrpSpPr>
          <p:grpSpPr>
            <a:xfrm>
              <a:off x="4967991" y="539025"/>
              <a:ext cx="5528559" cy="3170099"/>
              <a:chOff x="4672716" y="1843950"/>
              <a:chExt cx="5528559" cy="31700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438B29-EA26-445B-AA6C-65FA11C61820}"/>
                  </a:ext>
                </a:extLst>
              </p:cNvPr>
              <p:cNvSpPr txBox="1"/>
              <p:nvPr/>
            </p:nvSpPr>
            <p:spPr>
              <a:xfrm>
                <a:off x="4672716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BE000A-1CE4-4F14-AF7D-0DAB5CD15727}"/>
                  </a:ext>
                </a:extLst>
              </p:cNvPr>
              <p:cNvSpPr txBox="1"/>
              <p:nvPr/>
            </p:nvSpPr>
            <p:spPr>
              <a:xfrm>
                <a:off x="8777991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491E38-C339-4911-97D2-3C1A1585D2B4}"/>
                  </a:ext>
                </a:extLst>
              </p:cNvPr>
              <p:cNvSpPr txBox="1"/>
              <p:nvPr/>
            </p:nvSpPr>
            <p:spPr>
              <a:xfrm>
                <a:off x="6725353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&amp;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706A8C7-8EFD-4103-8229-C43E694310B2}"/>
                </a:ext>
              </a:extLst>
            </p:cNvPr>
            <p:cNvSpPr txBox="1">
              <a:spLocks/>
            </p:cNvSpPr>
            <p:nvPr/>
          </p:nvSpPr>
          <p:spPr>
            <a:xfrm>
              <a:off x="8047548" y="2776801"/>
              <a:ext cx="3474720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 dirty="0">
                  <a:cs typeface="Angsana New" panose="02020603050405020304" pitchFamily="18" charset="-34"/>
                </a:rPr>
                <a:t>CHE QA : FACULTY</a:t>
              </a:r>
              <a:endParaRPr lang="th-TH" sz="3200" b="1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90644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92E62-106B-4BEB-A302-592956E43AF5}"/>
              </a:ext>
            </a:extLst>
          </p:cNvPr>
          <p:cNvSpPr txBox="1"/>
          <p:nvPr/>
        </p:nvSpPr>
        <p:spPr>
          <a:xfrm>
            <a:off x="6096000" y="1905506"/>
            <a:ext cx="5257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การทำหน้าที่</a:t>
            </a:r>
            <a:r>
              <a:rPr lang="en-US" sz="9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9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เลขานุการฯ</a:t>
            </a:r>
          </a:p>
        </p:txBody>
      </p:sp>
    </p:spTree>
    <p:extLst>
      <p:ext uri="{BB962C8B-B14F-4D97-AF65-F5344CB8AC3E}">
        <p14:creationId xmlns:p14="http://schemas.microsoft.com/office/powerpoint/2010/main" val="297425213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A369-3025-4162-8A26-60B4F0A2F240}"/>
              </a:ext>
            </a:extLst>
          </p:cNvPr>
          <p:cNvSpPr txBox="1">
            <a:spLocks/>
          </p:cNvSpPr>
          <p:nvPr/>
        </p:nvSpPr>
        <p:spPr>
          <a:xfrm>
            <a:off x="614020" y="1581912"/>
            <a:ext cx="10756053" cy="4351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th-TH" sz="4800" dirty="0">
                <a:cs typeface="Angsana New" panose="02020603050405020304" pitchFamily="18" charset="-34"/>
              </a:rPr>
              <a:t>รายงานผลประเมินฯ วันถัดจากวันประเมินวันสุดท้ายเสร็จสิ้น(ก่อน12.00 น.)</a:t>
            </a:r>
          </a:p>
          <a:p>
            <a:pPr marL="685800" indent="-685800" algn="l">
              <a:buFontTx/>
              <a:buChar char="-"/>
            </a:pPr>
            <a:r>
              <a:rPr lang="th-TH" sz="4800" dirty="0">
                <a:cs typeface="Angsana New" panose="02020603050405020304" pitchFamily="18" charset="-34"/>
              </a:rPr>
              <a:t>รายงานในระบบ </a:t>
            </a:r>
            <a:r>
              <a:rPr lang="en-US" sz="4800" dirty="0">
                <a:solidFill>
                  <a:srgbClr val="FF0000"/>
                </a:solidFill>
                <a:cs typeface="Angsana New" panose="02020603050405020304" pitchFamily="18" charset="-34"/>
              </a:rPr>
              <a:t>QA-ERP Report </a:t>
            </a:r>
            <a:r>
              <a:rPr lang="th-TH" sz="4800" dirty="0">
                <a:cs typeface="Angsana New" panose="02020603050405020304" pitchFamily="18" charset="-34"/>
              </a:rPr>
              <a:t>ทั้งระดับหลักสูตรและระดับคณะ</a:t>
            </a:r>
          </a:p>
          <a:p>
            <a:pPr marL="685800" indent="-685800" algn="l">
              <a:buFontTx/>
              <a:buChar char="-"/>
            </a:pPr>
            <a:r>
              <a:rPr lang="th-TH" sz="4800" dirty="0">
                <a:cs typeface="Angsana New" panose="02020603050405020304" pitchFamily="18" charset="-34"/>
              </a:rPr>
              <a:t>ผู้ที่ยังไม่มีประสบการณ์หรือผู้ที่สนใจทำหน้าที่เลขาฯ สามารถขอ</a:t>
            </a:r>
            <a:r>
              <a:rPr lang="th-TH" sz="4800" dirty="0">
                <a:solidFill>
                  <a:srgbClr val="FF0000"/>
                </a:solidFill>
                <a:cs typeface="Angsana New" panose="02020603050405020304" pitchFamily="18" charset="-34"/>
              </a:rPr>
              <a:t>ออกฝึก</a:t>
            </a:r>
            <a:r>
              <a:rPr lang="th-TH" sz="4800" dirty="0">
                <a:cs typeface="Angsana New" panose="02020603050405020304" pitchFamily="18" charset="-34"/>
              </a:rPr>
              <a:t>ร่วมกับเลขาฯ ได้  โดยทำหน้าที่เป็นผู้ช่วยเลขานุการ อย่างน้อย </a:t>
            </a:r>
            <a:r>
              <a:rPr lang="th-TH" sz="4800" dirty="0">
                <a:solidFill>
                  <a:srgbClr val="FF0000"/>
                </a:solidFill>
                <a:cs typeface="Angsana New" panose="02020603050405020304" pitchFamily="18" charset="-34"/>
              </a:rPr>
              <a:t>2 ครั้ง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7DA61-1DE1-4CD8-9B8B-B470DF391AE0}"/>
              </a:ext>
            </a:extLst>
          </p:cNvPr>
          <p:cNvSpPr txBox="1"/>
          <p:nvPr/>
        </p:nvSpPr>
        <p:spPr>
          <a:xfrm>
            <a:off x="8549640" y="244182"/>
            <a:ext cx="3570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เลขานุการฯ</a:t>
            </a:r>
          </a:p>
        </p:txBody>
      </p:sp>
    </p:spTree>
    <p:extLst>
      <p:ext uri="{BB962C8B-B14F-4D97-AF65-F5344CB8AC3E}">
        <p14:creationId xmlns:p14="http://schemas.microsoft.com/office/powerpoint/2010/main" val="79614283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A369-3025-4162-8A26-60B4F0A2F240}"/>
              </a:ext>
            </a:extLst>
          </p:cNvPr>
          <p:cNvSpPr txBox="1">
            <a:spLocks/>
          </p:cNvSpPr>
          <p:nvPr/>
        </p:nvSpPr>
        <p:spPr>
          <a:xfrm>
            <a:off x="2802560" y="2702306"/>
            <a:ext cx="6586879" cy="145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sz="8000" b="1" dirty="0">
                <a:cs typeface="Angsana New" panose="02020603050405020304" pitchFamily="18" charset="-34"/>
              </a:rPr>
              <a:t>QA-</a:t>
            </a:r>
            <a:r>
              <a:rPr lang="en-US" sz="8000" b="1" dirty="0">
                <a:solidFill>
                  <a:srgbClr val="FF0000"/>
                </a:solidFill>
                <a:cs typeface="Angsana New" panose="02020603050405020304" pitchFamily="18" charset="-34"/>
              </a:rPr>
              <a:t>ERP</a:t>
            </a:r>
            <a:r>
              <a:rPr lang="en-US" sz="8000" b="1" dirty="0">
                <a:cs typeface="Angsana New" panose="02020603050405020304" pitchFamily="18" charset="-34"/>
              </a:rPr>
              <a:t> Report</a:t>
            </a:r>
            <a:endParaRPr lang="th-TH" sz="8000" b="1" dirty="0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213268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F7D48-66D8-4BFF-B470-4C30E8A7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23" y="540824"/>
            <a:ext cx="11602354" cy="5517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719614-A0BE-4FA9-8BD7-89E5A52BB662}"/>
              </a:ext>
            </a:extLst>
          </p:cNvPr>
          <p:cNvSpPr/>
          <p:nvPr/>
        </p:nvSpPr>
        <p:spPr>
          <a:xfrm>
            <a:off x="323850" y="4314825"/>
            <a:ext cx="26193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2CF5F-2F17-449F-A69A-50B0ED88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23" y="487951"/>
            <a:ext cx="11602354" cy="5622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2DE1C5-8B86-4E3F-B0F6-2A3DC5D58C26}"/>
              </a:ext>
            </a:extLst>
          </p:cNvPr>
          <p:cNvSpPr/>
          <p:nvPr/>
        </p:nvSpPr>
        <p:spPr>
          <a:xfrm>
            <a:off x="323850" y="3762375"/>
            <a:ext cx="2619375" cy="552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685168-D6E8-40BF-B31E-DAEA571D2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855"/>
            <a:ext cx="12212825" cy="4230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8AA89-2E48-4300-BB2F-01819A4686CF}"/>
              </a:ext>
            </a:extLst>
          </p:cNvPr>
          <p:cNvSpPr txBox="1"/>
          <p:nvPr/>
        </p:nvSpPr>
        <p:spPr>
          <a:xfrm>
            <a:off x="5730421" y="2510749"/>
            <a:ext cx="430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Both"/>
            </a:pPr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ตรวจสอบปีการศึกษาให้ถูกต้อง </a:t>
            </a:r>
          </a:p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ก่อนเริ่มบันทึกผลประเมินฯ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968988-4635-4F9F-91C6-ADD196790D66}"/>
              </a:ext>
            </a:extLst>
          </p:cNvPr>
          <p:cNvGrpSpPr/>
          <p:nvPr/>
        </p:nvGrpSpPr>
        <p:grpSpPr>
          <a:xfrm>
            <a:off x="8598768" y="3526412"/>
            <a:ext cx="3614057" cy="1399867"/>
            <a:chOff x="8368393" y="3244334"/>
            <a:chExt cx="3614057" cy="13998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832B21-17C1-4A89-AEFE-912B2E11D0DD}"/>
                </a:ext>
              </a:extLst>
            </p:cNvPr>
            <p:cNvSpPr/>
            <p:nvPr/>
          </p:nvSpPr>
          <p:spPr>
            <a:xfrm>
              <a:off x="10704741" y="4091751"/>
              <a:ext cx="1105352" cy="5524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E17C6D-678C-4657-8AAB-BDFA23A76D34}"/>
                </a:ext>
              </a:extLst>
            </p:cNvPr>
            <p:cNvSpPr txBox="1"/>
            <p:nvPr/>
          </p:nvSpPr>
          <p:spPr>
            <a:xfrm>
              <a:off x="8368393" y="3244334"/>
              <a:ext cx="36140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(2) คลิกเลือกหลักสูตรที่จะบันทึก</a:t>
              </a:r>
              <a:endPara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1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FAB40-1ABD-4AEC-8D09-0A731AB4D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13"/>
            <a:ext cx="12192000" cy="6444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BDCF8-10A0-48E8-9375-BAABF45D6B46}"/>
              </a:ext>
            </a:extLst>
          </p:cNvPr>
          <p:cNvSpPr txBox="1"/>
          <p:nvPr/>
        </p:nvSpPr>
        <p:spPr>
          <a:xfrm>
            <a:off x="5495925" y="1787028"/>
            <a:ext cx="637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(1) ตรวจสอบรายชื่อหลักสูตร / สังกัดคณะ / ปีการศึกษา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196238-8667-433C-B4FF-444E0CC9D0CD}"/>
              </a:ext>
            </a:extLst>
          </p:cNvPr>
          <p:cNvGrpSpPr/>
          <p:nvPr/>
        </p:nvGrpSpPr>
        <p:grpSpPr>
          <a:xfrm>
            <a:off x="4285797" y="2765846"/>
            <a:ext cx="7325177" cy="1520403"/>
            <a:chOff x="4285797" y="2765846"/>
            <a:chExt cx="7325177" cy="15204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0E7589-B7E3-4640-A012-4BDC88774887}"/>
                </a:ext>
              </a:extLst>
            </p:cNvPr>
            <p:cNvSpPr/>
            <p:nvPr/>
          </p:nvSpPr>
          <p:spPr>
            <a:xfrm>
              <a:off x="4285797" y="2765846"/>
              <a:ext cx="3648527" cy="15204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62C8DE-B35B-4E36-ADC3-040DF6EB063B}"/>
                </a:ext>
              </a:extLst>
            </p:cNvPr>
            <p:cNvSpPr txBox="1"/>
            <p:nvPr/>
          </p:nvSpPr>
          <p:spPr>
            <a:xfrm>
              <a:off x="8191499" y="3099221"/>
              <a:ext cx="34194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(2) คลิกเลือกเวอร์ชั่นของเกณฑ์ </a:t>
              </a:r>
              <a:r>
                <a:rPr lang="en-US" sz="3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AUN-QA 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ที่หลักสูตรประเมินฯ</a:t>
              </a:r>
              <a:endPara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5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BDE711-80FB-4342-B874-90BCCF523057}"/>
              </a:ext>
            </a:extLst>
          </p:cNvPr>
          <p:cNvSpPr txBox="1"/>
          <p:nvPr/>
        </p:nvSpPr>
        <p:spPr>
          <a:xfrm>
            <a:off x="469806" y="328065"/>
            <a:ext cx="11614337" cy="651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000" b="1" u="sng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รูปแบบการเขียนผลงานทางวิชาการ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(รับผิดชอบหลักสูตร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&amp;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ประจำหลักสูตร)</a:t>
            </a:r>
            <a:endParaRPr lang="en-US" sz="3000" b="1" u="sng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ใช้เลข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ลำดับ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และ 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เรียงลำดับปี 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โดยให้ปีปัจจุบันเป็นอันดับแรก</a:t>
            </a:r>
            <a:endParaRPr lang="th-TH" sz="3500" b="1" dirty="0">
              <a:solidFill>
                <a:srgbClr val="FF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u="sng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กำหนด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ให้ระบุ 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 รายการ</a:t>
            </a:r>
            <a:endParaRPr lang="th-TH" sz="35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ใช้รูปแบบการเขียนแบบบรรณานุกรม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APA</a:t>
            </a:r>
            <a:endParaRPr lang="th-TH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>
              <a:lnSpc>
                <a:spcPct val="107000"/>
              </a:lnSpc>
            </a:pPr>
            <a:r>
              <a:rPr lang="th-TH" sz="3500" b="1" u="sng" dirty="0">
                <a:highlight>
                  <a:srgbClr val="ED7D31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วารสาร</a:t>
            </a:r>
          </a:p>
          <a:p>
            <a:pPr marL="571500" lvl="1">
              <a:lnSpc>
                <a:spcPct val="107000"/>
              </a:lnSpc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ชื่อผู้เขียนบทความ./(ปีพิมพ์)./ชื่อบทความ./ชื่อวารสาร,/ปีที่(ฉบับที่),/หน้าแรก-หน้าสุดท้าย.</a:t>
            </a:r>
            <a:endParaRPr lang="en-US" sz="3500" b="1" u="sng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>
              <a:lnSpc>
                <a:spcPct val="107000"/>
              </a:lnSpc>
            </a:pPr>
            <a:r>
              <a:rPr lang="th-TH" sz="3500" b="1" dirty="0">
                <a:effectLst/>
                <a:highlight>
                  <a:srgbClr val="9EC524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ตัวอย่าง</a:t>
            </a:r>
          </a:p>
          <a:p>
            <a:pPr marL="571500" lvl="1">
              <a:lnSpc>
                <a:spcPct val="107000"/>
              </a:lnSpc>
            </a:pP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วิชัย พานิชย์สวย, สุมน ไวยบุญ</a:t>
            </a:r>
            <a:r>
              <a:rPr lang="th-TH" sz="3500" dirty="0" err="1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ญา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 </a:t>
            </a:r>
            <a:r>
              <a:rPr lang="th-TH" sz="3500" b="1" u="sng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พัชรพร ศุภกิจ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 และรัตนากร หลวงแก้ว. (2562).  </a:t>
            </a:r>
            <a:b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ผลของการใช้บทเรียน </a:t>
            </a:r>
            <a:r>
              <a:rPr lang="en-US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PISA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ที่มีต่อความสามารถด้านทักษะกระบวนการทางคณิตศาสตร์ ของนักเรียนระดับประถมศึกษา.  วารสารการวิจัยพัฒนาชุมชน (มนุษยศาสตร์และสังคมศาสตร์), 12 (3), 133-160.</a:t>
            </a:r>
            <a:endParaRPr lang="en-US" sz="3500" dirty="0">
              <a:solidFill>
                <a:srgbClr val="00B05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A84B1-0E06-40AB-9F79-03D0B7B3EF57}"/>
              </a:ext>
            </a:extLst>
          </p:cNvPr>
          <p:cNvSpPr txBox="1"/>
          <p:nvPr/>
        </p:nvSpPr>
        <p:spPr>
          <a:xfrm>
            <a:off x="4355306" y="1567934"/>
            <a:ext cx="40838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จำนวนตามที่เกณฑ์กำหนด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7CCBD5-F39E-4AB6-8FF6-A3FFEC4B5FF2}"/>
              </a:ext>
            </a:extLst>
          </p:cNvPr>
          <p:cNvGrpSpPr/>
          <p:nvPr/>
        </p:nvGrpSpPr>
        <p:grpSpPr>
          <a:xfrm>
            <a:off x="3257549" y="107114"/>
            <a:ext cx="5067301" cy="6643771"/>
            <a:chOff x="6562723" y="0"/>
            <a:chExt cx="5629277" cy="7380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0E2C3F-B881-4DB4-890E-9690DF87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2725" y="0"/>
              <a:ext cx="5629275" cy="27341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CC47F-BE5A-44C0-852C-412EB7F0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2724" y="2673239"/>
              <a:ext cx="5629275" cy="2901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81E879-8143-43E7-B375-E22A80BDC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2723" y="5574539"/>
              <a:ext cx="5629274" cy="1806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85520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E2C3F-B881-4DB4-890E-9690DF87D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1" y="479301"/>
            <a:ext cx="11683378" cy="56745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F43C78-B894-45BD-A5D6-9B24EDDF9EED}"/>
              </a:ext>
            </a:extLst>
          </p:cNvPr>
          <p:cNvSpPr txBox="1"/>
          <p:nvPr/>
        </p:nvSpPr>
        <p:spPr>
          <a:xfrm>
            <a:off x="5753099" y="1746126"/>
            <a:ext cx="6327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รายละเอียดรายชื่อหลักสูตร / สังกัดคณะ / ปีการศึกษา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DB6C0-1DC6-4B38-978C-9073086CC910}"/>
              </a:ext>
            </a:extLst>
          </p:cNvPr>
          <p:cNvSpPr txBox="1"/>
          <p:nvPr/>
        </p:nvSpPr>
        <p:spPr>
          <a:xfrm>
            <a:off x="5753099" y="2505566"/>
            <a:ext cx="6192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ระบุวัน/เดือน/ปี ที่หลักสูตรรับการประเมิน </a:t>
            </a:r>
            <a:b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1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(กรณีมีมากกว่า 1 วัน ให้ระบุวันสุดท้าย เช่น ประเมินวันที่ 5 – 6 มิถุนายน 2565 ให้ระบุเป็น 6 มิถุนายน 2565)</a:t>
            </a:r>
            <a:endParaRPr lang="en-US" sz="2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3B9D5-4B55-46B8-B4E7-502BC5543989}"/>
              </a:ext>
            </a:extLst>
          </p:cNvPr>
          <p:cNvSpPr txBox="1"/>
          <p:nvPr/>
        </p:nvSpPr>
        <p:spPr>
          <a:xfrm>
            <a:off x="352424" y="3593976"/>
            <a:ext cx="3124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รายชื่ออาจารย์ผู้รับผิดชอบหลักสูตร</a:t>
            </a:r>
            <a:b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จะถูกกำหนดโดยระบบ </a:t>
            </a:r>
            <a:b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ให้ทำการตรวจสอบให้ถูกต้อง</a:t>
            </a:r>
            <a:b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ก่อนบันทึกผลประเมินฯ</a:t>
            </a:r>
            <a:endParaRPr lang="en-US" sz="2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02DDA-A04C-45B1-83BC-FA38318633D8}"/>
              </a:ext>
            </a:extLst>
          </p:cNvPr>
          <p:cNvSpPr txBox="1"/>
          <p:nvPr/>
        </p:nvSpPr>
        <p:spPr>
          <a:xfrm>
            <a:off x="438147" y="5564086"/>
            <a:ext cx="661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รายชื่อกรรมการประเมินฯ ให้ระบุให้ครบถ้วนทุกตำแหน่ง (เลขานุการด้วย)</a:t>
            </a:r>
            <a:endParaRPr lang="en-US" sz="2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80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1" grpId="0"/>
      <p:bldP spid="16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549EBE-5E7B-4BEA-BD2E-3448ADE42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799"/>
          <a:stretch/>
        </p:blipFill>
        <p:spPr>
          <a:xfrm>
            <a:off x="232850" y="193336"/>
            <a:ext cx="8215826" cy="2819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F43C78-B894-45BD-A5D6-9B24EDDF9EED}"/>
              </a:ext>
            </a:extLst>
          </p:cNvPr>
          <p:cNvSpPr txBox="1"/>
          <p:nvPr/>
        </p:nvSpPr>
        <p:spPr>
          <a:xfrm>
            <a:off x="8686800" y="530108"/>
            <a:ext cx="350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ตัวบ่งชี้ 1.1 ..ระบบจะกำหนดให้</a:t>
            </a:r>
            <a:b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โดยอัตโนมัติ ตามระดับปริญญา</a:t>
            </a:r>
            <a:b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ให้ทำการตรวจสอบให้ถูกต้อง</a:t>
            </a:r>
            <a:b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ก่อนบันทึกผลประเมินฯ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D2419-67E8-47E1-9E59-F55AAE0AB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4"/>
          <a:stretch/>
        </p:blipFill>
        <p:spPr>
          <a:xfrm>
            <a:off x="232850" y="3168831"/>
            <a:ext cx="8215826" cy="35511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20F32E-BFEB-4A59-A065-087271F75744}"/>
              </a:ext>
            </a:extLst>
          </p:cNvPr>
          <p:cNvSpPr txBox="1"/>
          <p:nvPr/>
        </p:nvSpPr>
        <p:spPr>
          <a:xfrm>
            <a:off x="314325" y="1787408"/>
            <a:ext cx="202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ระดับปริญญาตรี</a:t>
            </a:r>
            <a:endParaRPr lang="en-US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B63EDF-38C1-4FFF-A35A-6CB4304BE7F7}"/>
              </a:ext>
            </a:extLst>
          </p:cNvPr>
          <p:cNvSpPr txBox="1"/>
          <p:nvPr/>
        </p:nvSpPr>
        <p:spPr>
          <a:xfrm>
            <a:off x="135474" y="4606936"/>
            <a:ext cx="238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ระดับปริญญาโท-เอก</a:t>
            </a:r>
            <a:endParaRPr lang="en-US" sz="2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760932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B1F75-9BCF-40EE-A1B2-013BD96D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3" y="0"/>
            <a:ext cx="1101837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30E6F-BFFC-4805-983C-689DD677B105}"/>
              </a:ext>
            </a:extLst>
          </p:cNvPr>
          <p:cNvSpPr txBox="1"/>
          <p:nvPr/>
        </p:nvSpPr>
        <p:spPr>
          <a:xfrm>
            <a:off x="586813" y="1603251"/>
            <a:ext cx="3000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บันทึกผลประเมินฯ ทั้งราย</a:t>
            </a:r>
            <a:b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Criteria </a:t>
            </a:r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Sub-Criteria</a:t>
            </a:r>
          </a:p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รวมทั้ง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Strengths </a:t>
            </a:r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AFI</a:t>
            </a:r>
            <a:endParaRPr lang="th-TH" sz="3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จนครบทั้ง 11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Cri.-V 3.0 </a:t>
            </a:r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 8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Cri.-V 4.0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6A09D-DC8F-465A-8AA4-12C55ED34D21}"/>
              </a:ext>
            </a:extLst>
          </p:cNvPr>
          <p:cNvSpPr txBox="1"/>
          <p:nvPr/>
        </p:nvSpPr>
        <p:spPr>
          <a:xfrm>
            <a:off x="195261" y="5405958"/>
            <a:ext cx="11801475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ตรวจสอบก่อนบันทึกผลการประเมินฯ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กรณีเลือก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Version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ไม่ถูกต้อง  ... ให้ติดต่อกองพัฒนาคุณภาพโดยเร็วที่สุด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51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B623F-1738-435D-836C-F2B4CEC0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49832"/>
            <a:ext cx="7305675" cy="2314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937E9-5549-453B-A3EF-2D08F3CC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793970"/>
            <a:ext cx="7305675" cy="4047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F43C78-B894-45BD-A5D6-9B24EDDF9EED}"/>
              </a:ext>
            </a:extLst>
          </p:cNvPr>
          <p:cNvSpPr txBox="1"/>
          <p:nvPr/>
        </p:nvSpPr>
        <p:spPr>
          <a:xfrm>
            <a:off x="8601074" y="1076279"/>
            <a:ext cx="31623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 </a:t>
            </a: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D60640-91E2-47D0-801E-B47D763CC888}"/>
              </a:ext>
            </a:extLst>
          </p:cNvPr>
          <p:cNvSpPr txBox="1"/>
          <p:nvPr/>
        </p:nvSpPr>
        <p:spPr>
          <a:xfrm>
            <a:off x="8601074" y="4386619"/>
            <a:ext cx="3381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 </a:t>
            </a:r>
            <a:r>
              <a:rPr lang="en-US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Sub-Criteria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78DF8-8731-451B-A0C9-9AE8F4BD0BB7}"/>
              </a:ext>
            </a:extLst>
          </p:cNvPr>
          <p:cNvSpPr txBox="1"/>
          <p:nvPr/>
        </p:nvSpPr>
        <p:spPr>
          <a:xfrm>
            <a:off x="9582150" y="95204"/>
            <a:ext cx="2505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6659649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2BC88-21FD-4120-B777-D2A9EFF8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80"/>
          <a:stretch/>
        </p:blipFill>
        <p:spPr>
          <a:xfrm>
            <a:off x="314325" y="442006"/>
            <a:ext cx="11563350" cy="471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87413-F7C7-4F8A-9461-3D5DC99A3542}"/>
              </a:ext>
            </a:extLst>
          </p:cNvPr>
          <p:cNvSpPr txBox="1"/>
          <p:nvPr/>
        </p:nvSpPr>
        <p:spPr>
          <a:xfrm>
            <a:off x="4791075" y="2748838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บันทึกข้อมูลการสัมภาษณ์กลุ่มผู้มีส่วนได้ส่วนเสียแต่ละกลุ่ม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4C26C2D-4929-4BDD-808C-04438A80BBFA}"/>
              </a:ext>
            </a:extLst>
          </p:cNvPr>
          <p:cNvSpPr txBox="1"/>
          <p:nvPr/>
        </p:nvSpPr>
        <p:spPr>
          <a:xfrm>
            <a:off x="4791075" y="3254159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กำหนดการประเมินของแต่ละหลักสูตร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A121246-346F-486C-AC19-BA579E9B8488}"/>
              </a:ext>
            </a:extLst>
          </p:cNvPr>
          <p:cNvSpPr txBox="1"/>
          <p:nvPr/>
        </p:nvSpPr>
        <p:spPr>
          <a:xfrm>
            <a:off x="4791075" y="2243517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คะแนนประเมิน </a:t>
            </a:r>
            <a:r>
              <a:rPr lang="en-US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Over All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358589E-3825-489C-9F7C-9F6F05BA8F29}"/>
              </a:ext>
            </a:extLst>
          </p:cNvPr>
          <p:cNvSpPr txBox="1"/>
          <p:nvPr/>
        </p:nvSpPr>
        <p:spPr>
          <a:xfrm>
            <a:off x="3655785" y="4250740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รูปภาพกิจกรรมการประเมิน และ/หรือ ไฟล์เอกสารอื่น ๆ ที่เกี่ยวข้อง</a:t>
            </a:r>
          </a:p>
        </p:txBody>
      </p:sp>
    </p:spTree>
    <p:extLst>
      <p:ext uri="{BB962C8B-B14F-4D97-AF65-F5344CB8AC3E}">
        <p14:creationId xmlns:p14="http://schemas.microsoft.com/office/powerpoint/2010/main" val="280970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FD481-D64F-46FF-9C3B-43D20DC0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2" y="299568"/>
            <a:ext cx="6720254" cy="625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03982-F051-4A00-8F57-630024652E8F}"/>
              </a:ext>
            </a:extLst>
          </p:cNvPr>
          <p:cNvSpPr txBox="1"/>
          <p:nvPr/>
        </p:nvSpPr>
        <p:spPr>
          <a:xfrm>
            <a:off x="7267574" y="1843950"/>
            <a:ext cx="4648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บันทึกข้อมูลการสัมภาษณ์กลุ่มผู้มีส่วนได้ส่วนเสีย</a:t>
            </a:r>
            <a:b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แต่ละกลุ่ม พร้อมรายชื่อผู้ให้การสัมภาษณ์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68757-3EB9-47F7-A9BC-8F7F77EEEF23}"/>
              </a:ext>
            </a:extLst>
          </p:cNvPr>
          <p:cNvSpPr txBox="1"/>
          <p:nvPr/>
        </p:nvSpPr>
        <p:spPr>
          <a:xfrm>
            <a:off x="9582150" y="95204"/>
            <a:ext cx="2505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81867192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F05370-080D-45E7-AFC2-1A38AD38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285003"/>
            <a:ext cx="11630025" cy="4344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449FAB-0A12-4C8D-B41A-934B7D15B2F7}"/>
              </a:ext>
            </a:extLst>
          </p:cNvPr>
          <p:cNvSpPr txBox="1"/>
          <p:nvPr/>
        </p:nvSpPr>
        <p:spPr>
          <a:xfrm>
            <a:off x="4381046" y="113382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กรอกข้อมูลให้ถูกต้อง // ตรวจสอบความถูกต้อง สมบูรณ์ ครบถ้วน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67D2F-BDA0-4DE5-B60B-C4986DFC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05" y="4007757"/>
            <a:ext cx="2324100" cy="45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BF3C14-E946-4640-825D-43E50ABB4B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9105" y="4007758"/>
            <a:ext cx="2324100" cy="4529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85165F-1B2E-458D-9143-270339DB4D15}"/>
              </a:ext>
            </a:extLst>
          </p:cNvPr>
          <p:cNvGrpSpPr/>
          <p:nvPr/>
        </p:nvGrpSpPr>
        <p:grpSpPr>
          <a:xfrm>
            <a:off x="6918526" y="3736814"/>
            <a:ext cx="2733458" cy="892702"/>
            <a:chOff x="6918526" y="3736814"/>
            <a:chExt cx="2733458" cy="892702"/>
          </a:xfrm>
        </p:grpSpPr>
        <p:pic>
          <p:nvPicPr>
            <p:cNvPr id="1026" name="Picture 2" descr="Download Free png Png File Svg - Right Hand Point Icon Png, Transparent Png  Download ... - DLPNG.com">
              <a:extLst>
                <a:ext uri="{FF2B5EF4-FFF2-40B4-BE49-F238E27FC236}">
                  <a16:creationId xmlns:a16="http://schemas.microsoft.com/office/drawing/2014/main" id="{32ECA029-B6F6-4354-B5EA-B6FBC98D1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844862" y="4081422"/>
              <a:ext cx="621758" cy="474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953FED-839D-441F-8D7F-3DA7FE950511}"/>
                </a:ext>
              </a:extLst>
            </p:cNvPr>
            <p:cNvSpPr txBox="1"/>
            <p:nvPr/>
          </p:nvSpPr>
          <p:spPr>
            <a:xfrm>
              <a:off x="7327884" y="3736814"/>
              <a:ext cx="23241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0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กดส่งข้อมูล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746E12-1D82-45A5-8BFA-55740707B73A}"/>
              </a:ext>
            </a:extLst>
          </p:cNvPr>
          <p:cNvGrpSpPr/>
          <p:nvPr/>
        </p:nvGrpSpPr>
        <p:grpSpPr>
          <a:xfrm>
            <a:off x="4687194" y="1843950"/>
            <a:ext cx="6139749" cy="3170099"/>
            <a:chOff x="4967991" y="539025"/>
            <a:chExt cx="6139749" cy="3170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8498EC-E940-4275-8319-53C85B20FD14}"/>
                </a:ext>
              </a:extLst>
            </p:cNvPr>
            <p:cNvGrpSpPr/>
            <p:nvPr/>
          </p:nvGrpSpPr>
          <p:grpSpPr>
            <a:xfrm>
              <a:off x="4967991" y="539025"/>
              <a:ext cx="5528559" cy="3170099"/>
              <a:chOff x="4672716" y="1843950"/>
              <a:chExt cx="5528559" cy="31700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438B29-EA26-445B-AA6C-65FA11C61820}"/>
                  </a:ext>
                </a:extLst>
              </p:cNvPr>
              <p:cNvSpPr txBox="1"/>
              <p:nvPr/>
            </p:nvSpPr>
            <p:spPr>
              <a:xfrm>
                <a:off x="4672716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BE000A-1CE4-4F14-AF7D-0DAB5CD15727}"/>
                  </a:ext>
                </a:extLst>
              </p:cNvPr>
              <p:cNvSpPr txBox="1"/>
              <p:nvPr/>
            </p:nvSpPr>
            <p:spPr>
              <a:xfrm>
                <a:off x="8777991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491E38-C339-4911-97D2-3C1A1585D2B4}"/>
                  </a:ext>
                </a:extLst>
              </p:cNvPr>
              <p:cNvSpPr txBox="1"/>
              <p:nvPr/>
            </p:nvSpPr>
            <p:spPr>
              <a:xfrm>
                <a:off x="6725353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&amp;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706A8C7-8EFD-4103-8229-C43E694310B2}"/>
                </a:ext>
              </a:extLst>
            </p:cNvPr>
            <p:cNvSpPr txBox="1">
              <a:spLocks/>
            </p:cNvSpPr>
            <p:nvPr/>
          </p:nvSpPr>
          <p:spPr>
            <a:xfrm>
              <a:off x="7633020" y="2606113"/>
              <a:ext cx="3474720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 dirty="0">
                  <a:cs typeface="Angsana New" panose="02020603050405020304" pitchFamily="18" charset="-34"/>
                </a:rPr>
                <a:t>secretary</a:t>
              </a:r>
              <a:endParaRPr lang="th-TH" sz="3200" b="1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08335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57FA59-5060-4266-9C18-6B80B0BE75C0}"/>
              </a:ext>
            </a:extLst>
          </p:cNvPr>
          <p:cNvGrpSpPr/>
          <p:nvPr/>
        </p:nvGrpSpPr>
        <p:grpSpPr>
          <a:xfrm>
            <a:off x="126918" y="585216"/>
            <a:ext cx="8736666" cy="5084064"/>
            <a:chOff x="126918" y="585216"/>
            <a:chExt cx="8736666" cy="5084064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5511F2A-8A93-4AFA-B780-065C4CC645F4}"/>
                </a:ext>
              </a:extLst>
            </p:cNvPr>
            <p:cNvSpPr/>
            <p:nvPr/>
          </p:nvSpPr>
          <p:spPr>
            <a:xfrm>
              <a:off x="6510528" y="585216"/>
              <a:ext cx="2353056" cy="3730752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520BCB-0A1F-4832-A6FF-15C5C74119C2}"/>
                </a:ext>
              </a:extLst>
            </p:cNvPr>
            <p:cNvSpPr/>
            <p:nvPr/>
          </p:nvSpPr>
          <p:spPr>
            <a:xfrm>
              <a:off x="268224" y="2645664"/>
              <a:ext cx="7839456" cy="30236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8F44CC8-E42C-4E7B-A933-5B7ABCE6F150}"/>
                </a:ext>
              </a:extLst>
            </p:cNvPr>
            <p:cNvSpPr/>
            <p:nvPr/>
          </p:nvSpPr>
          <p:spPr>
            <a:xfrm rot="808130">
              <a:off x="126918" y="1886896"/>
              <a:ext cx="3068370" cy="123311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D16E52E-6C6D-4BED-97F4-8D15DC4D3A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44" y="2043009"/>
              <a:ext cx="219456" cy="724575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97842C-56CE-41A8-82C5-17503AC6B08B}"/>
              </a:ext>
            </a:extLst>
          </p:cNvPr>
          <p:cNvSpPr txBox="1"/>
          <p:nvPr/>
        </p:nvSpPr>
        <p:spPr>
          <a:xfrm>
            <a:off x="268224" y="2869418"/>
            <a:ext cx="116555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800" b="1" dirty="0">
                <a:cs typeface="Angsana New" panose="02020603050405020304" pitchFamily="18" charset="-34"/>
              </a:rPr>
              <a:t>แนวทาง</a:t>
            </a:r>
            <a:r>
              <a:rPr lang="th-TH" sz="8800" b="1" dirty="0">
                <a:solidFill>
                  <a:srgbClr val="FFC000"/>
                </a:solidFill>
                <a:cs typeface="Angsana New" panose="02020603050405020304" pitchFamily="18" charset="-34"/>
              </a:rPr>
              <a:t>การบันทึก</a:t>
            </a:r>
            <a:r>
              <a:rPr lang="th-TH" sz="8800" b="1" dirty="0">
                <a:cs typeface="Angsana New" panose="02020603050405020304" pitchFamily="18" charset="-34"/>
              </a:rPr>
              <a:t>ผลงานทางวิชาการ</a:t>
            </a:r>
            <a:endParaRPr lang="en-US" sz="8800" b="1" dirty="0"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A4E3A-C56D-4114-973E-26E76E8306A1}"/>
              </a:ext>
            </a:extLst>
          </p:cNvPr>
          <p:cNvSpPr txBox="1"/>
          <p:nvPr/>
        </p:nvSpPr>
        <p:spPr>
          <a:xfrm>
            <a:off x="7961793" y="5032450"/>
            <a:ext cx="4107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i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/>
                <a:latin typeface="Bangna New" panose="02000506000000020004" pitchFamily="2" charset="0"/>
                <a:cs typeface="Bangna New" panose="02000506000000020004" pitchFamily="2" charset="0"/>
              </a:rPr>
              <a:t>Sirinya</a:t>
            </a:r>
            <a:r>
              <a:rPr lang="en-US" sz="3600" b="1" i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/>
                <a:latin typeface="Bangna New" panose="02000506000000020004" pitchFamily="2" charset="0"/>
                <a:cs typeface="Bangna New" panose="02000506000000020004" pitchFamily="2" charset="0"/>
              </a:rPr>
              <a:t>  </a:t>
            </a:r>
            <a:r>
              <a:rPr lang="en-US" sz="3600" b="1" i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/>
                <a:latin typeface="Bangna New" panose="02000506000000020004" pitchFamily="2" charset="0"/>
                <a:cs typeface="Bangna New" panose="02000506000000020004" pitchFamily="2" charset="0"/>
              </a:rPr>
              <a:t>Onkaew</a:t>
            </a:r>
            <a:endParaRPr lang="th-TH" sz="3600" b="1" i="0" dirty="0">
              <a:ln>
                <a:solidFill>
                  <a:srgbClr val="0070C0"/>
                </a:solidFill>
              </a:ln>
              <a:solidFill>
                <a:schemeClr val="bg1"/>
              </a:solidFill>
              <a:effectLst/>
              <a:latin typeface="Bangna New" panose="02000506000000020004" pitchFamily="2" charset="0"/>
              <a:cs typeface="Bangna New" panose="02000506000000020004" pitchFamily="2" charset="0"/>
            </a:endParaRPr>
          </a:p>
          <a:p>
            <a:pPr>
              <a:defRPr/>
            </a:pPr>
            <a:r>
              <a:rPr lang="en-US" b="1" i="0" dirty="0">
                <a:solidFill>
                  <a:schemeClr val="bg1"/>
                </a:solidFill>
                <a:effectLst/>
                <a:latin typeface="Bangna New" panose="02000506000000020004" pitchFamily="2" charset="0"/>
                <a:cs typeface="Bangna New" panose="02000506000000020004" pitchFamily="2" charset="0"/>
              </a:rPr>
              <a:t>Educator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Bangna New" panose="02000506000000020004" pitchFamily="2" charset="0"/>
                <a:cs typeface="Bangna New" panose="02000506000000020004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Faculty of Fisheries Technology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Bangna New" panose="02000506000000020004" pitchFamily="2" charset="0"/>
                <a:ea typeface="Noto Sans" panose="020B0502040504020204" pitchFamily="34"/>
                <a:cs typeface="Bangna New" panose="02000506000000020004" pitchFamily="2" charset="0"/>
              </a:rPr>
              <a:t>and Aquatic Resources  ,  M J U</a:t>
            </a:r>
            <a:endParaRPr lang="en-GB" sz="1400" b="1" dirty="0">
              <a:solidFill>
                <a:schemeClr val="bg1"/>
              </a:solidFill>
              <a:latin typeface="Bangna New" panose="02000506000000020004" pitchFamily="2" charset="0"/>
              <a:ea typeface="Noto Sans" panose="020B0502040504020204" pitchFamily="34"/>
              <a:cs typeface="Bangna New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6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BDE711-80FB-4342-B874-90BCCF523057}"/>
              </a:ext>
            </a:extLst>
          </p:cNvPr>
          <p:cNvSpPr txBox="1"/>
          <p:nvPr/>
        </p:nvSpPr>
        <p:spPr>
          <a:xfrm>
            <a:off x="469806" y="328065"/>
            <a:ext cx="11493593" cy="651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000" b="1" u="sng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รูปแบบการเขียนผลงานทางวิชาการ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(รับผิดชอบหลักสูตร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&amp;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ประจำหลักสูตร)</a:t>
            </a:r>
            <a:r>
              <a:rPr lang="th-TH" sz="3600" b="1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(ต่อ)</a:t>
            </a:r>
            <a:endParaRPr lang="en-US" sz="3600" b="1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/>
            <a:r>
              <a:rPr lang="th-TH" sz="3500" b="1" u="sng" dirty="0">
                <a:effectLst/>
                <a:highlight>
                  <a:srgbClr val="ED7D31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เอกสารการประชุมทางวิชาการ</a:t>
            </a:r>
            <a:endParaRPr lang="en-US" sz="3500" b="1" u="sng" dirty="0">
              <a:highlight>
                <a:srgbClr val="ED7D31"/>
              </a:highlight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ชื่อผู้แต่ง./(ปีพิมพ์,/วันที่/เดือน)./ชื่อบทความหรือชื่อเรื่องของบท/[การนำเสนอ]./</a:t>
            </a:r>
            <a:b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ชื่อการประชุม,เมืองที่ประชุม.</a:t>
            </a: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highlight>
                  <a:srgbClr val="9EC524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ตัวอย่าง</a:t>
            </a:r>
          </a:p>
          <a:p>
            <a:pPr marL="628650" lvl="1">
              <a:lnSpc>
                <a:spcPct val="107000"/>
              </a:lnSpc>
            </a:pPr>
            <a:r>
              <a:rPr lang="th-TH" sz="3500" b="1" u="sng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ดรุณี  รุจกรกานต์</a:t>
            </a:r>
            <a:r>
              <a:rPr lang="th-TH" sz="350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 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(2560, 12-17 กุมภาพันธ์). ประเด็นปัญหาการจัดการศึกษาพยาบาล</a:t>
            </a:r>
            <a:b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เพื่อคุณภาพและการเข้าถึงบริการสุขภาพ [</a:t>
            </a:r>
            <a:r>
              <a:rPr lang="th-TH" sz="350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เอกสารนำเสนอ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]. การประชุมพยาบาลแห่งชาติ ครั้งที่ 14: เรื่อง คุณภาพและการเข้าถึงบริการสุขภาพ </a:t>
            </a:r>
            <a:r>
              <a:rPr lang="en-US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ภารกิจของพยาบาล,กรุงเทพฯ, ประเทศไทย.</a:t>
            </a:r>
          </a:p>
          <a:p>
            <a:pPr marL="62865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ให้ความสำคัญต่อชื่อผู้แต่งที่เกี่ยวข้อง (การ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เน้นชื่อด้วยตัวหนา + ขีดเส้นใต้</a:t>
            </a: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ระบุให้ครบ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ทุกคน</a:t>
            </a:r>
          </a:p>
        </p:txBody>
      </p:sp>
    </p:spTree>
    <p:extLst>
      <p:ext uri="{BB962C8B-B14F-4D97-AF65-F5344CB8AC3E}">
        <p14:creationId xmlns:p14="http://schemas.microsoft.com/office/powerpoint/2010/main" val="267013899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3752F-66B8-44CD-BEE2-2F791B8E634B}"/>
              </a:ext>
            </a:extLst>
          </p:cNvPr>
          <p:cNvSpPr txBox="1"/>
          <p:nvPr/>
        </p:nvSpPr>
        <p:spPr>
          <a:xfrm>
            <a:off x="7084565" y="299143"/>
            <a:ext cx="38110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|| Contract Us ||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2A7487-EA45-4CC1-854F-E08C7E9637A1}"/>
              </a:ext>
            </a:extLst>
          </p:cNvPr>
          <p:cNvGrpSpPr/>
          <p:nvPr/>
        </p:nvGrpSpPr>
        <p:grpSpPr>
          <a:xfrm>
            <a:off x="6679848" y="1470071"/>
            <a:ext cx="5512152" cy="4430539"/>
            <a:chOff x="6679848" y="740821"/>
            <a:chExt cx="5512152" cy="4430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B60349-6F03-4FBD-956E-8813DE06E28A}"/>
                </a:ext>
              </a:extLst>
            </p:cNvPr>
            <p:cNvGrpSpPr/>
            <p:nvPr/>
          </p:nvGrpSpPr>
          <p:grpSpPr>
            <a:xfrm>
              <a:off x="6679848" y="740821"/>
              <a:ext cx="5291551" cy="4430539"/>
              <a:chOff x="6679848" y="740821"/>
              <a:chExt cx="5291551" cy="4430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2D56377-1243-44D7-A257-75759CC7BFBC}"/>
                  </a:ext>
                </a:extLst>
              </p:cNvPr>
              <p:cNvGrpSpPr/>
              <p:nvPr/>
            </p:nvGrpSpPr>
            <p:grpSpPr>
              <a:xfrm>
                <a:off x="6679848" y="1722844"/>
                <a:ext cx="5291551" cy="769441"/>
                <a:chOff x="6710367" y="1110379"/>
                <a:chExt cx="5291551" cy="769441"/>
              </a:xfrm>
            </p:grpSpPr>
            <p:pic>
              <p:nvPicPr>
                <p:cNvPr id="1032" name="Picture 8" descr="Png File - Tel Icon PNG Image | Transparent PNG Free Download on SeekPNG">
                  <a:extLst>
                    <a:ext uri="{FF2B5EF4-FFF2-40B4-BE49-F238E27FC236}">
                      <a16:creationId xmlns:a16="http://schemas.microsoft.com/office/drawing/2014/main" id="{5282CD3D-D19B-4D5D-AA1E-0D7715AC20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0367" y="1205397"/>
                  <a:ext cx="591092" cy="619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4F7CA0-0201-4BEB-98AF-66AD87A022AF}"/>
                    </a:ext>
                  </a:extLst>
                </p:cNvPr>
                <p:cNvSpPr txBox="1"/>
                <p:nvPr/>
              </p:nvSpPr>
              <p:spPr>
                <a:xfrm>
                  <a:off x="7420393" y="1110379"/>
                  <a:ext cx="458152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0 5387 3310 – 3 (QA-3312)</a:t>
                  </a:r>
                  <a:endParaRPr lang="th-TH" sz="4400" b="1" dirty="0"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8CEF71E-EB9C-4E39-A228-759F8EC8018C}"/>
                  </a:ext>
                </a:extLst>
              </p:cNvPr>
              <p:cNvGrpSpPr/>
              <p:nvPr/>
            </p:nvGrpSpPr>
            <p:grpSpPr>
              <a:xfrm>
                <a:off x="6679849" y="2633729"/>
                <a:ext cx="5291550" cy="769441"/>
                <a:chOff x="6668163" y="1878046"/>
                <a:chExt cx="5291550" cy="769441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0EC4C7-54CA-4DDF-A69B-AD652184328E}"/>
                    </a:ext>
                  </a:extLst>
                </p:cNvPr>
                <p:cNvSpPr txBox="1"/>
                <p:nvPr/>
              </p:nvSpPr>
              <p:spPr>
                <a:xfrm>
                  <a:off x="7378188" y="1878046"/>
                  <a:ext cx="458152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oqes.mju@gmail.com</a:t>
                  </a:r>
                  <a:endParaRPr lang="th-TH" sz="4400" b="1" dirty="0"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  <p:pic>
              <p:nvPicPr>
                <p:cNvPr id="1034" name="Picture 10" descr="Mail Comments - Mail Icon Png - 980x980 PNG Download - PNGkit">
                  <a:extLst>
                    <a:ext uri="{FF2B5EF4-FFF2-40B4-BE49-F238E27FC236}">
                      <a16:creationId xmlns:a16="http://schemas.microsoft.com/office/drawing/2014/main" id="{87C04FEA-9CF6-4BF8-8B86-76AE1A6FE1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8163" y="1973065"/>
                  <a:ext cx="598200" cy="6273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AC50A2A-F139-4A61-BA14-48ADD2555CE6}"/>
                  </a:ext>
                </a:extLst>
              </p:cNvPr>
              <p:cNvGrpSpPr/>
              <p:nvPr/>
            </p:nvGrpSpPr>
            <p:grpSpPr>
              <a:xfrm>
                <a:off x="6681482" y="3538768"/>
                <a:ext cx="5289917" cy="707886"/>
                <a:chOff x="6669795" y="2645177"/>
                <a:chExt cx="5289917" cy="707886"/>
              </a:xfrm>
            </p:grpSpPr>
            <p:pic>
              <p:nvPicPr>
                <p:cNvPr id="1036" name="Picture 12" descr="Facebook, rounded Free Icon of Rounded Social Media set">
                  <a:extLst>
                    <a:ext uri="{FF2B5EF4-FFF2-40B4-BE49-F238E27FC236}">
                      <a16:creationId xmlns:a16="http://schemas.microsoft.com/office/drawing/2014/main" id="{89272173-6569-4162-8862-DDFBB33307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0" r="5200"/>
                <a:stretch/>
              </p:blipFill>
              <p:spPr bwMode="auto">
                <a:xfrm>
                  <a:off x="6669795" y="2670949"/>
                  <a:ext cx="589458" cy="6563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D643684-92D8-4779-97B7-56EB6F26084B}"/>
                    </a:ext>
                  </a:extLst>
                </p:cNvPr>
                <p:cNvSpPr txBox="1"/>
                <p:nvPr/>
              </p:nvSpPr>
              <p:spPr>
                <a:xfrm>
                  <a:off x="7378187" y="2645177"/>
                  <a:ext cx="458152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40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กองพัฒนาคุณภาพ </a:t>
                  </a:r>
                  <a:r>
                    <a:rPr lang="en-US" sz="40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: MJU</a:t>
                  </a:r>
                  <a:endParaRPr lang="th-TH" sz="4000" b="1" dirty="0"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C31A23D-0F46-4CDE-B371-7673F8BF4C20}"/>
                  </a:ext>
                </a:extLst>
              </p:cNvPr>
              <p:cNvGrpSpPr/>
              <p:nvPr/>
            </p:nvGrpSpPr>
            <p:grpSpPr>
              <a:xfrm>
                <a:off x="6679848" y="740821"/>
                <a:ext cx="5291551" cy="769441"/>
                <a:chOff x="6679848" y="413232"/>
                <a:chExt cx="5291551" cy="769441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0D9F223-E03B-4A08-BF2F-2CDA1C1042F1}"/>
                    </a:ext>
                  </a:extLst>
                </p:cNvPr>
                <p:cNvSpPr txBox="1"/>
                <p:nvPr/>
              </p:nvSpPr>
              <p:spPr>
                <a:xfrm>
                  <a:off x="7389874" y="413232"/>
                  <a:ext cx="458152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www.oqes.mju.ac.th</a:t>
                  </a:r>
                  <a:endParaRPr lang="th-TH" sz="4400" b="1" dirty="0"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  <p:pic>
              <p:nvPicPr>
                <p:cNvPr id="1038" name="Picture 14">
                  <a:extLst>
                    <a:ext uri="{FF2B5EF4-FFF2-40B4-BE49-F238E27FC236}">
                      <a16:creationId xmlns:a16="http://schemas.microsoft.com/office/drawing/2014/main" id="{4CD16C2C-31A2-41FF-A974-BD4D3F0FED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25" t="23937" r="24248" b="23693"/>
                <a:stretch/>
              </p:blipFill>
              <p:spPr bwMode="auto">
                <a:xfrm>
                  <a:off x="6679848" y="580514"/>
                  <a:ext cx="598200" cy="6021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54E047D-9153-4CFB-BF78-455BDA617382}"/>
                  </a:ext>
                </a:extLst>
              </p:cNvPr>
              <p:cNvGrpSpPr/>
              <p:nvPr/>
            </p:nvGrpSpPr>
            <p:grpSpPr>
              <a:xfrm>
                <a:off x="6680392" y="4401919"/>
                <a:ext cx="5291007" cy="769441"/>
                <a:chOff x="6651812" y="3282370"/>
                <a:chExt cx="5291007" cy="769441"/>
              </a:xfrm>
            </p:grpSpPr>
            <p:pic>
              <p:nvPicPr>
                <p:cNvPr id="1040" name="Picture 16" descr="inCart ทำให้การสร้างเว็บไซต์ด้วยตัวคุณเองเป็นเรื่องง่าย!">
                  <a:extLst>
                    <a:ext uri="{FF2B5EF4-FFF2-40B4-BE49-F238E27FC236}">
                      <a16:creationId xmlns:a16="http://schemas.microsoft.com/office/drawing/2014/main" id="{AC0FB702-ABB5-4167-B3D5-46511E43EF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51" t="10397" r="8884" b="11341"/>
                <a:stretch/>
              </p:blipFill>
              <p:spPr bwMode="auto">
                <a:xfrm>
                  <a:off x="6651812" y="3342859"/>
                  <a:ext cx="628340" cy="6021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D0FE1E7-D212-4732-A759-EBDD50CFBD88}"/>
                    </a:ext>
                  </a:extLst>
                </p:cNvPr>
                <p:cNvSpPr txBox="1"/>
                <p:nvPr/>
              </p:nvSpPr>
              <p:spPr>
                <a:xfrm>
                  <a:off x="7361294" y="3282370"/>
                  <a:ext cx="458152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latin typeface="Angsana New" panose="02020603050405020304" pitchFamily="18" charset="-34"/>
                      <a:cs typeface="Angsana New" panose="02020603050405020304" pitchFamily="18" charset="-34"/>
                    </a:rPr>
                    <a:t>QA-MJU</a:t>
                  </a:r>
                  <a:endParaRPr lang="th-TH" sz="4400" b="1" dirty="0">
                    <a:latin typeface="Angsana New" panose="02020603050405020304" pitchFamily="18" charset="-34"/>
                    <a:cs typeface="Angsana New" panose="02020603050405020304" pitchFamily="18" charset="-34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43570F-D68D-4C9C-8FFB-58F51249F877}"/>
                </a:ext>
              </a:extLst>
            </p:cNvPr>
            <p:cNvSpPr txBox="1"/>
            <p:nvPr/>
          </p:nvSpPr>
          <p:spPr>
            <a:xfrm>
              <a:off x="8990074" y="4463474"/>
              <a:ext cx="3201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QA-Agricultural / PC (Phare-</a:t>
              </a:r>
              <a:r>
                <a:rPr lang="en-US" sz="20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Chumporn</a:t>
              </a:r>
              <a:r>
                <a:rPr lang="en-US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) </a:t>
              </a:r>
              <a:br>
                <a:rPr lang="en-US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en-US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AUN-QA_MJU / ERP-QA-MJU</a:t>
              </a:r>
              <a:endPara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405CB9D-2DCE-42C9-823F-A7C56EBE96CF}"/>
              </a:ext>
            </a:extLst>
          </p:cNvPr>
          <p:cNvSpPr txBox="1"/>
          <p:nvPr/>
        </p:nvSpPr>
        <p:spPr>
          <a:xfrm>
            <a:off x="473787" y="4707907"/>
            <a:ext cx="5602226" cy="784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D7D3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i="0" dirty="0">
                <a:solidFill>
                  <a:schemeClr val="accent2">
                    <a:lumMod val="5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https://maejo.link?L=Ev-1.1CHE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FD64E7D-8170-47B0-8C81-346D9A29BA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65" t="10313" r="9939" b="10313"/>
          <a:stretch/>
        </p:blipFill>
        <p:spPr>
          <a:xfrm>
            <a:off x="1945513" y="1637353"/>
            <a:ext cx="2816639" cy="27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4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01FF92-5F16-4AF1-89DD-42C461CD3E64}"/>
              </a:ext>
            </a:extLst>
          </p:cNvPr>
          <p:cNvSpPr txBox="1"/>
          <p:nvPr/>
        </p:nvSpPr>
        <p:spPr>
          <a:xfrm>
            <a:off x="339538" y="210529"/>
            <a:ext cx="6750844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en-US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คุณสมบัติอาจารย์</a:t>
            </a: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ผู้สอน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B72869-C0CA-465B-9B63-55B0AC9F7CFE}"/>
              </a:ext>
            </a:extLst>
          </p:cNvPr>
          <p:cNvSpPr txBox="1"/>
          <p:nvPr/>
        </p:nvSpPr>
        <p:spPr>
          <a:xfrm>
            <a:off x="0" y="1078529"/>
            <a:ext cx="12192000" cy="861774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endParaRPr lang="en-US" sz="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D2933-C9F6-46E7-8E30-602BF9C773DB}"/>
              </a:ext>
            </a:extLst>
          </p:cNvPr>
          <p:cNvSpPr txBox="1"/>
          <p:nvPr/>
        </p:nvSpPr>
        <p:spPr>
          <a:xfrm>
            <a:off x="0" y="3749391"/>
            <a:ext cx="12192000" cy="861774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endParaRPr lang="en-US" sz="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51BBB-5A16-4B00-A0D0-409067E5B681}"/>
              </a:ext>
            </a:extLst>
          </p:cNvPr>
          <p:cNvSpPr txBox="1"/>
          <p:nvPr/>
        </p:nvSpPr>
        <p:spPr>
          <a:xfrm>
            <a:off x="170638" y="1043834"/>
            <a:ext cx="10802161" cy="2644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th-TH" sz="5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อาจารย์ประจำ</a:t>
            </a:r>
            <a:endParaRPr lang="en-US" sz="5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857250" lvl="2" indent="-457200">
              <a:lnSpc>
                <a:spcPct val="107000"/>
              </a:lnSpc>
              <a:buFont typeface="+mj-lt"/>
              <a:buAutoNum type="arabicPeriod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คุณวุฒิระดับปริญญาโทหรือเทียบเท่า </a:t>
            </a:r>
            <a:r>
              <a:rPr lang="th-TH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ดำรงตำแหน่งทางวิชาการไม่ต่ำกว่าผู้ช่วยศาสตราจารย์ ในสาขาวิชาที่สัมพันธ์กับสาขาวิชาที่เปิดสอน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857250" lvl="2" indent="-457200">
              <a:lnSpc>
                <a:spcPct val="107000"/>
              </a:lnSpc>
              <a:buFont typeface="+mj-lt"/>
              <a:buAutoNum type="arabicPeriod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หากเป็นอาจารย์ผู้สอนก่อนเกณฑ์นี้ประกาศใช้ อนุโลมคุณวุฒิระดับปริญญาตรีได้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BCDA59-5CF2-453D-9C92-BF0475E10B80}"/>
              </a:ext>
            </a:extLst>
          </p:cNvPr>
          <p:cNvSpPr txBox="1"/>
          <p:nvPr/>
        </p:nvSpPr>
        <p:spPr>
          <a:xfrm>
            <a:off x="170638" y="3749391"/>
            <a:ext cx="12021362" cy="2644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th-TH" sz="5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อาจารย์พิเศษ</a:t>
            </a:r>
            <a:endParaRPr lang="en-US" sz="5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2" indent="-514350">
              <a:lnSpc>
                <a:spcPct val="107000"/>
              </a:lnSpc>
              <a:buFont typeface="+mj-lt"/>
              <a:buAutoNum type="arabicPeriod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คุณวุฒิระดับปริญญาโท </a:t>
            </a:r>
            <a:r>
              <a:rPr lang="th-TH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คุณวุฒิปริญญาตรีหรือเทียบเท่า และ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2" indent="-514350">
              <a:lnSpc>
                <a:spcPct val="107000"/>
              </a:lnSpc>
              <a:buFont typeface="+mj-lt"/>
              <a:buAutoNum type="arabicPeriod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มีประสบการณ์ทำงานที่เกี่ยวข้องวิชาที่สอน</a:t>
            </a:r>
            <a:r>
              <a:rPr lang="th-TH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ไม่น้อยกว่า 6 ปี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lvl="2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ทั้งนี้ </a:t>
            </a:r>
            <a:r>
              <a:rPr lang="th-TH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มีชั่วโมงสอนไม่เกินร้อยละ 50 ของรายวิชา</a:t>
            </a: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โดยมีอาจารย์ประจำเป็นผู้รับผิดชอบวิชานั้น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2083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8C2FD-2DA9-4D60-A1CC-792D397D4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4" t="1527" r="2810" b="2778"/>
          <a:stretch/>
        </p:blipFill>
        <p:spPr>
          <a:xfrm>
            <a:off x="438149" y="220789"/>
            <a:ext cx="94011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7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241104" y="471525"/>
            <a:ext cx="178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76184-E5A5-4EB5-8F82-E15F2EB98F51}"/>
              </a:ext>
            </a:extLst>
          </p:cNvPr>
          <p:cNvSpPr txBox="1"/>
          <p:nvPr/>
        </p:nvSpPr>
        <p:spPr>
          <a:xfrm>
            <a:off x="3590925" y="342900"/>
            <a:ext cx="8601075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</a:pPr>
            <a:r>
              <a:rPr lang="th-TH" sz="2400" b="1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อาจารย์ประจำ</a:t>
            </a:r>
            <a:endParaRPr lang="en-US" sz="2400" b="1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285750" lvl="2" indent="-285750">
              <a:lnSpc>
                <a:spcPct val="107000"/>
              </a:lnSpc>
              <a:buFont typeface="+mj-lt"/>
              <a:buAutoNum type="arabicPeriod"/>
            </a:pPr>
            <a:r>
              <a:rPr lang="th-TH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คุณวุฒิระดับปริญญาโทหรือเทียบเท่า </a:t>
            </a:r>
            <a:r>
              <a:rPr lang="th-TH" sz="24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ดำรงตำแหน่งทางวิชาการไม่ต่ำกว่าผู้ช่วยศาสตราจารย์</a:t>
            </a:r>
            <a:br>
              <a:rPr lang="th-TH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ในสาขาวิชาที่สัมพันธ์กับสาขาวิชาที่เปิดสอน</a:t>
            </a:r>
            <a:endParaRPr lang="th-TH" sz="24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lvl="2">
              <a:lnSpc>
                <a:spcPct val="107000"/>
              </a:lnSpc>
            </a:pPr>
            <a:r>
              <a:rPr lang="th-TH" sz="24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   หากเป็นอาจารย์ผู้สอนก่อนเกณฑ์นี้ประกาศใช้ อนุโลมคุณวุฒิระดับปริญญาตรีได้</a:t>
            </a:r>
            <a:endParaRPr lang="en-US" sz="24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2AD1D-A87B-4F79-A01D-EB2F2E16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2006"/>
            <a:ext cx="12192000" cy="274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52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>
            <a:off x="250878" y="350865"/>
            <a:ext cx="159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B4C77-6A8C-432C-AF97-0045642003F0}"/>
              </a:ext>
            </a:extLst>
          </p:cNvPr>
          <p:cNvSpPr txBox="1"/>
          <p:nvPr/>
        </p:nvSpPr>
        <p:spPr>
          <a:xfrm>
            <a:off x="4143374" y="0"/>
            <a:ext cx="8048625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</a:pPr>
            <a:r>
              <a:rPr lang="th-TH" sz="2000" b="1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อาจารย์พิเศษ</a:t>
            </a:r>
            <a:endParaRPr lang="en-US" sz="2000" b="1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lvl="2" indent="-457200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คุณวุฒิระดับปริญญาโท 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คุณวุฒิปริญญาตรีหรือเทียบเท่า และ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lvl="2" indent="-457200">
              <a:lnSpc>
                <a:spcPct val="107000"/>
              </a:lnSpc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มีประสบการณ์ทำงานที่เกี่ยวข้องวิชาที่สอน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ไม่น้อยกว่า 6 ปี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457200" lvl="2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ทั้งนี้ </a:t>
            </a:r>
            <a:r>
              <a:rPr lang="th-TH" sz="2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มีชั่วโมงสอนไม่เกินร้อยละ 50 ของรายวิชา</a:t>
            </a:r>
            <a:r>
              <a:rPr lang="th-TH" sz="2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โดยมีอาจารย์ประจำเป็นผู้รับผิดชอบวิชานั้น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43448-F601-43D2-82DF-8907C43A8BAE}"/>
              </a:ext>
            </a:extLst>
          </p:cNvPr>
          <p:cNvSpPr txBox="1"/>
          <p:nvPr/>
        </p:nvSpPr>
        <p:spPr>
          <a:xfrm>
            <a:off x="66676" y="5688449"/>
            <a:ext cx="121253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00" b="1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กรณีไม่มีอาจารย์พิเศษ </a:t>
            </a:r>
            <a:r>
              <a:rPr lang="en-US" sz="3500" b="1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500" b="1" i="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ให้ระบุว่า</a:t>
            </a:r>
            <a:endParaRPr lang="en-US" sz="3500" b="1" i="0" dirty="0"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5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“ในปีการศึกษา </a:t>
            </a:r>
            <a:r>
              <a:rPr lang="en-US" sz="35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25</a:t>
            </a:r>
            <a:r>
              <a:rPr lang="en-US" sz="3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X</a:t>
            </a:r>
            <a:r>
              <a:rPr lang="en-US" sz="35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X </a:t>
            </a:r>
            <a:r>
              <a:rPr lang="th-TH" sz="35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หลักสูตร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ฯ</a:t>
            </a:r>
            <a:r>
              <a:rPr lang="th-TH" sz="35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ไม่มีอาจารย์ผู้สอนที่เป็นอาจารย์พิเศษ”</a:t>
            </a:r>
            <a:endParaRPr lang="en-US" sz="35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3530A-C453-4438-B6DF-23166421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2752"/>
            <a:ext cx="12192000" cy="419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06209-4079-4DB0-8AFE-FC21685AE03D}"/>
              </a:ext>
            </a:extLst>
          </p:cNvPr>
          <p:cNvSpPr txBox="1"/>
          <p:nvPr/>
        </p:nvSpPr>
        <p:spPr>
          <a:xfrm>
            <a:off x="339538" y="328065"/>
            <a:ext cx="9598819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(5) การปรับปรุงหลักสูตรตามรอบระยะเวลาที่กำหนด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269875" indent="244475" algn="thaiDist">
              <a:lnSpc>
                <a:spcPct val="107000"/>
              </a:lnSpc>
              <a:spcAft>
                <a:spcPts val="800"/>
              </a:spcAft>
            </a:pPr>
            <a:r>
              <a:rPr lang="th-TH" sz="3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ต้องไม่เกิน 5 ปี ตามรอบระยะเวลาของหลักสูตร หรืออย่างน้อยทุก ๆ 5 ปี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B6F97-1EBD-426B-A61C-732C3FC50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6"/>
          <a:stretch/>
        </p:blipFill>
        <p:spPr>
          <a:xfrm>
            <a:off x="115047" y="2202382"/>
            <a:ext cx="11961905" cy="42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1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 rot="20119128">
            <a:off x="-2919" y="2885749"/>
            <a:ext cx="145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25A1C-52E5-4797-A75A-183ACD1684B4}"/>
              </a:ext>
            </a:extLst>
          </p:cNvPr>
          <p:cNvSpPr txBox="1"/>
          <p:nvPr/>
        </p:nvSpPr>
        <p:spPr>
          <a:xfrm>
            <a:off x="6886574" y="75471"/>
            <a:ext cx="5176837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การปรับปรุงหลักสูตรตามรอบระยะเวลาที่กำหนด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“ต้องไม่เกิน 5 ปี ตามรอบระยะเวลาของหลักสูตร หรืออย่างน้อยทุก ๆ 5 ปี”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1F3141-B8B7-40A9-9849-AF361E42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760"/>
            <a:ext cx="12192000" cy="4972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A39CC-F241-4204-AE24-77A8A6DEFA32}"/>
              </a:ext>
            </a:extLst>
          </p:cNvPr>
          <p:cNvSpPr txBox="1"/>
          <p:nvPr/>
        </p:nvSpPr>
        <p:spPr>
          <a:xfrm>
            <a:off x="397271" y="377952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0F8FD-CEE8-42DD-AB58-2A35EA17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8" r="7912"/>
          <a:stretch/>
        </p:blipFill>
        <p:spPr>
          <a:xfrm>
            <a:off x="0" y="0"/>
            <a:ext cx="58117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3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78C030-D90C-4EA7-8EE1-13316DDFC3FB}"/>
              </a:ext>
            </a:extLst>
          </p:cNvPr>
          <p:cNvSpPr txBox="1"/>
          <p:nvPr/>
        </p:nvSpPr>
        <p:spPr>
          <a:xfrm>
            <a:off x="6217920" y="4585425"/>
            <a:ext cx="5721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8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ระดับ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บัณฑิตศึกษา</a:t>
            </a:r>
            <a:endParaRPr lang="en-US" sz="8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799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82C439-E289-471D-8430-203E7E73ECC7}"/>
              </a:ext>
            </a:extLst>
          </p:cNvPr>
          <p:cNvSpPr txBox="1">
            <a:spLocks/>
          </p:cNvSpPr>
          <p:nvPr/>
        </p:nvSpPr>
        <p:spPr>
          <a:xfrm>
            <a:off x="7865844" y="383423"/>
            <a:ext cx="4326156" cy="796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A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G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E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N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D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</a:t>
            </a:r>
            <a:r>
              <a:rPr lang="en-US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A</a:t>
            </a:r>
            <a:r>
              <a:rPr lang="th-TH" sz="6600" b="1" dirty="0">
                <a:solidFill>
                  <a:srgbClr val="FF0000"/>
                </a:solidFill>
                <a:cs typeface="Angsana New" panose="02020603050405020304" pitchFamily="18" charset="-34"/>
              </a:rPr>
              <a:t> . .</a:t>
            </a:r>
            <a:endParaRPr lang="en-US" sz="6600" b="1" dirty="0">
              <a:solidFill>
                <a:srgbClr val="FF0000"/>
              </a:solidFill>
              <a:cs typeface="Angsana New" panose="02020603050405020304" pitchFamily="18" charset="-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FD7C65-3F19-4040-8960-D3FD27F34425}"/>
              </a:ext>
            </a:extLst>
          </p:cNvPr>
          <p:cNvSpPr txBox="1">
            <a:spLocks/>
          </p:cNvSpPr>
          <p:nvPr/>
        </p:nvSpPr>
        <p:spPr>
          <a:xfrm>
            <a:off x="702560" y="2218944"/>
            <a:ext cx="11399520" cy="4255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bg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KPI 1.1 : </a:t>
            </a: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การกำกับมาตรฐานหลักสูตร</a:t>
            </a:r>
            <a:r>
              <a:rPr lang="en-US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 </a:t>
            </a:r>
            <a:endParaRPr lang="th-TH" sz="6000" b="1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CHE QA Online</a:t>
            </a: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 ระดับหลักสูตร </a:t>
            </a:r>
            <a:r>
              <a:rPr lang="en-US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&amp;</a:t>
            </a: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 ระดับคณะ</a:t>
            </a:r>
            <a:endParaRPr lang="en-US" sz="6000" b="1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ระบบสารสนเทศเพื่อการบริหาร </a:t>
            </a:r>
            <a:r>
              <a:rPr lang="en-US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: </a:t>
            </a:r>
            <a:r>
              <a:rPr lang="en-US" sz="6000" b="1" dirty="0" err="1">
                <a:solidFill>
                  <a:schemeClr val="tx1"/>
                </a:solidFill>
                <a:cs typeface="Angsana New" panose="02020603050405020304" pitchFamily="18" charset="-34"/>
              </a:rPr>
              <a:t>Erp</a:t>
            </a:r>
            <a:endParaRPr lang="en-US" sz="6000" b="1" dirty="0">
              <a:solidFill>
                <a:schemeClr val="tx1"/>
              </a:solidFill>
              <a:cs typeface="Angsana New" panose="02020603050405020304" pitchFamily="18" charset="-34"/>
            </a:endParaRP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การทำหน้าที่เลขานุการในการประเมินฯ</a:t>
            </a:r>
          </a:p>
          <a:p>
            <a:pPr marL="346075" indent="-3460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6000" b="1" dirty="0">
                <a:solidFill>
                  <a:schemeClr val="tx1"/>
                </a:solidFill>
                <a:cs typeface="Angsana New" panose="02020603050405020304" pitchFamily="18" charset="-34"/>
              </a:rPr>
              <a:t>การบันทึกผลงานทางวิชาการ</a:t>
            </a:r>
            <a:endParaRPr lang="en-US" sz="6000" b="1" dirty="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056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81964E-C07F-4F94-9EDD-B6079AEAE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r="1217" b="3333"/>
          <a:stretch/>
        </p:blipFill>
        <p:spPr>
          <a:xfrm>
            <a:off x="123826" y="552449"/>
            <a:ext cx="3834554" cy="42672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FD96DF-FAAE-48AC-97C9-4C9DEC432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1" r="3171"/>
          <a:stretch/>
        </p:blipFill>
        <p:spPr>
          <a:xfrm>
            <a:off x="3949012" y="304800"/>
            <a:ext cx="4284610" cy="512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C5E05-8D54-49D8-AD09-12D16F67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622" y="190500"/>
            <a:ext cx="3809736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3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F0B21-E13B-44D3-89A1-A961590412EE}"/>
              </a:ext>
            </a:extLst>
          </p:cNvPr>
          <p:cNvSpPr txBox="1"/>
          <p:nvPr/>
        </p:nvSpPr>
        <p:spPr>
          <a:xfrm>
            <a:off x="895350" y="1225689"/>
            <a:ext cx="11296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จำนวนอาจารย์ผู้รับผิดชอบหลักสูตร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คุณสมบัติของอาจารย์ผู้รับผิดชอบหลักสูตร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คุณสมบัติของอาจารย์ประจำหลักสูตร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คุณสมบัติของอาจารย์ผู้สอน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คุณสมบัติของอาจารย์ที่ปรึกษาวิทยานิพนธ์หลักและอาจารย์ที่ปรึกษาการค้นคว้าอิสระ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คุณสมบัติของอาจารย์ที่ปรึกษาวิทยานิพนธ์ร่วม (ถ้ามี)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คุณสมบัติของอาจารย์ผู้สอบวิทยานิพนธ์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การตีพิมพ์เผยแพร่ผลงานของผู้สำเร็จการศึกษา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ภาระงานอาจารย์ที่ปรึกษาวิทยานิพนธ์และการค้นคว้าอิสระในระดับบัณฑิตศึกษา</a:t>
            </a:r>
          </a:p>
          <a:p>
            <a:pPr marL="628650" indent="-628650">
              <a:buAutoNum type="arabicParenBoth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การปรับปรุงหลักสูตรตามรอบระยะเวลาที่กำหนด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707B7-56FE-4580-9C1E-843EAB0FCA0A}"/>
              </a:ext>
            </a:extLst>
          </p:cNvPr>
          <p:cNvSpPr txBox="1"/>
          <p:nvPr/>
        </p:nvSpPr>
        <p:spPr>
          <a:xfrm>
            <a:off x="377761" y="152525"/>
            <a:ext cx="114364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6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เกณฑ์มาตรฐานหลักสูตร ระดับบัณฑิตศึกษา พ.ศ. 2558</a:t>
            </a:r>
          </a:p>
        </p:txBody>
      </p:sp>
    </p:spTree>
    <p:extLst>
      <p:ext uri="{BB962C8B-B14F-4D97-AF65-F5344CB8AC3E}">
        <p14:creationId xmlns:p14="http://schemas.microsoft.com/office/powerpoint/2010/main" val="4030402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AC1B60-5BF7-4AD5-BDB3-8BF209DD73AA}"/>
              </a:ext>
            </a:extLst>
          </p:cNvPr>
          <p:cNvGrpSpPr/>
          <p:nvPr/>
        </p:nvGrpSpPr>
        <p:grpSpPr>
          <a:xfrm>
            <a:off x="1789557" y="443992"/>
            <a:ext cx="10259268" cy="2756071"/>
            <a:chOff x="1789557" y="48567"/>
            <a:chExt cx="10259268" cy="27560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7D4B96-97CA-49DA-A122-08062C9CCFF7}"/>
                </a:ext>
              </a:extLst>
            </p:cNvPr>
            <p:cNvSpPr txBox="1"/>
            <p:nvPr/>
          </p:nvSpPr>
          <p:spPr>
            <a:xfrm>
              <a:off x="1789557" y="48567"/>
              <a:ext cx="7810500" cy="833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thaiDist">
                <a:lnSpc>
                  <a:spcPct val="107000"/>
                </a:lnSpc>
              </a:pPr>
              <a:r>
                <a:rPr lang="en-US" sz="45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[ 1 ]  </a:t>
              </a:r>
              <a:r>
                <a:rPr lang="th-TH" sz="45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จำนวนอาจารย์ผู้รับผิดชอบหลักสูตร</a:t>
              </a:r>
              <a:endParaRPr lang="en-US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FCB968-7EC3-4500-B722-F93B66CE72FF}"/>
                </a:ext>
              </a:extLst>
            </p:cNvPr>
            <p:cNvSpPr txBox="1"/>
            <p:nvPr/>
          </p:nvSpPr>
          <p:spPr>
            <a:xfrm>
              <a:off x="2238375" y="736379"/>
              <a:ext cx="9810450" cy="206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thaiDist">
                <a:lnSpc>
                  <a:spcPct val="107000"/>
                </a:lnSpc>
                <a:buSzPts val="1600"/>
                <a:tabLst>
                  <a:tab pos="810260" algn="l"/>
                </a:tabLst>
              </a:pPr>
              <a:r>
                <a:rPr lang="en-US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</a:t>
              </a: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3 คน และ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lvl="1" algn="thaiDist">
                <a:lnSpc>
                  <a:spcPct val="107000"/>
                </a:lnSpc>
                <a:buSzPts val="1600"/>
              </a:pPr>
              <a:r>
                <a:rPr lang="en-US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</a:t>
              </a: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เป็นอาจารย์ผู้รับผิดชอบหลักสูตร</a:t>
              </a:r>
              <a:r>
                <a:rPr lang="th-TH" sz="40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เกินกว่า 1 หลักสูตรไม่ได้ </a:t>
              </a:r>
              <a:r>
                <a:rPr lang="th-TH" sz="4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และ</a:t>
              </a:r>
              <a:endParaRPr lang="en-US" sz="40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lvl="1" algn="thaiDist">
                <a:lnSpc>
                  <a:spcPct val="107000"/>
                </a:lnSpc>
                <a:buSzPts val="1600"/>
              </a:pPr>
              <a:r>
                <a:rPr lang="en-US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3. </a:t>
              </a: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ประจำหลักสูตรตลอดระยะเวลาที่จัดการศึกษาตามหลักสูตรนั้น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5B97C8-5C77-4581-8D44-37A64FCB0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4531"/>
          <a:stretch/>
        </p:blipFill>
        <p:spPr>
          <a:xfrm>
            <a:off x="0" y="3346958"/>
            <a:ext cx="121920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>
            <a:off x="882316" y="943704"/>
            <a:ext cx="172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A9BFE-10F0-4C57-A7CC-2039172AB773}"/>
              </a:ext>
            </a:extLst>
          </p:cNvPr>
          <p:cNvSpPr txBox="1"/>
          <p:nvPr/>
        </p:nvSpPr>
        <p:spPr>
          <a:xfrm>
            <a:off x="1746076" y="1838730"/>
            <a:ext cx="92492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หลักสูตรปรัชญาดุษฎีบัณฑิต สาขาวิชาพันธุศาสตร์ </a:t>
            </a:r>
            <a:b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มีอาจารย์ผู้รับผิดชอบหลักสูตร จำนวน 3 คน ดังนี้</a:t>
            </a:r>
          </a:p>
          <a:p>
            <a:endParaRPr lang="th-TH" sz="1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31775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1)	รองศาสตราจารย์ ดร.แสงทองพง</a:t>
            </a:r>
            <a:r>
              <a:rPr lang="th-TH" sz="5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ษ์</a:t>
            </a:r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เจริญกิต</a:t>
            </a:r>
          </a:p>
          <a:p>
            <a:pPr marL="231775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2)	ผู้ช่วยศาสตราจารย์ ดร.ยุพเยาว์  คบพิมาย</a:t>
            </a:r>
          </a:p>
          <a:p>
            <a:pPr marL="231775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3)	ผู้ช่วยศาสตราจารย์ ดร.วราภรณ์  แสงทอง</a:t>
            </a:r>
          </a:p>
        </p:txBody>
      </p:sp>
    </p:spTree>
    <p:extLst>
      <p:ext uri="{BB962C8B-B14F-4D97-AF65-F5344CB8AC3E}">
        <p14:creationId xmlns:p14="http://schemas.microsoft.com/office/powerpoint/2010/main" val="2591953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A53382-5120-4839-B7FF-54340CB9EF82}"/>
              </a:ext>
            </a:extLst>
          </p:cNvPr>
          <p:cNvSpPr txBox="1"/>
          <p:nvPr/>
        </p:nvSpPr>
        <p:spPr>
          <a:xfrm>
            <a:off x="3008239" y="277792"/>
            <a:ext cx="7878835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[ 2 ]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คุณสมบัติของอาจารย์ผู้รับผิดชอบหลักสูตร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E95E8-E5C7-4076-BF52-4D6E09DB8AE4}"/>
              </a:ext>
            </a:extLst>
          </p:cNvPr>
          <p:cNvGrpSpPr/>
          <p:nvPr/>
        </p:nvGrpSpPr>
        <p:grpSpPr>
          <a:xfrm>
            <a:off x="119659" y="1761711"/>
            <a:ext cx="5976341" cy="4445557"/>
            <a:chOff x="434083" y="1578831"/>
            <a:chExt cx="5976341" cy="4445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59EC12-EE04-4561-B7A9-5387FBF4085D}"/>
                </a:ext>
              </a:extLst>
            </p:cNvPr>
            <p:cNvSpPr txBox="1"/>
            <p:nvPr/>
          </p:nvSpPr>
          <p:spPr>
            <a:xfrm>
              <a:off x="434083" y="2474185"/>
              <a:ext cx="5976341" cy="3550203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คุณวุฒิปริญญาเอกหรือเทียบเท่า หรือ</a:t>
              </a: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ขั้นต่ำปริญญาโทหรือเทียบเท่าที่มี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ตำแหน่งทางวิชาการ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รองศาสตราจารย์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ขึ้นไป </a:t>
              </a:r>
              <a:endParaRPr lang="en-US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มีผลงานทางวิชาการอย่างน้อย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 รายการ</a:t>
              </a:r>
              <a:endParaRPr lang="en-US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 โดยอย่างน้อย 1 รายการ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ต้องเป็นผลงานวิจัย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3FE4A-642F-43E9-9D5B-5F5EBEE45DF1}"/>
                </a:ext>
              </a:extLst>
            </p:cNvPr>
            <p:cNvSpPr txBox="1"/>
            <p:nvPr/>
          </p:nvSpPr>
          <p:spPr>
            <a:xfrm>
              <a:off x="2124492" y="1578831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76338-E4C7-4C17-B31E-B087D3E9F084}"/>
              </a:ext>
            </a:extLst>
          </p:cNvPr>
          <p:cNvGrpSpPr/>
          <p:nvPr/>
        </p:nvGrpSpPr>
        <p:grpSpPr>
          <a:xfrm>
            <a:off x="6266046" y="1761710"/>
            <a:ext cx="5842536" cy="4445558"/>
            <a:chOff x="6318037" y="1578830"/>
            <a:chExt cx="5842536" cy="4445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8ED02-EFCB-43AA-B3D9-B32A31648339}"/>
                </a:ext>
              </a:extLst>
            </p:cNvPr>
            <p:cNvSpPr txBox="1"/>
            <p:nvPr/>
          </p:nvSpPr>
          <p:spPr>
            <a:xfrm>
              <a:off x="6318037" y="2474185"/>
              <a:ext cx="5842536" cy="3550203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คุณวุฒิปริญญาเอกหรือเทียบเท่า หรือ</a:t>
              </a: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ขั้นต่ำปริญญาโทหรือเทียบเท่าที่มี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ตำแหน่งทางวิชาการ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ศาสตราจารย์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ขึ้นไป </a:t>
              </a:r>
              <a:endParaRPr lang="en-US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มีผลงานทางวิชาการอย่างน้อย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 รายการ</a:t>
              </a:r>
              <a:endParaRPr lang="en-US" sz="35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 โดยอย่างน้อย 1 รายการ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algn="thaiDist">
                <a:lnSpc>
                  <a:spcPct val="107000"/>
                </a:lnSpc>
              </a:pPr>
              <a:r>
                <a:rPr lang="en-US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ต้องเป็นผลงานวิจัย</a:t>
              </a:r>
              <a:endParaRPr lang="en-US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583718-04AA-4903-9D73-7C4D11B086F1}"/>
                </a:ext>
              </a:extLst>
            </p:cNvPr>
            <p:cNvSpPr txBox="1"/>
            <p:nvPr/>
          </p:nvSpPr>
          <p:spPr>
            <a:xfrm>
              <a:off x="8250343" y="1578830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4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8559B-039D-474D-BDD2-EE672E557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2" b="3830"/>
          <a:stretch/>
        </p:blipFill>
        <p:spPr>
          <a:xfrm>
            <a:off x="0" y="1084375"/>
            <a:ext cx="12192000" cy="46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1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BDE711-80FB-4342-B874-90BCCF523057}"/>
              </a:ext>
            </a:extLst>
          </p:cNvPr>
          <p:cNvSpPr txBox="1"/>
          <p:nvPr/>
        </p:nvSpPr>
        <p:spPr>
          <a:xfrm>
            <a:off x="469806" y="328065"/>
            <a:ext cx="11614337" cy="651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000" b="1" u="sng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รูปแบบการเขียนผลงานทางวิชาการ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(รับผิดชอบหลักสูตร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&amp;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ประจำหลักสูตร)</a:t>
            </a:r>
            <a:endParaRPr lang="en-US" sz="3000" b="1" u="sng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ใช้เลข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ลำดับ</a:t>
            </a:r>
            <a:r>
              <a:rPr lang="en-US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เรียงลำดับปี 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โดยให้ปีปัจจุบันเป็นอันดับแรก</a:t>
            </a: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u="sng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กำหนด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ให้ระบุ </a:t>
            </a:r>
            <a:r>
              <a:rPr lang="th-TH" sz="35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 รายการ</a:t>
            </a:r>
            <a:endParaRPr lang="th-TH" sz="35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ใช้รูปแบบการเขียนแบบบรรณานุกรม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APA</a:t>
            </a:r>
            <a:endParaRPr lang="th-TH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>
              <a:lnSpc>
                <a:spcPct val="107000"/>
              </a:lnSpc>
            </a:pPr>
            <a:r>
              <a:rPr lang="th-TH" sz="3500" b="1" u="sng" dirty="0">
                <a:highlight>
                  <a:srgbClr val="ED7D31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วารสาร</a:t>
            </a:r>
          </a:p>
          <a:p>
            <a:pPr marL="571500" lvl="1">
              <a:lnSpc>
                <a:spcPct val="107000"/>
              </a:lnSpc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ชื่อผู้เขียนบทความ./(ปีพิมพ์)./ชื่อบทความ./ชื่อวารสาร,/ปีที่(ฉบับที่),/หน้าแรก-หน้าสุดท้าย.</a:t>
            </a:r>
          </a:p>
          <a:p>
            <a:pPr marL="571500" lvl="1">
              <a:lnSpc>
                <a:spcPct val="107000"/>
              </a:lnSpc>
            </a:pPr>
            <a:endParaRPr lang="en-US" sz="2000" b="1" u="sng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571500" lvl="1">
              <a:lnSpc>
                <a:spcPct val="107000"/>
              </a:lnSpc>
            </a:pPr>
            <a:r>
              <a:rPr lang="th-TH" sz="3500" b="1" dirty="0">
                <a:effectLst/>
                <a:highlight>
                  <a:srgbClr val="9EC524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ตัวอย่าง</a:t>
            </a:r>
          </a:p>
          <a:p>
            <a:pPr marL="571500" lvl="1">
              <a:lnSpc>
                <a:spcPct val="107000"/>
              </a:lnSpc>
            </a:pPr>
            <a:r>
              <a:rPr lang="th-TH" sz="3500" b="1" u="sng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บุศรา ชัยทัศน์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 (2559).  การดูแลผู้ป่วยโรคมะเร็งลำไส้ใหญ่และทวารหนักที่ผ่าตัดเปิด</a:t>
            </a:r>
            <a:b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ทวารใหม่</a:t>
            </a:r>
            <a:r>
              <a:rPr lang="en-US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บทบาทพยาบาลเฉพาะทางบาดแผล ออสโตมี และควบคุมการขับถ่ายไม่ได้. วารสารพยาบาลสภากาชาดไทย, 9(1), 19-33.</a:t>
            </a:r>
            <a:endParaRPr lang="en-US" sz="3500" dirty="0">
              <a:solidFill>
                <a:srgbClr val="00B05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A84B1-0E06-40AB-9F79-03D0B7B3EF57}"/>
              </a:ext>
            </a:extLst>
          </p:cNvPr>
          <p:cNvSpPr txBox="1"/>
          <p:nvPr/>
        </p:nvSpPr>
        <p:spPr>
          <a:xfrm>
            <a:off x="4355306" y="1567934"/>
            <a:ext cx="40838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00" b="1" dirty="0">
                <a:solidFill>
                  <a:schemeClr val="bg1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 จำนวนตามที่เกณฑ์กำหนด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BDE711-80FB-4342-B874-90BCCF523057}"/>
              </a:ext>
            </a:extLst>
          </p:cNvPr>
          <p:cNvSpPr txBox="1"/>
          <p:nvPr/>
        </p:nvSpPr>
        <p:spPr>
          <a:xfrm>
            <a:off x="469806" y="328065"/>
            <a:ext cx="11493593" cy="5653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000" b="1" u="sng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รูปแบบการเขียนผลงานทางวิชาการ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(รับผิดชอบหลักสูตร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&amp;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ประจำหลักสูตร)</a:t>
            </a:r>
            <a:r>
              <a:rPr lang="th-TH" sz="3600" b="1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(ต่อ)</a:t>
            </a:r>
          </a:p>
          <a:p>
            <a:pPr marL="628650" lvl="1"/>
            <a:r>
              <a:rPr lang="th-TH" sz="3500" b="1" u="sng" dirty="0">
                <a:effectLst/>
                <a:highlight>
                  <a:srgbClr val="ED7D31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เอกสารการประชุมทางวิชาการ</a:t>
            </a:r>
            <a:endParaRPr lang="en-US" sz="3500" b="1" u="sng" dirty="0">
              <a:highlight>
                <a:srgbClr val="ED7D31"/>
              </a:highlight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ชื่อผู้แต่ง./(ปีพิมพ์,/วันที่/เดือน)./ชื่อบทความหรือชื่อเรื่องของบท/[การนำเสนอ]./</a:t>
            </a:r>
            <a:b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ชื่อการประชุม,เมืองที่ประชุม.</a:t>
            </a:r>
          </a:p>
          <a:p>
            <a:pPr marL="628650" lvl="1">
              <a:lnSpc>
                <a:spcPct val="107000"/>
              </a:lnSpc>
            </a:pPr>
            <a:endParaRPr lang="th-TH" sz="20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highlight>
                  <a:srgbClr val="9EC524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ตัวอย่าง</a:t>
            </a:r>
          </a:p>
          <a:p>
            <a:pPr marL="628650" lvl="1">
              <a:lnSpc>
                <a:spcPct val="107000"/>
              </a:lnSpc>
            </a:pPr>
            <a:r>
              <a:rPr lang="th-TH" sz="350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พิมพิไล ทองไพบูลย์, </a:t>
            </a:r>
            <a:r>
              <a:rPr lang="th-TH" sz="3500" b="1" u="sng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กฤษณา พูลเพิ่ม</a:t>
            </a:r>
            <a:r>
              <a:rPr lang="th-TH" sz="350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, และภาวิดา พุทธิขันธ์. 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(2559, 15-16 กันยายน). จริยธรรมและกฎหมายที่เกี่ยวข้องกับเทคโนโลยีสารสนเทศ [</a:t>
            </a:r>
            <a:r>
              <a:rPr lang="th-TH" sz="3500" dirty="0">
                <a:solidFill>
                  <a:srgbClr val="00B05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เอกสารนำเสนอ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]. </a:t>
            </a:r>
            <a:b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การประชุมวิชาการวิจัยและนวัตกรรมสร้างสรรค์ ครั้งที่ 3 เรื่อง ...สู่วิจัยรับใช้สังคม ผลิตภัณฑ์อุตสาหกรรมและนวัตกรรมท้องถิ่น, เชียงใหม่, ประเทศไทย.</a:t>
            </a:r>
          </a:p>
        </p:txBody>
      </p:sp>
    </p:spTree>
    <p:extLst>
      <p:ext uri="{BB962C8B-B14F-4D97-AF65-F5344CB8AC3E}">
        <p14:creationId xmlns:p14="http://schemas.microsoft.com/office/powerpoint/2010/main" val="167049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BDE711-80FB-4342-B874-90BCCF523057}"/>
              </a:ext>
            </a:extLst>
          </p:cNvPr>
          <p:cNvSpPr txBox="1"/>
          <p:nvPr/>
        </p:nvSpPr>
        <p:spPr>
          <a:xfrm>
            <a:off x="469806" y="328065"/>
            <a:ext cx="11493593" cy="5937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thaiDist">
              <a:lnSpc>
                <a:spcPct val="107000"/>
              </a:lnSpc>
              <a:tabLst>
                <a:tab pos="540385" algn="l"/>
                <a:tab pos="990600" algn="l"/>
              </a:tabLst>
            </a:pPr>
            <a:r>
              <a:rPr lang="th-TH" sz="4000" b="1" u="sng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รูปแบบการเขียนผลงานทางวิชาการ </a:t>
            </a:r>
            <a:r>
              <a:rPr lang="en-US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: 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(รับผิดชอบหลักสูตร 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&amp;</a:t>
            </a:r>
            <a:r>
              <a:rPr lang="th-TH" sz="3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ประจำหลักสูตร)</a:t>
            </a:r>
            <a:r>
              <a:rPr lang="th-TH" sz="3600" b="1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(ต่อ)</a:t>
            </a:r>
            <a:endParaRPr lang="en-US" sz="3600" b="1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>
              <a:lnSpc>
                <a:spcPct val="107000"/>
              </a:lnSpc>
            </a:pPr>
            <a:r>
              <a:rPr lang="th-TH" sz="3500" b="1" u="sng" dirty="0">
                <a:highlight>
                  <a:srgbClr val="ED7D31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งานวิจัยฉบับสมบูรณ์ (หนังสือ)</a:t>
            </a: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ผู้แต่ง./(ปีที่พิมพ์./ชื่อเรื่อง/(ครั้งที่พิมพ์ </a:t>
            </a:r>
            <a:r>
              <a:rPr lang="th-TH" sz="3500" b="1" i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พิมพ์ครั้งที่ 2 เป็นต้นไป</a:t>
            </a:r>
            <a: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)./สำนักพิมพ์.</a:t>
            </a:r>
            <a:br>
              <a:rPr lang="th-TH" sz="3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endParaRPr lang="th-TH" sz="35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>
              <a:lnSpc>
                <a:spcPct val="107000"/>
              </a:lnSpc>
            </a:pPr>
            <a:r>
              <a:rPr lang="th-TH" sz="3500" b="1" dirty="0">
                <a:highlight>
                  <a:srgbClr val="9EC524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ตัวอย่าง</a:t>
            </a:r>
          </a:p>
          <a:p>
            <a:pPr marL="628650" lvl="1">
              <a:lnSpc>
                <a:spcPct val="107000"/>
              </a:lnSpc>
            </a:pPr>
            <a:r>
              <a:rPr lang="th-TH" sz="3500" b="1" u="sng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วราภรณ์ แสงทอง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 (2563). ยีนหอมของข้าวและการปรับปรุงพันธุ์ข้าวหอม. โรงพิมพ์ ดีพร</a:t>
            </a:r>
            <a:r>
              <a:rPr lang="th-TH" sz="3500" dirty="0" err="1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ิ้น</a:t>
            </a:r>
            <a:r>
              <a:rPr lang="th-TH" sz="3500" dirty="0">
                <a:solidFill>
                  <a:srgbClr val="00B05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เชียงใหม่.</a:t>
            </a:r>
          </a:p>
          <a:p>
            <a:pPr marL="628650" lvl="1">
              <a:lnSpc>
                <a:spcPct val="107000"/>
              </a:lnSpc>
            </a:pPr>
            <a:endParaRPr lang="th-TH" sz="3500" dirty="0">
              <a:solidFill>
                <a:srgbClr val="00B050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62865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ให้ความสำคัญต่อชื่อผู้แต่งที่เกี่ยวข้อง (การ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เน้นชื่อด้วยตัวหนา + ขีดเส้นใต้</a:t>
            </a: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 </a:t>
            </a:r>
          </a:p>
          <a:p>
            <a:pPr marL="62865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ระบุให้ครบ</a:t>
            </a:r>
            <a:r>
              <a:rPr lang="th-TH" sz="35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ทุกคน</a:t>
            </a:r>
          </a:p>
        </p:txBody>
      </p:sp>
    </p:spTree>
    <p:extLst>
      <p:ext uri="{BB962C8B-B14F-4D97-AF65-F5344CB8AC3E}">
        <p14:creationId xmlns:p14="http://schemas.microsoft.com/office/powerpoint/2010/main" val="2429338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BEF04-27D8-40D0-A324-036E9EC6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12192000" cy="599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hlinkClick r:id="rId3"/>
            <a:extLst>
              <a:ext uri="{FF2B5EF4-FFF2-40B4-BE49-F238E27FC236}">
                <a16:creationId xmlns:a16="http://schemas.microsoft.com/office/drawing/2014/main" id="{25578CE4-8C5C-474C-A5DB-251632F1DF84}"/>
              </a:ext>
            </a:extLst>
          </p:cNvPr>
          <p:cNvSpPr/>
          <p:nvPr/>
        </p:nvSpPr>
        <p:spPr>
          <a:xfrm>
            <a:off x="10953550" y="1260415"/>
            <a:ext cx="683394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EDECC-B0B6-4397-AD1B-C5297F62A6C9}"/>
              </a:ext>
            </a:extLst>
          </p:cNvPr>
          <p:cNvSpPr txBox="1"/>
          <p:nvPr/>
        </p:nvSpPr>
        <p:spPr>
          <a:xfrm>
            <a:off x="226583" y="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89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0DDA26-7E02-4A6A-B618-B64587B8C11B}"/>
              </a:ext>
            </a:extLst>
          </p:cNvPr>
          <p:cNvGrpSpPr/>
          <p:nvPr/>
        </p:nvGrpSpPr>
        <p:grpSpPr>
          <a:xfrm>
            <a:off x="6298131" y="2606360"/>
            <a:ext cx="6060707" cy="1645279"/>
            <a:chOff x="6096000" y="2073757"/>
            <a:chExt cx="3937659" cy="164527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D1BDADB-ED9B-4F70-9294-C61A5C718430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073757"/>
              <a:ext cx="3937659" cy="13504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r>
                <a:rPr lang="en-US" sz="11500" b="1" dirty="0">
                  <a:solidFill>
                    <a:schemeClr val="tx1"/>
                  </a:solidFill>
                  <a:cs typeface="Angsana New" panose="02020603050405020304" pitchFamily="18" charset="-34"/>
                </a:rPr>
                <a:t>K P I  - </a:t>
              </a:r>
              <a:r>
                <a:rPr lang="en-US" sz="11500" b="1" dirty="0">
                  <a:cs typeface="Angsana New" panose="02020603050405020304" pitchFamily="18" charset="-34"/>
                </a:rPr>
                <a:t>1.1</a:t>
              </a:r>
              <a:r>
                <a:rPr lang="en-US" sz="11500" b="1" dirty="0">
                  <a:solidFill>
                    <a:schemeClr val="tx1"/>
                  </a:solidFill>
                  <a:cs typeface="Angsana New" panose="02020603050405020304" pitchFamily="18" charset="-34"/>
                </a:rPr>
                <a:t> 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65CAA96-BAD2-4546-A193-03D9292B67B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026017"/>
              <a:ext cx="3681263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r>
                <a:rPr lang="th-TH" sz="4500" b="1" dirty="0">
                  <a:solidFill>
                    <a:schemeClr val="tx1"/>
                  </a:solidFill>
                  <a:cs typeface="Angsana New" panose="02020603050405020304" pitchFamily="18" charset="-34"/>
                </a:rPr>
                <a:t>การกำกับมาตรฐานหลักสูตร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A53382-5120-4839-B7FF-54340CB9EF82}"/>
              </a:ext>
            </a:extLst>
          </p:cNvPr>
          <p:cNvSpPr txBox="1"/>
          <p:nvPr/>
        </p:nvSpPr>
        <p:spPr>
          <a:xfrm>
            <a:off x="3008240" y="277792"/>
            <a:ext cx="7009598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คุณสมบัติของอาจารย์ประจำหลักสูตร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E95E8-E5C7-4076-BF52-4D6E09DB8AE4}"/>
              </a:ext>
            </a:extLst>
          </p:cNvPr>
          <p:cNvGrpSpPr/>
          <p:nvPr/>
        </p:nvGrpSpPr>
        <p:grpSpPr>
          <a:xfrm>
            <a:off x="119660" y="1761711"/>
            <a:ext cx="5806296" cy="4445557"/>
            <a:chOff x="434084" y="1578831"/>
            <a:chExt cx="5806296" cy="4445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59EC12-EE04-4561-B7A9-5387FBF4085D}"/>
                </a:ext>
              </a:extLst>
            </p:cNvPr>
            <p:cNvSpPr txBox="1"/>
            <p:nvPr/>
          </p:nvSpPr>
          <p:spPr>
            <a:xfrm>
              <a:off x="434084" y="2474185"/>
              <a:ext cx="5806296" cy="3550203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คุณวุฒิขั้นต่ำ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endPara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endPara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มีผลงานทางวิชาการอย่างน้อย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 โดยอย่างน้อย 1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ต้องเป็นผลงานวิจัย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3FE4A-642F-43E9-9D5B-5F5EBEE45DF1}"/>
                </a:ext>
              </a:extLst>
            </p:cNvPr>
            <p:cNvSpPr txBox="1"/>
            <p:nvPr/>
          </p:nvSpPr>
          <p:spPr>
            <a:xfrm>
              <a:off x="2124492" y="1578831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76338-E4C7-4C17-B31E-B087D3E9F084}"/>
              </a:ext>
            </a:extLst>
          </p:cNvPr>
          <p:cNvGrpSpPr/>
          <p:nvPr/>
        </p:nvGrpSpPr>
        <p:grpSpPr>
          <a:xfrm>
            <a:off x="6113646" y="1761711"/>
            <a:ext cx="5842536" cy="4445558"/>
            <a:chOff x="6318037" y="1578830"/>
            <a:chExt cx="5842536" cy="4445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8ED02-EFCB-43AA-B3D9-B32A31648339}"/>
                </a:ext>
              </a:extLst>
            </p:cNvPr>
            <p:cNvSpPr txBox="1"/>
            <p:nvPr/>
          </p:nvSpPr>
          <p:spPr>
            <a:xfrm>
              <a:off x="6318037" y="2474185"/>
              <a:ext cx="5842536" cy="3550203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คุณวุฒิขั้นต่ำ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ขั้นต่ำ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ที่มี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ตำแหน่ง</a:t>
              </a:r>
              <a:b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รองศาสตราจารย์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ขึ้นไป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มีผลงานทางวิชาการอย่างน้อย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 โดยอย่างน้อย 1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ต้องเป็นผลงานวิจัย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583718-04AA-4903-9D73-7C4D11B086F1}"/>
                </a:ext>
              </a:extLst>
            </p:cNvPr>
            <p:cNvSpPr txBox="1"/>
            <p:nvPr/>
          </p:nvSpPr>
          <p:spPr>
            <a:xfrm>
              <a:off x="8250343" y="1578830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3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10E2A-A580-47E2-9328-E1105128C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2" b="3830"/>
          <a:stretch/>
        </p:blipFill>
        <p:spPr>
          <a:xfrm>
            <a:off x="0" y="1084375"/>
            <a:ext cx="12192000" cy="46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9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BEF04-27D8-40D0-A324-036E9EC6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168"/>
            <a:ext cx="12192000" cy="599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hlinkClick r:id="rId3"/>
            <a:extLst>
              <a:ext uri="{FF2B5EF4-FFF2-40B4-BE49-F238E27FC236}">
                <a16:creationId xmlns:a16="http://schemas.microsoft.com/office/drawing/2014/main" id="{25578CE4-8C5C-474C-A5DB-251632F1DF84}"/>
              </a:ext>
            </a:extLst>
          </p:cNvPr>
          <p:cNvSpPr/>
          <p:nvPr/>
        </p:nvSpPr>
        <p:spPr>
          <a:xfrm>
            <a:off x="10941358" y="1492063"/>
            <a:ext cx="683394" cy="683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40224-4495-40DB-A07E-2401A548CCE9}"/>
              </a:ext>
            </a:extLst>
          </p:cNvPr>
          <p:cNvSpPr txBox="1"/>
          <p:nvPr/>
        </p:nvSpPr>
        <p:spPr>
          <a:xfrm>
            <a:off x="226583" y="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1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A53382-5120-4839-B7FF-54340CB9EF82}"/>
              </a:ext>
            </a:extLst>
          </p:cNvPr>
          <p:cNvSpPr txBox="1"/>
          <p:nvPr/>
        </p:nvSpPr>
        <p:spPr>
          <a:xfrm>
            <a:off x="3759010" y="152054"/>
            <a:ext cx="7009598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คุณสมบัติของอาจารย์ผู้สอน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E95E8-E5C7-4076-BF52-4D6E09DB8AE4}"/>
              </a:ext>
            </a:extLst>
          </p:cNvPr>
          <p:cNvGrpSpPr/>
          <p:nvPr/>
        </p:nvGrpSpPr>
        <p:grpSpPr>
          <a:xfrm>
            <a:off x="119659" y="1820538"/>
            <a:ext cx="5578498" cy="4945588"/>
            <a:chOff x="434084" y="1579992"/>
            <a:chExt cx="5578498" cy="4945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59EC12-EE04-4561-B7A9-5387FBF4085D}"/>
                </a:ext>
              </a:extLst>
            </p:cNvPr>
            <p:cNvSpPr txBox="1"/>
            <p:nvPr/>
          </p:nvSpPr>
          <p:spPr>
            <a:xfrm>
              <a:off x="434084" y="2399066"/>
              <a:ext cx="5578498" cy="4126514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คุณวุฒิระดับ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ในสาขาวิชานั้นหรือสาขาวิชาที่สัมพันธ์กัน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หรือสาขาวิชาของรายวิชาที่สอน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endParaRPr lang="th-TH" sz="3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ต้องมี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ประสบการณ์ด้านการสอน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และ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มีผลงานทางวิชาการอย่างน้อย 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3FE4A-642F-43E9-9D5B-5F5EBEE45DF1}"/>
                </a:ext>
              </a:extLst>
            </p:cNvPr>
            <p:cNvSpPr txBox="1"/>
            <p:nvPr/>
          </p:nvSpPr>
          <p:spPr>
            <a:xfrm>
              <a:off x="2134118" y="1579992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76338-E4C7-4C17-B31E-B087D3E9F084}"/>
              </a:ext>
            </a:extLst>
          </p:cNvPr>
          <p:cNvGrpSpPr/>
          <p:nvPr/>
        </p:nvGrpSpPr>
        <p:grpSpPr>
          <a:xfrm>
            <a:off x="5900285" y="1823613"/>
            <a:ext cx="6172056" cy="4908728"/>
            <a:chOff x="5988517" y="1573275"/>
            <a:chExt cx="6172056" cy="49492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8ED02-EFCB-43AA-B3D9-B32A31648339}"/>
                </a:ext>
              </a:extLst>
            </p:cNvPr>
            <p:cNvSpPr txBox="1"/>
            <p:nvPr/>
          </p:nvSpPr>
          <p:spPr>
            <a:xfrm>
              <a:off x="5988517" y="2396010"/>
              <a:ext cx="6172056" cy="4126514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</a:t>
              </a: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คุณวุฒิระดับ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 </a:t>
              </a:r>
              <a:r>
                <a:rPr lang="th-TH" sz="35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ขั้นต่ำ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หรือเทียบเท่าที่มีตำแหน่ง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รองศาสตราจารย์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ในสาขาวิชานั้นหรือสาขาวิชา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ที่สัมพันธ์กันหรือสาขาวิชาของรายวิชาที่สอน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ต้องมี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ประสบการณ์ด้านการสอน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และมีผลงาน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ทางวิชาการอย่างน้อย </a:t>
              </a:r>
              <a:r>
                <a:rPr lang="th-TH" sz="35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 รายการ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5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5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ย้อนหลัง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583718-04AA-4903-9D73-7C4D11B086F1}"/>
                </a:ext>
              </a:extLst>
            </p:cNvPr>
            <p:cNvSpPr txBox="1"/>
            <p:nvPr/>
          </p:nvSpPr>
          <p:spPr>
            <a:xfrm>
              <a:off x="8190797" y="1573275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C97761-8940-435C-A839-0075D80E810D}"/>
              </a:ext>
            </a:extLst>
          </p:cNvPr>
          <p:cNvSpPr txBox="1"/>
          <p:nvPr/>
        </p:nvSpPr>
        <p:spPr>
          <a:xfrm>
            <a:off x="-7676" y="995586"/>
            <a:ext cx="12207351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อาจารย์ประจำ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26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1B782-56AF-4483-821B-5DC9081A7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67"/>
            <a:ext cx="12192000" cy="52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77ED3-9B3D-46A0-9E85-8982EB27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736"/>
            <a:ext cx="12192000" cy="462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4F4BD-8C09-4DD5-B588-063374EE279C}"/>
              </a:ext>
            </a:extLst>
          </p:cNvPr>
          <p:cNvSpPr txBox="1"/>
          <p:nvPr/>
        </p:nvSpPr>
        <p:spPr>
          <a:xfrm>
            <a:off x="202199" y="207264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6224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A53382-5120-4839-B7FF-54340CB9EF82}"/>
              </a:ext>
            </a:extLst>
          </p:cNvPr>
          <p:cNvSpPr txBox="1"/>
          <p:nvPr/>
        </p:nvSpPr>
        <p:spPr>
          <a:xfrm>
            <a:off x="3759010" y="114482"/>
            <a:ext cx="7009598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คุณสมบัติของอาจารย์ผู้สอน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E95E8-E5C7-4076-BF52-4D6E09DB8AE4}"/>
              </a:ext>
            </a:extLst>
          </p:cNvPr>
          <p:cNvGrpSpPr/>
          <p:nvPr/>
        </p:nvGrpSpPr>
        <p:grpSpPr>
          <a:xfrm>
            <a:off x="304800" y="1868158"/>
            <a:ext cx="5600699" cy="4890757"/>
            <a:chOff x="619225" y="1627612"/>
            <a:chExt cx="5600699" cy="48907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59EC12-EE04-4561-B7A9-5387FBF4085D}"/>
                </a:ext>
              </a:extLst>
            </p:cNvPr>
            <p:cNvSpPr txBox="1"/>
            <p:nvPr/>
          </p:nvSpPr>
          <p:spPr>
            <a:xfrm>
              <a:off x="619225" y="2474185"/>
              <a:ext cx="5600699" cy="4044184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คุณวุฒิระดับ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หรือเทียบเท่าในสาขา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วิชานั้น หรือสาขาวิชาที่สัมพันธ์กันหรือสาขาวิชา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ของรายวิชาที่สอน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ประสบการณ์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ทำงานที่เกี่ยวข้องกับวิชาที่สอนและ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มีและมีผลงานทางวิชาการอย่างน้อย 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 รายการ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ปีย้อนหลัง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3.  ทั้งนี้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ชั่วโมงสอนไม่เกินร้อยละ 50 ของรายวิชา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โดยมีอาจารย์ประจำเป็นผู้รับผิดชอบวิชานั้น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3FE4A-642F-43E9-9D5B-5F5EBEE45DF1}"/>
                </a:ext>
              </a:extLst>
            </p:cNvPr>
            <p:cNvSpPr txBox="1"/>
            <p:nvPr/>
          </p:nvSpPr>
          <p:spPr>
            <a:xfrm>
              <a:off x="2134118" y="1627612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76338-E4C7-4C17-B31E-B087D3E9F084}"/>
              </a:ext>
            </a:extLst>
          </p:cNvPr>
          <p:cNvGrpSpPr/>
          <p:nvPr/>
        </p:nvGrpSpPr>
        <p:grpSpPr>
          <a:xfrm>
            <a:off x="6014511" y="1874307"/>
            <a:ext cx="5943601" cy="4884608"/>
            <a:chOff x="6102743" y="1624388"/>
            <a:chExt cx="5943601" cy="49249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8ED02-EFCB-43AA-B3D9-B32A31648339}"/>
                </a:ext>
              </a:extLst>
            </p:cNvPr>
            <p:cNvSpPr txBox="1"/>
            <p:nvPr/>
          </p:nvSpPr>
          <p:spPr>
            <a:xfrm>
              <a:off x="6102743" y="2471749"/>
              <a:ext cx="5943601" cy="4077569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en-US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คุณวุฒิระดับ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หรือเทียบเท่าในสาขาวิชานั้น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u="sng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หรือขั้นต่ำปริญญาโท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endParaRPr lang="th-TH" sz="3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ประสบการณ์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ทำงานที่เกี่ยวข้องกับวิชาที่สอน และ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มีผลงานทางวิชาการอย่างน้อย 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 รายการ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ในรอบ 5 ปี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ย้อนหลัง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3.  ทั้งนี้ มี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ชั่วโมงสอนไม่เกินร้อยละ 50 ของรายวิชา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โดยมีอาจารย์ประจำเป็นผู้รับผิดชอบวิชานั้น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583718-04AA-4903-9D73-7C4D11B086F1}"/>
                </a:ext>
              </a:extLst>
            </p:cNvPr>
            <p:cNvSpPr txBox="1"/>
            <p:nvPr/>
          </p:nvSpPr>
          <p:spPr>
            <a:xfrm>
              <a:off x="8190797" y="1624388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C97761-8940-435C-A839-0075D80E810D}"/>
              </a:ext>
            </a:extLst>
          </p:cNvPr>
          <p:cNvSpPr txBox="1"/>
          <p:nvPr/>
        </p:nvSpPr>
        <p:spPr>
          <a:xfrm>
            <a:off x="-7676" y="995586"/>
            <a:ext cx="12207351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อาจารย์พิเศษ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08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0555A3F-449D-4FAA-B0A4-61C6CC987CE6}"/>
              </a:ext>
            </a:extLst>
          </p:cNvPr>
          <p:cNvSpPr txBox="1"/>
          <p:nvPr/>
        </p:nvSpPr>
        <p:spPr>
          <a:xfrm>
            <a:off x="220233" y="443992"/>
            <a:ext cx="134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Graduate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9F629A-AE1E-4F6A-95AD-FA9BB9A3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557"/>
            <a:ext cx="12192000" cy="58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6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EE2404-DC36-4A7A-90E7-0EE988E334E5}"/>
              </a:ext>
            </a:extLst>
          </p:cNvPr>
          <p:cNvGrpSpPr/>
          <p:nvPr/>
        </p:nvGrpSpPr>
        <p:grpSpPr>
          <a:xfrm>
            <a:off x="0" y="24384"/>
            <a:ext cx="11872567" cy="6706084"/>
            <a:chOff x="-175145" y="-103147"/>
            <a:chExt cx="11872567" cy="6706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089605-BCE0-4D39-B392-58AA5BDE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337" y="536090"/>
              <a:ext cx="10837085" cy="6066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432D3C-535F-4594-AEE6-0EACB82D46B5}"/>
                </a:ext>
              </a:extLst>
            </p:cNvPr>
            <p:cNvSpPr txBox="1"/>
            <p:nvPr/>
          </p:nvSpPr>
          <p:spPr>
            <a:xfrm>
              <a:off x="-175145" y="-103147"/>
              <a:ext cx="15581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highlight>
                    <a:srgbClr val="FFC000"/>
                  </a:highlight>
                  <a:latin typeface="Angsana New" panose="02020603050405020304" pitchFamily="18" charset="-34"/>
                  <a:cs typeface="Angsana New" panose="02020603050405020304" pitchFamily="18" charset="-34"/>
                </a:rPr>
                <a:t>-ตัวอย่าง-</a:t>
              </a:r>
              <a:endParaRPr lang="en-US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920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BC36C-EC11-41ED-B9E5-9F383EDAA6CF}"/>
              </a:ext>
            </a:extLst>
          </p:cNvPr>
          <p:cNvSpPr txBox="1"/>
          <p:nvPr/>
        </p:nvSpPr>
        <p:spPr>
          <a:xfrm>
            <a:off x="2134301" y="314380"/>
            <a:ext cx="9002323" cy="1574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คุณสมบัติของอาจารย์ที่ปรึกษาวิทยานิพนธ์</a:t>
            </a:r>
            <a:r>
              <a:rPr lang="th-TH" sz="4500" b="1" u="sng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</a:p>
          <a:p>
            <a:pPr lvl="0" algn="thaiDist">
              <a:lnSpc>
                <a:spcPct val="107000"/>
              </a:lnSpc>
            </a:pPr>
            <a:r>
              <a:rPr lang="th-TH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อาจารย์ที่ปรึกษาการค้นคว้าอิสระ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FBB11-CE60-4C9C-AFE3-96BFBD8EA893}"/>
              </a:ext>
            </a:extLst>
          </p:cNvPr>
          <p:cNvSpPr txBox="1"/>
          <p:nvPr/>
        </p:nvSpPr>
        <p:spPr>
          <a:xfrm>
            <a:off x="733580" y="3110145"/>
            <a:ext cx="10920823" cy="3426579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1" algn="thaiDist">
              <a:buSzPts val="1600"/>
            </a:pP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  </a:t>
            </a:r>
            <a:r>
              <a:rPr lang="th-TH" sz="4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เป็นอาจารย์ประจำหลักสูตร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ที่มีคุณวุฒิ</a:t>
            </a:r>
            <a:r>
              <a:rPr lang="th-TH" sz="4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หรือเทียบเท่า </a:t>
            </a:r>
            <a:r>
              <a:rPr lang="th-TH" sz="42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</a:p>
          <a:p>
            <a:pPr marL="0" lvl="1" algn="thaiDist">
              <a:buSzPts val="1600"/>
            </a:pP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ขั้นต่ำ</a:t>
            </a:r>
            <a:r>
              <a:rPr lang="th-TH" sz="4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หรือเทียบเท่า</a:t>
            </a:r>
            <a:r>
              <a:rPr lang="th-TH" sz="42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</a:t>
            </a:r>
          </a:p>
          <a:p>
            <a:pPr marL="0" lvl="1" algn="thaiDist">
              <a:buSzPts val="1600"/>
            </a:pPr>
            <a:r>
              <a:rPr lang="th-TH" sz="42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</a:t>
            </a:r>
            <a:r>
              <a:rPr lang="th-TH" sz="4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รองศาสตราจารย์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ในสาขาวิชานั้น หรือสาขาวิชาที่สัมพันธ์กัน </a:t>
            </a:r>
            <a:endParaRPr lang="en-US" sz="42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lvl="1" algn="thaiDist">
              <a:spcAft>
                <a:spcPts val="800"/>
              </a:spcAft>
              <a:buSzPts val="1600"/>
            </a:pP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 มีผลงานทางวิชาการอย่างน้อย </a:t>
            </a:r>
            <a:r>
              <a:rPr lang="th-TH" sz="4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 รายการ</a:t>
            </a: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ในรอบ 5 ปีย้อนหลัง </a:t>
            </a:r>
            <a:endParaRPr lang="th-TH" sz="42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lvl="1" algn="thaiDist">
              <a:spcAft>
                <a:spcPts val="800"/>
              </a:spcAft>
              <a:buSzPts val="1600"/>
            </a:pPr>
            <a:r>
              <a:rPr lang="th-TH" sz="42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โดยอย่างน้อย 1 รายการ  ต้องเป็นผลงานวิจัย</a:t>
            </a:r>
            <a:endParaRPr lang="en-US" sz="42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0C7B8-9076-48C7-B8C3-9C086224DA31}"/>
              </a:ext>
            </a:extLst>
          </p:cNvPr>
          <p:cNvSpPr txBox="1"/>
          <p:nvPr/>
        </p:nvSpPr>
        <p:spPr>
          <a:xfrm>
            <a:off x="2022195" y="2028432"/>
            <a:ext cx="1767495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B0440-FBBB-4A73-8EFC-630250804321}"/>
              </a:ext>
            </a:extLst>
          </p:cNvPr>
          <p:cNvSpPr txBox="1"/>
          <p:nvPr/>
        </p:nvSpPr>
        <p:spPr>
          <a:xfrm>
            <a:off x="8278012" y="2028433"/>
            <a:ext cx="1767495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99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BB7F0211-E9A4-4646-BC88-FBF030DFB8E5}"/>
              </a:ext>
            </a:extLst>
          </p:cNvPr>
          <p:cNvSpPr txBox="1">
            <a:spLocks/>
          </p:cNvSpPr>
          <p:nvPr/>
        </p:nvSpPr>
        <p:spPr>
          <a:xfrm>
            <a:off x="321977" y="461290"/>
            <a:ext cx="5533424" cy="693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bg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th-TH" sz="5000" b="1" u="sng" dirty="0">
                <a:solidFill>
                  <a:schemeClr val="tx1"/>
                </a:solidFill>
                <a:cs typeface="Angsana New" panose="02020603050405020304" pitchFamily="18" charset="-34"/>
              </a:rPr>
              <a:t>ปัญหา / สิ่งที่พบ / ข้อสังเกต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2300E7-FAD7-4FED-B4E1-51DD22BD32E6}"/>
              </a:ext>
            </a:extLst>
          </p:cNvPr>
          <p:cNvGrpSpPr/>
          <p:nvPr/>
        </p:nvGrpSpPr>
        <p:grpSpPr>
          <a:xfrm>
            <a:off x="6444304" y="4474933"/>
            <a:ext cx="2206594" cy="2134442"/>
            <a:chOff x="7145553" y="4306402"/>
            <a:chExt cx="2206594" cy="213444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16105-C555-4497-A5EE-95528FAE0124}"/>
                </a:ext>
              </a:extLst>
            </p:cNvPr>
            <p:cNvSpPr txBox="1"/>
            <p:nvPr/>
          </p:nvSpPr>
          <p:spPr>
            <a:xfrm>
              <a:off x="7145553" y="5856069"/>
              <a:ext cx="22065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ไม่มี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การตรวจสอบ</a:t>
              </a:r>
            </a:p>
          </p:txBody>
        </p:sp>
        <p:pic>
          <p:nvPicPr>
            <p:cNvPr id="1030" name="Picture 6" descr="Immigration  free icon">
              <a:extLst>
                <a:ext uri="{FF2B5EF4-FFF2-40B4-BE49-F238E27FC236}">
                  <a16:creationId xmlns:a16="http://schemas.microsoft.com/office/drawing/2014/main" id="{C6C1A456-A4BF-4D52-83B0-51A63F218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016" y="4306402"/>
              <a:ext cx="1549667" cy="1549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FF7590-5A51-46A4-A540-CD7B519F5E43}"/>
              </a:ext>
            </a:extLst>
          </p:cNvPr>
          <p:cNvGrpSpPr/>
          <p:nvPr/>
        </p:nvGrpSpPr>
        <p:grpSpPr>
          <a:xfrm>
            <a:off x="8082212" y="1635389"/>
            <a:ext cx="2744806" cy="2750058"/>
            <a:chOff x="8186879" y="1590678"/>
            <a:chExt cx="2744806" cy="275005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FF3F07-3F57-4552-90AC-A8E41CE492FD}"/>
                </a:ext>
              </a:extLst>
            </p:cNvPr>
            <p:cNvSpPr txBox="1"/>
            <p:nvPr/>
          </p:nvSpPr>
          <p:spPr>
            <a:xfrm>
              <a:off x="8186879" y="3263518"/>
              <a:ext cx="27448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ไม่ได้รายงาน</a:t>
              </a:r>
              <a:r>
                <a:rPr lang="th-TH" sz="32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ตามฟอร์ม </a:t>
              </a:r>
            </a:p>
            <a:p>
              <a:pPr algn="ctr"/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(ใช้แบบฟอร์มเดิม) </a:t>
              </a:r>
            </a:p>
          </p:txBody>
        </p:sp>
        <p:pic>
          <p:nvPicPr>
            <p:cNvPr id="1032" name="Picture 8" descr="Documents  free icon">
              <a:extLst>
                <a:ext uri="{FF2B5EF4-FFF2-40B4-BE49-F238E27FC236}">
                  <a16:creationId xmlns:a16="http://schemas.microsoft.com/office/drawing/2014/main" id="{4EF88364-BA4C-46FC-BA5F-3B6D8FBDC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5565" y="1590678"/>
              <a:ext cx="1702681" cy="1702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0F83B1-C274-45B4-B9E2-3FA00D482603}"/>
              </a:ext>
            </a:extLst>
          </p:cNvPr>
          <p:cNvGrpSpPr/>
          <p:nvPr/>
        </p:nvGrpSpPr>
        <p:grpSpPr>
          <a:xfrm>
            <a:off x="4903441" y="1510298"/>
            <a:ext cx="2022111" cy="2875149"/>
            <a:chOff x="4566975" y="1590678"/>
            <a:chExt cx="2022111" cy="287514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523590B-507A-4C0F-8931-2A100AC913EA}"/>
                </a:ext>
              </a:extLst>
            </p:cNvPr>
            <p:cNvSpPr txBox="1"/>
            <p:nvPr/>
          </p:nvSpPr>
          <p:spPr>
            <a:xfrm>
              <a:off x="4566975" y="3388609"/>
              <a:ext cx="202211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</a:t>
              </a:r>
              <a:r>
                <a:rPr lang="th-TH" sz="32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ไม่ถูกต้อง</a:t>
              </a:r>
              <a:b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(ตามรูปแบบ)</a:t>
              </a:r>
              <a:endPara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1034" name="Picture 10" descr="Files">
              <a:extLst>
                <a:ext uri="{FF2B5EF4-FFF2-40B4-BE49-F238E27FC236}">
                  <a16:creationId xmlns:a16="http://schemas.microsoft.com/office/drawing/2014/main" id="{5C0D9051-5D17-4969-B2A0-376D9E997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125" y="1590678"/>
              <a:ext cx="1797931" cy="179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219679E-6AD5-4871-92CA-F341BC1CE8D1}"/>
              </a:ext>
            </a:extLst>
          </p:cNvPr>
          <p:cNvGrpSpPr/>
          <p:nvPr/>
        </p:nvGrpSpPr>
        <p:grpSpPr>
          <a:xfrm>
            <a:off x="1459634" y="1527759"/>
            <a:ext cx="2195363" cy="2382706"/>
            <a:chOff x="773819" y="1590678"/>
            <a:chExt cx="2195363" cy="238270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C53975-FB37-4BF3-B71A-9936F942990F}"/>
                </a:ext>
              </a:extLst>
            </p:cNvPr>
            <p:cNvSpPr txBox="1"/>
            <p:nvPr/>
          </p:nvSpPr>
          <p:spPr>
            <a:xfrm>
              <a:off x="773819" y="3388609"/>
              <a:ext cx="219536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</a:t>
              </a:r>
              <a:r>
                <a:rPr lang="th-TH" sz="32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ไม่ครบ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ถ้วน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C0F5BD-789F-4D79-89E2-811B70FA54AC}"/>
                </a:ext>
              </a:extLst>
            </p:cNvPr>
            <p:cNvGrpSpPr/>
            <p:nvPr/>
          </p:nvGrpSpPr>
          <p:grpSpPr>
            <a:xfrm>
              <a:off x="891668" y="1590678"/>
              <a:ext cx="1797931" cy="1797931"/>
              <a:chOff x="773819" y="960536"/>
              <a:chExt cx="2069046" cy="2069046"/>
            </a:xfrm>
          </p:grpSpPr>
          <p:pic>
            <p:nvPicPr>
              <p:cNvPr id="1028" name="Picture 4" descr="Report  free icon">
                <a:extLst>
                  <a:ext uri="{FF2B5EF4-FFF2-40B4-BE49-F238E27FC236}">
                    <a16:creationId xmlns:a16="http://schemas.microsoft.com/office/drawing/2014/main" id="{67F5B237-E64F-43E4-A43E-A3A4023E7A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819" y="960536"/>
                <a:ext cx="2069046" cy="2069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A62CB56-B496-4B60-A09B-1230D4036C22}"/>
                  </a:ext>
                </a:extLst>
              </p:cNvPr>
              <p:cNvSpPr/>
              <p:nvPr/>
            </p:nvSpPr>
            <p:spPr>
              <a:xfrm>
                <a:off x="1087655" y="2146434"/>
                <a:ext cx="706412" cy="448359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01C1A96F-DE34-431C-ADBD-A1640683279A}"/>
                  </a:ext>
                </a:extLst>
              </p:cNvPr>
              <p:cNvSpPr/>
              <p:nvPr/>
            </p:nvSpPr>
            <p:spPr>
              <a:xfrm rot="12601927">
                <a:off x="2072955" y="2070432"/>
                <a:ext cx="386402" cy="317633"/>
              </a:xfrm>
              <a:prstGeom prst="triangle">
                <a:avLst/>
              </a:prstGeom>
              <a:solidFill>
                <a:srgbClr val="E4E4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1D1C211-F639-46A8-8061-9227E7376F09}"/>
                  </a:ext>
                </a:extLst>
              </p:cNvPr>
              <p:cNvSpPr/>
              <p:nvPr/>
            </p:nvSpPr>
            <p:spPr>
              <a:xfrm>
                <a:off x="1874044" y="1228725"/>
                <a:ext cx="145363" cy="540544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3CE602-A40D-46C7-A2C6-1AA2D38A7126}"/>
              </a:ext>
            </a:extLst>
          </p:cNvPr>
          <p:cNvGrpSpPr/>
          <p:nvPr/>
        </p:nvGrpSpPr>
        <p:grpSpPr>
          <a:xfrm>
            <a:off x="2421720" y="4543947"/>
            <a:ext cx="2865924" cy="2080561"/>
            <a:chOff x="1977589" y="4360283"/>
            <a:chExt cx="2865924" cy="208056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50C30C3-3613-4C46-9DA8-5ABD5C46AD2B}"/>
                </a:ext>
              </a:extLst>
            </p:cNvPr>
            <p:cNvSpPr txBox="1"/>
            <p:nvPr/>
          </p:nvSpPr>
          <p:spPr>
            <a:xfrm>
              <a:off x="1977589" y="5856069"/>
              <a:ext cx="28659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ไม่ทราบ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ว่ามีแบบฟอร์ม</a:t>
              </a:r>
            </a:p>
          </p:txBody>
        </p:sp>
        <p:pic>
          <p:nvPicPr>
            <p:cNvPr id="1036" name="Picture 12" descr="Question free icon">
              <a:extLst>
                <a:ext uri="{FF2B5EF4-FFF2-40B4-BE49-F238E27FC236}">
                  <a16:creationId xmlns:a16="http://schemas.microsoft.com/office/drawing/2014/main" id="{E8D4CA02-61CF-4575-836A-89ACD4FF2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99" y="4360283"/>
              <a:ext cx="1441904" cy="1441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568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87C94-2CBF-47E2-98EF-C07819938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57175"/>
            <a:ext cx="111347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3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56733-E84F-4258-8A45-861545334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988"/>
            <a:ext cx="12192000" cy="604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F584E13-B594-4948-952A-A2C91BE10F52}"/>
              </a:ext>
            </a:extLst>
          </p:cNvPr>
          <p:cNvGrpSpPr/>
          <p:nvPr/>
        </p:nvGrpSpPr>
        <p:grpSpPr>
          <a:xfrm>
            <a:off x="571500" y="1158410"/>
            <a:ext cx="6391275" cy="1092607"/>
            <a:chOff x="571500" y="1158410"/>
            <a:chExt cx="6391275" cy="10926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BD8EC4-A61F-4A4D-B10C-BCFA6CCF1850}"/>
                </a:ext>
              </a:extLst>
            </p:cNvPr>
            <p:cNvSpPr txBox="1"/>
            <p:nvPr/>
          </p:nvSpPr>
          <p:spPr>
            <a:xfrm>
              <a:off x="571500" y="1164981"/>
              <a:ext cx="2190750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ผศ.ดร.วราภรณ์  แสงทอง</a:t>
              </a:r>
              <a:endPara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C38566-29D4-43BD-84A4-FAA5DD8E6C5B}"/>
                </a:ext>
              </a:extLst>
            </p:cNvPr>
            <p:cNvSpPr txBox="1"/>
            <p:nvPr/>
          </p:nvSpPr>
          <p:spPr>
            <a:xfrm>
              <a:off x="2819400" y="1164981"/>
              <a:ext cx="13620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ผู้ช่วยศาสตราจารย์</a:t>
              </a:r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1A51D4-874B-4CD8-8830-D8A151EF9E2C}"/>
                </a:ext>
              </a:extLst>
            </p:cNvPr>
            <p:cNvSpPr txBox="1"/>
            <p:nvPr/>
          </p:nvSpPr>
          <p:spPr>
            <a:xfrm>
              <a:off x="4238625" y="1158410"/>
              <a:ext cx="2724150" cy="10926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ปริญญาเอก </a:t>
              </a:r>
              <a:r>
                <a:rPr lang="en-US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Ph.D.Plant Breeding</a:t>
              </a:r>
            </a:p>
            <a:p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ปริญญาโท </a:t>
              </a:r>
              <a:r>
                <a:rPr lang="en-US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วท.ม.เกษตรศาสตร์-ปรับปรุงพันธุ์พืช</a:t>
              </a:r>
              <a:endPara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ปริญญาตรี </a:t>
              </a:r>
              <a:r>
                <a:rPr lang="en-US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วท.บ. เกษตรศาสตร์-</a:t>
              </a:r>
              <a:b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th-TH" sz="13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พืชไร่</a:t>
              </a:r>
              <a:endPara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540C18-E09D-4272-8292-93C34084B759}"/>
              </a:ext>
            </a:extLst>
          </p:cNvPr>
          <p:cNvSpPr txBox="1"/>
          <p:nvPr/>
        </p:nvSpPr>
        <p:spPr>
          <a:xfrm>
            <a:off x="785885" y="1764874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8441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BC36C-EC11-41ED-B9E5-9F383EDAA6CF}"/>
              </a:ext>
            </a:extLst>
          </p:cNvPr>
          <p:cNvSpPr txBox="1"/>
          <p:nvPr/>
        </p:nvSpPr>
        <p:spPr>
          <a:xfrm>
            <a:off x="2152650" y="190555"/>
            <a:ext cx="8723897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คุณสมบัติของอาจารย์ที่ปรึกษาวิทยานิพนธ์</a:t>
            </a:r>
            <a:r>
              <a:rPr lang="th-TH" sz="4500" b="1" u="sng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ร่วม</a:t>
            </a:r>
            <a:endParaRPr lang="en-US" sz="4500" b="1" u="sng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FBB11-CE60-4C9C-AFE3-96BFBD8EA893}"/>
              </a:ext>
            </a:extLst>
          </p:cNvPr>
          <p:cNvSpPr txBox="1"/>
          <p:nvPr/>
        </p:nvSpPr>
        <p:spPr>
          <a:xfrm>
            <a:off x="1102014" y="3094240"/>
            <a:ext cx="10520413" cy="3272691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1" algn="thaiDist">
              <a:buSzPts val="1600"/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  มีคุณวุฒิ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หรือเทียบเท่า </a:t>
            </a:r>
            <a:r>
              <a:rPr lang="th-TH" sz="4000" b="1" u="sng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ขั้นต่ำ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หรือเทียบเท่า</a:t>
            </a:r>
          </a:p>
          <a:p>
            <a:pPr marL="0" lvl="1" algn="thaiDist">
              <a:buSzPts val="1600"/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ดำรงตำแหน่งทางวิชาการไม่ต่ำกว่า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รองศาสตราจารย์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ในสาขาวิชานั้น </a:t>
            </a:r>
          </a:p>
          <a:p>
            <a:pPr marL="0" lvl="1" algn="thaiDist">
              <a:buSzPts val="1600"/>
            </a:pPr>
            <a:r>
              <a:rPr lang="th-TH" sz="40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หรือสาขาวิชาที่สัมพันธ์กัน 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lvl="1" algn="thaiDist">
              <a:spcAft>
                <a:spcPts val="800"/>
              </a:spcAft>
              <a:buSzPts val="1600"/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  มีผลงานทางวิชาการอย่างน้อย </a:t>
            </a:r>
            <a:r>
              <a:rPr lang="th-TH" sz="4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 รายการ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ในรอบ 5 ปีย้อนหลัง </a:t>
            </a:r>
            <a:endParaRPr lang="th-TH" sz="40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lvl="1" algn="thaiDist">
              <a:spcAft>
                <a:spcPts val="800"/>
              </a:spcAft>
              <a:buSzPts val="1600"/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โดยอย่างน้อย 1 รายการ  ต้องเป็นผลงานวิจัย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3446C-2509-4308-85BB-FB92395FF617}"/>
              </a:ext>
            </a:extLst>
          </p:cNvPr>
          <p:cNvSpPr txBox="1"/>
          <p:nvPr/>
        </p:nvSpPr>
        <p:spPr>
          <a:xfrm>
            <a:off x="0" y="1129698"/>
            <a:ext cx="12207351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อาจารย์ประจำ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A2AB7E9-57D7-4172-B3CC-A7405B997C4A}"/>
              </a:ext>
            </a:extLst>
          </p:cNvPr>
          <p:cNvSpPr txBox="1"/>
          <p:nvPr/>
        </p:nvSpPr>
        <p:spPr>
          <a:xfrm>
            <a:off x="2022195" y="2028432"/>
            <a:ext cx="1767495" cy="750975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2EB82B9-29C9-44FD-A84A-6761E491141D}"/>
              </a:ext>
            </a:extLst>
          </p:cNvPr>
          <p:cNvSpPr txBox="1"/>
          <p:nvPr/>
        </p:nvSpPr>
        <p:spPr>
          <a:xfrm>
            <a:off x="8278012" y="2028433"/>
            <a:ext cx="1767495" cy="750975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5234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2AE06-6591-4CA6-AB19-EE00CA85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0"/>
            <a:ext cx="106096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306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3E24B-D783-4284-A965-24E0F8B1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533"/>
            <a:ext cx="12192000" cy="433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8795E-3AF1-40AE-A441-F1A5E6488AE8}"/>
              </a:ext>
            </a:extLst>
          </p:cNvPr>
          <p:cNvSpPr txBox="1"/>
          <p:nvPr/>
        </p:nvSpPr>
        <p:spPr>
          <a:xfrm>
            <a:off x="238775" y="18288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8983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BC36C-EC11-41ED-B9E5-9F383EDAA6CF}"/>
              </a:ext>
            </a:extLst>
          </p:cNvPr>
          <p:cNvSpPr txBox="1"/>
          <p:nvPr/>
        </p:nvSpPr>
        <p:spPr>
          <a:xfrm>
            <a:off x="2810576" y="190555"/>
            <a:ext cx="8065971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6</a:t>
            </a:r>
            <a:r>
              <a:rPr lang="en-US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 </a:t>
            </a: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คุณสมบัติของอาจารย์ที่ปรึกษาวิทยานิพนธ์</a:t>
            </a:r>
            <a:r>
              <a:rPr lang="th-TH" sz="4000" b="1" u="sng" dirty="0">
                <a:solidFill>
                  <a:srgbClr val="ED7D31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ร่วม</a:t>
            </a:r>
            <a:endParaRPr lang="en-US" sz="4000" b="1" u="sng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DAA1-8F71-4B59-8469-85B7EF96F303}"/>
              </a:ext>
            </a:extLst>
          </p:cNvPr>
          <p:cNvSpPr txBox="1"/>
          <p:nvPr/>
        </p:nvSpPr>
        <p:spPr>
          <a:xfrm>
            <a:off x="-7676" y="871124"/>
            <a:ext cx="12207351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ผู้ทรงคุณวุฒิภายนอก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BEE79-0D7D-4865-86E9-087EF8E97B81}"/>
              </a:ext>
            </a:extLst>
          </p:cNvPr>
          <p:cNvGrpSpPr/>
          <p:nvPr/>
        </p:nvGrpSpPr>
        <p:grpSpPr>
          <a:xfrm>
            <a:off x="272783" y="1721984"/>
            <a:ext cx="5479082" cy="3363063"/>
            <a:chOff x="692715" y="1627612"/>
            <a:chExt cx="5479082" cy="33630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46189-9186-4E11-8FB4-970B48A14AB5}"/>
                </a:ext>
              </a:extLst>
            </p:cNvPr>
            <p:cNvSpPr txBox="1"/>
            <p:nvPr/>
          </p:nvSpPr>
          <p:spPr>
            <a:xfrm>
              <a:off x="692715" y="2379063"/>
              <a:ext cx="5479082" cy="2611612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คุณวุฒิปริญญาเอกหรือเทียบเท่า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ผลงานทางวิชาการที่ได้รับการตีพิมพ์เผยแพร่ใน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ระดับชาติ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ซึ่งตรงหรือสัมพันธ์กับหัวข้อ</a:t>
              </a:r>
              <a:b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วิทยานิพนธ์ หรือการค้นคว้าอิสระ 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3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3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10 เรื่อง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C4B654-ECBE-4D99-BF6C-EA48C3F04986}"/>
                </a:ext>
              </a:extLst>
            </p:cNvPr>
            <p:cNvSpPr txBox="1"/>
            <p:nvPr/>
          </p:nvSpPr>
          <p:spPr>
            <a:xfrm>
              <a:off x="2134118" y="1627612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AD767A-8170-405C-9906-ADD762FB9783}"/>
              </a:ext>
            </a:extLst>
          </p:cNvPr>
          <p:cNvGrpSpPr/>
          <p:nvPr/>
        </p:nvGrpSpPr>
        <p:grpSpPr>
          <a:xfrm>
            <a:off x="5990492" y="1677856"/>
            <a:ext cx="5976341" cy="3406291"/>
            <a:chOff x="6184231" y="1624388"/>
            <a:chExt cx="5976341" cy="34344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8FC3E-E647-42AC-9483-16DC2EF01ABD}"/>
                </a:ext>
              </a:extLst>
            </p:cNvPr>
            <p:cNvSpPr txBox="1"/>
            <p:nvPr/>
          </p:nvSpPr>
          <p:spPr>
            <a:xfrm>
              <a:off x="6184231" y="2375844"/>
              <a:ext cx="5976341" cy="2682950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มีคุณวุฒิปริญญาเอกหรือเทียบเท่า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ผลงานทางวิชาการที่ได้รับการตีพิมพ์เผยแพร่ใน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</a:t>
              </a:r>
              <a:r>
                <a:rPr lang="th-TH" sz="30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ระดับนานาชาติ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ซึ่งตรงหรือสัมพันธ์กับหัวข้อ</a:t>
              </a:r>
              <a:b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วิทยานิพนธ์ หรือการค้นคว้าอิสระ 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3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</a:t>
              </a:r>
              <a:r>
                <a:rPr lang="th-TH" sz="33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5 เรื่อง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559B28-29CD-415C-9C8B-901917A43518}"/>
                </a:ext>
              </a:extLst>
            </p:cNvPr>
            <p:cNvSpPr txBox="1"/>
            <p:nvPr/>
          </p:nvSpPr>
          <p:spPr>
            <a:xfrm>
              <a:off x="8190797" y="1624388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57F41A-565C-4926-AFFD-5D791811D1E8}"/>
              </a:ext>
            </a:extLst>
          </p:cNvPr>
          <p:cNvSpPr txBox="1"/>
          <p:nvPr/>
        </p:nvSpPr>
        <p:spPr>
          <a:xfrm>
            <a:off x="272783" y="5139901"/>
            <a:ext cx="11694050" cy="1673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  <a:buSzPts val="1600"/>
            </a:pPr>
            <a: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หากไม่มีคุณวุฒิหรือประสบการณ์ตามที่กำหนด จะต้องมีความรู้ ความเชี่ยวชาญและประสบการณ์สูง</a:t>
            </a:r>
            <a:b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เป็นที่ยอมรับ</a:t>
            </a:r>
            <a:r>
              <a:rPr lang="th-TH" sz="32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ซึ่งตรงหรือสัมพันธ์กับหัวข้อวิทยานิพนธ์หรือการค้นคว้าอิสระ </a:t>
            </a:r>
            <a:br>
              <a:rPr lang="th-TH" sz="32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32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โดยผ่านความเห็นชอบของสภาสถาบัน </a:t>
            </a:r>
            <a:r>
              <a:rPr lang="th-TH" sz="3200" b="1" u="sng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32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แจ้ง กกอ.</a:t>
            </a:r>
            <a:r>
              <a:rPr lang="th-TH" sz="3200" b="1" dirty="0"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32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ทราบ</a:t>
            </a:r>
          </a:p>
        </p:txBody>
      </p:sp>
    </p:spTree>
    <p:extLst>
      <p:ext uri="{BB962C8B-B14F-4D97-AF65-F5344CB8AC3E}">
        <p14:creationId xmlns:p14="http://schemas.microsoft.com/office/powerpoint/2010/main" val="40585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D41A8-9CFE-418F-901D-3C08FBCB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15" y="0"/>
            <a:ext cx="819634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965C91-2428-4E8F-B0E9-053D7B26FBAD}"/>
              </a:ext>
            </a:extLst>
          </p:cNvPr>
          <p:cNvSpPr/>
          <p:nvPr/>
        </p:nvSpPr>
        <p:spPr>
          <a:xfrm>
            <a:off x="4042610" y="2175309"/>
            <a:ext cx="3570973" cy="2325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ปริญญาโท</a:t>
            </a:r>
            <a:endParaRPr lang="en-US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49DEA-E2D4-40B9-83E0-D7806678676F}"/>
              </a:ext>
            </a:extLst>
          </p:cNvPr>
          <p:cNvSpPr/>
          <p:nvPr/>
        </p:nvSpPr>
        <p:spPr>
          <a:xfrm>
            <a:off x="7613583" y="2175309"/>
            <a:ext cx="3493971" cy="2325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ปริญญาเอก</a:t>
            </a:r>
            <a:endParaRPr lang="en-US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23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6DB1A-8391-4FAF-A18E-B2647C87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"/>
            <a:ext cx="12192000" cy="685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A5AC6-4814-4152-88F3-71613C76130C}"/>
              </a:ext>
            </a:extLst>
          </p:cNvPr>
          <p:cNvSpPr txBox="1"/>
          <p:nvPr/>
        </p:nvSpPr>
        <p:spPr>
          <a:xfrm>
            <a:off x="354490" y="1326589"/>
            <a:ext cx="3385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 </a:t>
            </a:r>
            <a:r>
              <a:rPr lang="en-US" sz="28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28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หลักสูตรปริญญาโท-</a:t>
            </a:r>
            <a:endParaRPr lang="en-US" sz="28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1690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D810E-1778-4342-A244-50DE1035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243"/>
            <a:ext cx="12192000" cy="421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83B50-81EE-4F1D-A699-53F8D2E34238}"/>
              </a:ext>
            </a:extLst>
          </p:cNvPr>
          <p:cNvSpPr txBox="1"/>
          <p:nvPr/>
        </p:nvSpPr>
        <p:spPr>
          <a:xfrm>
            <a:off x="389660" y="475886"/>
            <a:ext cx="1010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 </a:t>
            </a:r>
            <a:r>
              <a:rPr lang="en-US" sz="36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36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หลักสูตรปริญญาเอก-</a:t>
            </a:r>
            <a:endParaRPr lang="en-US" sz="36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0179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BC36C-EC11-41ED-B9E5-9F383EDAA6CF}"/>
              </a:ext>
            </a:extLst>
          </p:cNvPr>
          <p:cNvSpPr txBox="1"/>
          <p:nvPr/>
        </p:nvSpPr>
        <p:spPr>
          <a:xfrm>
            <a:off x="2801051" y="132908"/>
            <a:ext cx="8065971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7</a:t>
            </a: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]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คุณสมบัติของอาจารย์ผู้สอบวิทยานิพนธ์</a:t>
            </a:r>
            <a:endParaRPr lang="en-US" sz="4500" b="1" u="sng" dirty="0">
              <a:solidFill>
                <a:srgbClr val="ED7D31"/>
              </a:solidFill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6DAA1-8F71-4B59-8469-85B7EF96F303}"/>
              </a:ext>
            </a:extLst>
          </p:cNvPr>
          <p:cNvSpPr txBox="1"/>
          <p:nvPr/>
        </p:nvSpPr>
        <p:spPr>
          <a:xfrm>
            <a:off x="-7676" y="995586"/>
            <a:ext cx="12207351" cy="8333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จำนวน</a:t>
            </a: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BEE79-0D7D-4865-86E9-087EF8E97B81}"/>
              </a:ext>
            </a:extLst>
          </p:cNvPr>
          <p:cNvGrpSpPr/>
          <p:nvPr/>
        </p:nvGrpSpPr>
        <p:grpSpPr>
          <a:xfrm>
            <a:off x="119659" y="1868158"/>
            <a:ext cx="5578498" cy="4890757"/>
            <a:chOff x="434084" y="1627612"/>
            <a:chExt cx="5578498" cy="48907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46189-9186-4E11-8FB4-970B48A14AB5}"/>
                </a:ext>
              </a:extLst>
            </p:cNvPr>
            <p:cNvSpPr txBox="1"/>
            <p:nvPr/>
          </p:nvSpPr>
          <p:spPr>
            <a:xfrm>
              <a:off x="434084" y="2474185"/>
              <a:ext cx="5578498" cy="4044184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อาจารย์ผู้สอบวิทยานิพนธ์</a:t>
              </a:r>
              <a:r>
                <a:rPr lang="en-US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</a:t>
              </a:r>
              <a:r>
                <a:rPr lang="en-US" sz="4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: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ประกอบด้วย อาจารย์ประจำหลักสูตร และผู้ทรงคุณวุฒิจากภายนอก</a:t>
              </a:r>
              <a:r>
                <a:rPr lang="th-TH" sz="4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3 คน </a:t>
              </a:r>
              <a:r>
                <a:rPr lang="th-TH" sz="40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ประธาน</a:t>
              </a:r>
              <a:r>
                <a:rPr lang="th-TH" sz="4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ผู้สอบวิทยานิพนธ์ </a:t>
              </a:r>
              <a:r>
                <a:rPr lang="th-TH" sz="4000" b="1" u="sng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ต้องไม่เป็นที่ปรึกษาวิทยานิพนธ์หลักหรือที่ปรึกษาวิทยานิพนธ์ร่วม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C4B654-ECBE-4D99-BF6C-EA48C3F04986}"/>
                </a:ext>
              </a:extLst>
            </p:cNvPr>
            <p:cNvSpPr txBox="1"/>
            <p:nvPr/>
          </p:nvSpPr>
          <p:spPr>
            <a:xfrm>
              <a:off x="2134118" y="1627612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AD767A-8170-405C-9906-ADD762FB9783}"/>
              </a:ext>
            </a:extLst>
          </p:cNvPr>
          <p:cNvGrpSpPr/>
          <p:nvPr/>
        </p:nvGrpSpPr>
        <p:grpSpPr>
          <a:xfrm>
            <a:off x="5900285" y="1874307"/>
            <a:ext cx="6101215" cy="4887023"/>
            <a:chOff x="5988517" y="1624388"/>
            <a:chExt cx="6101215" cy="49273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8FC3E-E647-42AC-9483-16DC2EF01ABD}"/>
                </a:ext>
              </a:extLst>
            </p:cNvPr>
            <p:cNvSpPr txBox="1"/>
            <p:nvPr/>
          </p:nvSpPr>
          <p:spPr>
            <a:xfrm>
              <a:off x="5988517" y="2474185"/>
              <a:ext cx="6101215" cy="4077568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4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อาจารย์ผู้สอบวิทยานิพนธ์ </a:t>
              </a:r>
              <a:r>
                <a:rPr lang="en-US" sz="4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: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4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ประกอบด้วย อาจารย์ประจำหลักสูตร และผู้ทรงคุณวุฒิจากภายนอก</a:t>
              </a:r>
              <a:r>
                <a:rPr lang="th-TH" sz="4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5 คน </a:t>
              </a:r>
              <a:r>
                <a:rPr lang="th-TH" sz="4000" b="1" u="sng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ประธาน</a:t>
              </a:r>
              <a:r>
                <a:rPr lang="th-TH" sz="4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ผู้สอบวิทยานิพนธ์ </a:t>
              </a:r>
              <a:r>
                <a:rPr lang="th-TH" sz="4000" b="1" u="sng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ต้องเป็นผู้ทรงคุณวุฒิจากภายนอก</a:t>
              </a:r>
              <a:endParaRPr lang="en-US" sz="4000" b="1" u="sng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  <a:p>
              <a:pPr marL="0" lvl="1" algn="thaiDist">
                <a:lnSpc>
                  <a:spcPct val="107000"/>
                </a:lnSpc>
                <a:buSzPts val="1600"/>
              </a:pPr>
              <a:endParaRPr lang="th-TH" sz="4000" b="1" u="sng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559B28-29CD-415C-9C8B-901917A43518}"/>
                </a:ext>
              </a:extLst>
            </p:cNvPr>
            <p:cNvSpPr txBox="1"/>
            <p:nvPr/>
          </p:nvSpPr>
          <p:spPr>
            <a:xfrm>
              <a:off x="8190797" y="1624388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9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2F9E62E-40AA-4584-9A42-E15DD24CCB8E}"/>
              </a:ext>
            </a:extLst>
          </p:cNvPr>
          <p:cNvGrpSpPr/>
          <p:nvPr/>
        </p:nvGrpSpPr>
        <p:grpSpPr>
          <a:xfrm>
            <a:off x="0" y="672872"/>
            <a:ext cx="11920233" cy="1364654"/>
            <a:chOff x="420" y="1169541"/>
            <a:chExt cx="11920233" cy="1364654"/>
          </a:xfrm>
        </p:grpSpPr>
        <p:pic>
          <p:nvPicPr>
            <p:cNvPr id="23" name="Picture 22" descr="Chart, shape, arrow, funnel chart&#10;&#10;Description automatically generated">
              <a:extLst>
                <a:ext uri="{FF2B5EF4-FFF2-40B4-BE49-F238E27FC236}">
                  <a16:creationId xmlns:a16="http://schemas.microsoft.com/office/drawing/2014/main" id="{A01FF21E-FC13-4E7F-9FAC-ECCA5F135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5226" b="72211"/>
            <a:stretch/>
          </p:blipFill>
          <p:spPr>
            <a:xfrm>
              <a:off x="420" y="1169541"/>
              <a:ext cx="4005521" cy="1364654"/>
            </a:xfrm>
            <a:prstGeom prst="rect">
              <a:avLst/>
            </a:prstGeom>
          </p:spPr>
        </p:pic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1E3A0D3D-DEDE-4EFB-87F7-D03235F509B9}"/>
                </a:ext>
              </a:extLst>
            </p:cNvPr>
            <p:cNvSpPr txBox="1">
              <a:spLocks/>
            </p:cNvSpPr>
            <p:nvPr/>
          </p:nvSpPr>
          <p:spPr>
            <a:xfrm>
              <a:off x="431968" y="1568225"/>
              <a:ext cx="3142419" cy="568259"/>
            </a:xfrm>
            <a:prstGeom prst="rect">
              <a:avLst/>
            </a:prstGeom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5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ข้อมูลไม่ครบตามเกณฑ์</a:t>
              </a:r>
              <a:endParaRPr lang="en-US" sz="35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CD47156-11DD-4C88-97A1-36B594F10900}"/>
                </a:ext>
              </a:extLst>
            </p:cNvPr>
            <p:cNvSpPr/>
            <p:nvPr/>
          </p:nvSpPr>
          <p:spPr>
            <a:xfrm>
              <a:off x="3991371" y="1535498"/>
              <a:ext cx="499151" cy="513596"/>
            </a:xfrm>
            <a:prstGeom prst="rightArrow">
              <a:avLst/>
            </a:prstGeom>
            <a:ln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17">
              <a:extLst>
                <a:ext uri="{FF2B5EF4-FFF2-40B4-BE49-F238E27FC236}">
                  <a16:creationId xmlns:a16="http://schemas.microsoft.com/office/drawing/2014/main" id="{0FFE4843-9860-4D94-9C8C-E1333AAE2724}"/>
                </a:ext>
              </a:extLst>
            </p:cNvPr>
            <p:cNvSpPr txBox="1">
              <a:spLocks/>
            </p:cNvSpPr>
            <p:nvPr/>
          </p:nvSpPr>
          <p:spPr>
            <a:xfrm>
              <a:off x="4701247" y="1353999"/>
              <a:ext cx="7219406" cy="1180196"/>
            </a:xfrm>
            <a:prstGeom prst="rect">
              <a:avLst/>
            </a:prstGeom>
            <a:ln w="38100">
              <a:solidFill>
                <a:srgbClr val="FF0000"/>
              </a:solidFill>
              <a:prstDash val="sysDash"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IN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กำหนดให้ใช้แบบฟอร์มการรายงานผล</a:t>
              </a:r>
              <a:b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การดำเนินงานตามตัวบ่งชี้ 1.1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C0A33C-3541-4B13-8744-86CBE8F966B4}"/>
              </a:ext>
            </a:extLst>
          </p:cNvPr>
          <p:cNvGrpSpPr/>
          <p:nvPr/>
        </p:nvGrpSpPr>
        <p:grpSpPr>
          <a:xfrm>
            <a:off x="58858" y="2029980"/>
            <a:ext cx="11861375" cy="1441063"/>
            <a:chOff x="59278" y="2518529"/>
            <a:chExt cx="11861375" cy="1441063"/>
          </a:xfrm>
        </p:grpSpPr>
        <p:pic>
          <p:nvPicPr>
            <p:cNvPr id="28" name="Picture 27" descr="Chart, shape, arrow, funnel chart&#10;&#10;Description automatically generated">
              <a:extLst>
                <a:ext uri="{FF2B5EF4-FFF2-40B4-BE49-F238E27FC236}">
                  <a16:creationId xmlns:a16="http://schemas.microsoft.com/office/drawing/2014/main" id="{8FCEE2E1-180C-4119-9AF6-BB5E96024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-1161" t="27271" r="1161" b="50166"/>
            <a:stretch/>
          </p:blipFill>
          <p:spPr>
            <a:xfrm>
              <a:off x="59278" y="2518529"/>
              <a:ext cx="4005521" cy="1364654"/>
            </a:xfrm>
            <a:prstGeom prst="rect">
              <a:avLst/>
            </a:prstGeom>
          </p:spPr>
        </p:pic>
        <p:sp>
          <p:nvSpPr>
            <p:cNvPr id="29" name="Title 3">
              <a:extLst>
                <a:ext uri="{FF2B5EF4-FFF2-40B4-BE49-F238E27FC236}">
                  <a16:creationId xmlns:a16="http://schemas.microsoft.com/office/drawing/2014/main" id="{DB36A9B8-7C1A-49F0-959B-5AC0C6FC2B15}"/>
                </a:ext>
              </a:extLst>
            </p:cNvPr>
            <p:cNvSpPr txBox="1">
              <a:spLocks/>
            </p:cNvSpPr>
            <p:nvPr/>
          </p:nvSpPr>
          <p:spPr>
            <a:xfrm>
              <a:off x="636862" y="2848284"/>
              <a:ext cx="2850349" cy="711683"/>
            </a:xfrm>
            <a:prstGeom prst="rect">
              <a:avLst/>
            </a:prstGeom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5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ข้อมูลไม่ถูกต้อง</a:t>
              </a:r>
              <a:endParaRPr lang="en-US" sz="35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A9012E3-E328-4362-B40B-CD3484B0CFAC}"/>
                </a:ext>
              </a:extLst>
            </p:cNvPr>
            <p:cNvSpPr/>
            <p:nvPr/>
          </p:nvSpPr>
          <p:spPr>
            <a:xfrm>
              <a:off x="3991372" y="2883520"/>
              <a:ext cx="499151" cy="513596"/>
            </a:xfrm>
            <a:prstGeom prst="rightArrow">
              <a:avLst/>
            </a:prstGeom>
            <a:ln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17">
              <a:extLst>
                <a:ext uri="{FF2B5EF4-FFF2-40B4-BE49-F238E27FC236}">
                  <a16:creationId xmlns:a16="http://schemas.microsoft.com/office/drawing/2014/main" id="{960261BA-DB20-4F1B-8BE9-D7AB35FC3689}"/>
                </a:ext>
              </a:extLst>
            </p:cNvPr>
            <p:cNvSpPr txBox="1">
              <a:spLocks/>
            </p:cNvSpPr>
            <p:nvPr/>
          </p:nvSpPr>
          <p:spPr>
            <a:xfrm>
              <a:off x="4701247" y="2696850"/>
              <a:ext cx="7219406" cy="1262742"/>
            </a:xfrm>
            <a:prstGeom prst="rect">
              <a:avLst/>
            </a:prstGeom>
            <a:ln w="38100">
              <a:solidFill>
                <a:srgbClr val="FF9900"/>
              </a:solidFill>
              <a:prstDash val="sysDash"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IN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ให้ทำการตรวจสอบข้อมูลก่อนเข้ารับการประเมินคุณภาพการศึกษาระดับหลักสูตร </a:t>
              </a:r>
              <a:r>
                <a:rPr lang="th-TH" sz="4000" b="1" u="sng" dirty="0">
                  <a:solidFill>
                    <a:srgbClr val="FF99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รับรองข้อมูล</a:t>
              </a:r>
            </a:p>
            <a:p>
              <a:pPr marL="0" indent="0" algn="ctr">
                <a:buClr>
                  <a:schemeClr val="accent2"/>
                </a:buClr>
                <a:buNone/>
              </a:pP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4AD4A8-04A9-4EED-8DA0-25583BB27B57}"/>
              </a:ext>
            </a:extLst>
          </p:cNvPr>
          <p:cNvGrpSpPr/>
          <p:nvPr/>
        </p:nvGrpSpPr>
        <p:grpSpPr>
          <a:xfrm>
            <a:off x="58857" y="3425041"/>
            <a:ext cx="11861376" cy="1400792"/>
            <a:chOff x="59277" y="3893245"/>
            <a:chExt cx="11861376" cy="1400792"/>
          </a:xfrm>
        </p:grpSpPr>
        <p:pic>
          <p:nvPicPr>
            <p:cNvPr id="33" name="Picture 32" descr="Chart, shape, arrow, funnel chart&#10;&#10;Description automatically generated">
              <a:extLst>
                <a:ext uri="{FF2B5EF4-FFF2-40B4-BE49-F238E27FC236}">
                  <a16:creationId xmlns:a16="http://schemas.microsoft.com/office/drawing/2014/main" id="{82DFE45F-97B2-480A-A506-5D53184BA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50991" b="26446"/>
            <a:stretch/>
          </p:blipFill>
          <p:spPr>
            <a:xfrm>
              <a:off x="59277" y="3893245"/>
              <a:ext cx="4005521" cy="1364654"/>
            </a:xfrm>
            <a:prstGeom prst="rect">
              <a:avLst/>
            </a:prstGeom>
          </p:spPr>
        </p:pic>
        <p:sp>
          <p:nvSpPr>
            <p:cNvPr id="34" name="Title 3">
              <a:extLst>
                <a:ext uri="{FF2B5EF4-FFF2-40B4-BE49-F238E27FC236}">
                  <a16:creationId xmlns:a16="http://schemas.microsoft.com/office/drawing/2014/main" id="{9541BC78-1A8E-4BF6-9889-CA72B8BD478A}"/>
                </a:ext>
              </a:extLst>
            </p:cNvPr>
            <p:cNvSpPr txBox="1">
              <a:spLocks/>
            </p:cNvSpPr>
            <p:nvPr/>
          </p:nvSpPr>
          <p:spPr>
            <a:xfrm>
              <a:off x="513678" y="4150407"/>
              <a:ext cx="3104660" cy="670755"/>
            </a:xfrm>
            <a:prstGeom prst="rect">
              <a:avLst/>
            </a:prstGeom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5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ไม่เป็นรูปแบบเดียวกัน</a:t>
              </a:r>
              <a:endParaRPr lang="en-US" sz="35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FB462BDC-21B1-4FF6-9507-52AE7E24A1D5}"/>
                </a:ext>
              </a:extLst>
            </p:cNvPr>
            <p:cNvSpPr/>
            <p:nvPr/>
          </p:nvSpPr>
          <p:spPr>
            <a:xfrm>
              <a:off x="3991370" y="4207099"/>
              <a:ext cx="499151" cy="513596"/>
            </a:xfrm>
            <a:prstGeom prst="rightArrow">
              <a:avLst/>
            </a:prstGeom>
            <a:ln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17">
              <a:extLst>
                <a:ext uri="{FF2B5EF4-FFF2-40B4-BE49-F238E27FC236}">
                  <a16:creationId xmlns:a16="http://schemas.microsoft.com/office/drawing/2014/main" id="{A11061D7-FF44-4C40-AB10-CC57342D8ECF}"/>
                </a:ext>
              </a:extLst>
            </p:cNvPr>
            <p:cNvSpPr txBox="1">
              <a:spLocks/>
            </p:cNvSpPr>
            <p:nvPr/>
          </p:nvSpPr>
          <p:spPr>
            <a:xfrm>
              <a:off x="4701247" y="4150407"/>
              <a:ext cx="7219406" cy="1143630"/>
            </a:xfrm>
            <a:prstGeom prst="rect">
              <a:avLst/>
            </a:prstGeom>
            <a:ln w="38100">
              <a:solidFill>
                <a:srgbClr val="3CA107"/>
              </a:solidFill>
              <a:prstDash val="sysDash"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IN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กำหนดรูปแบบของการรายงานผลฯ ตัวบ่งชี้ 1.1</a:t>
              </a:r>
              <a:b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ที่เป็นแนวทางเดียวกันทุกหลักสูตร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DE798E-24E9-4C25-9908-8517BC63A2CD}"/>
              </a:ext>
            </a:extLst>
          </p:cNvPr>
          <p:cNvGrpSpPr/>
          <p:nvPr/>
        </p:nvGrpSpPr>
        <p:grpSpPr>
          <a:xfrm>
            <a:off x="58859" y="4871676"/>
            <a:ext cx="11861374" cy="1364654"/>
            <a:chOff x="59279" y="5294037"/>
            <a:chExt cx="11861374" cy="1364654"/>
          </a:xfrm>
        </p:grpSpPr>
        <p:pic>
          <p:nvPicPr>
            <p:cNvPr id="38" name="Picture 37" descr="Chart, shape, arrow, funnel chart&#10;&#10;Description automatically generated">
              <a:extLst>
                <a:ext uri="{FF2B5EF4-FFF2-40B4-BE49-F238E27FC236}">
                  <a16:creationId xmlns:a16="http://schemas.microsoft.com/office/drawing/2014/main" id="{CCE20603-CC8C-4C76-9676-3CC099F84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73745" b="3692"/>
            <a:stretch/>
          </p:blipFill>
          <p:spPr>
            <a:xfrm>
              <a:off x="59279" y="5294037"/>
              <a:ext cx="4005521" cy="1364654"/>
            </a:xfrm>
            <a:prstGeom prst="rect">
              <a:avLst/>
            </a:prstGeom>
          </p:spPr>
        </p:pic>
        <p:sp>
          <p:nvSpPr>
            <p:cNvPr id="39" name="Title 3">
              <a:extLst>
                <a:ext uri="{FF2B5EF4-FFF2-40B4-BE49-F238E27FC236}">
                  <a16:creationId xmlns:a16="http://schemas.microsoft.com/office/drawing/2014/main" id="{EC162AA5-7F73-4FB2-8EBB-9F82257905A5}"/>
                </a:ext>
              </a:extLst>
            </p:cNvPr>
            <p:cNvSpPr txBox="1">
              <a:spLocks/>
            </p:cNvSpPr>
            <p:nvPr/>
          </p:nvSpPr>
          <p:spPr>
            <a:xfrm>
              <a:off x="394192" y="5579564"/>
              <a:ext cx="3320366" cy="612818"/>
            </a:xfrm>
            <a:prstGeom prst="rect">
              <a:avLst/>
            </a:prstGeom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5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ไม่มีการตรวจสอบ</a:t>
              </a:r>
              <a:endParaRPr lang="en-US" sz="35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98D44236-5A59-472F-A19A-98B01D258DF0}"/>
                </a:ext>
              </a:extLst>
            </p:cNvPr>
            <p:cNvSpPr/>
            <p:nvPr/>
          </p:nvSpPr>
          <p:spPr>
            <a:xfrm>
              <a:off x="3981582" y="5579564"/>
              <a:ext cx="499151" cy="513596"/>
            </a:xfrm>
            <a:prstGeom prst="rightArrow">
              <a:avLst/>
            </a:prstGeom>
            <a:ln>
              <a:solidFill>
                <a:srgbClr val="954F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ontent Placeholder 17">
              <a:extLst>
                <a:ext uri="{FF2B5EF4-FFF2-40B4-BE49-F238E27FC236}">
                  <a16:creationId xmlns:a16="http://schemas.microsoft.com/office/drawing/2014/main" id="{9C912412-A3D0-4535-9512-2E34ADF0C165}"/>
                </a:ext>
              </a:extLst>
            </p:cNvPr>
            <p:cNvSpPr txBox="1">
              <a:spLocks/>
            </p:cNvSpPr>
            <p:nvPr/>
          </p:nvSpPr>
          <p:spPr>
            <a:xfrm>
              <a:off x="4701247" y="5417504"/>
              <a:ext cx="7219406" cy="1071247"/>
            </a:xfrm>
            <a:prstGeom prst="rect">
              <a:avLst/>
            </a:prstGeom>
            <a:ln w="38100">
              <a:solidFill>
                <a:srgbClr val="097DE4"/>
              </a:solidFill>
              <a:prstDash val="sysDash"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IN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ตรวจสอบโดยกองพัฒนาคุณภาพ </a:t>
              </a:r>
              <a:b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(กำหนดระยะเวลาก่อนเข้ารับการประเมินฯ อย่างน้อย 1 เดือน </a:t>
              </a:r>
              <a:r>
                <a:rPr lang="en-US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: </a:t>
              </a:r>
              <a:r>
                <a:rPr lang="th-TH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ประมาณเดือนเมษายน)</a:t>
              </a: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3D02D918-39FF-4FD3-ABC8-F9253E58B259}"/>
              </a:ext>
            </a:extLst>
          </p:cNvPr>
          <p:cNvSpPr txBox="1">
            <a:spLocks/>
          </p:cNvSpPr>
          <p:nvPr/>
        </p:nvSpPr>
        <p:spPr>
          <a:xfrm>
            <a:off x="393772" y="140168"/>
            <a:ext cx="2164048" cy="693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bg1"/>
                </a:solidFill>
                <a:latin typeface="Angsana New" panose="02020603050405020304" pitchFamily="18" charset="-34"/>
                <a:ea typeface="+mj-ea"/>
                <a:cs typeface="+mj-cs"/>
              </a:defRPr>
            </a:lvl1pPr>
          </a:lstStyle>
          <a:p>
            <a:r>
              <a:rPr lang="th-TH" sz="5000" b="1" u="sng" dirty="0">
                <a:solidFill>
                  <a:schemeClr val="tx1"/>
                </a:solidFill>
                <a:cs typeface="Angsana New" panose="02020603050405020304" pitchFamily="18" charset="-34"/>
              </a:rPr>
              <a:t>การแก้ไข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25D1A6CB-C9D4-4711-8B48-8E27CD15961B}"/>
              </a:ext>
            </a:extLst>
          </p:cNvPr>
          <p:cNvSpPr txBox="1">
            <a:spLocks/>
          </p:cNvSpPr>
          <p:nvPr/>
        </p:nvSpPr>
        <p:spPr>
          <a:xfrm>
            <a:off x="200025" y="6202482"/>
            <a:ext cx="11720208" cy="56825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. . ตามมติคณะกรรมการประกันคุณภาพฯ ครั้งที่ 5/2564 เมื่อวันที่ 6 ตุลาคม 2564 . . . </a:t>
            </a:r>
            <a:endParaRPr lang="en-US" sz="3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06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C6DAA1-8F71-4B59-8469-85B7EF96F303}"/>
              </a:ext>
            </a:extLst>
          </p:cNvPr>
          <p:cNvSpPr txBox="1"/>
          <p:nvPr/>
        </p:nvSpPr>
        <p:spPr>
          <a:xfrm>
            <a:off x="-7678" y="690786"/>
            <a:ext cx="12207351" cy="8333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5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อาจารย์ประจำหลักสูตร</a:t>
            </a:r>
            <a:r>
              <a:rPr lang="th-TH" sz="45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8E5638-9A71-43CB-8D0A-FF488E74010C}"/>
              </a:ext>
            </a:extLst>
          </p:cNvPr>
          <p:cNvGrpSpPr/>
          <p:nvPr/>
        </p:nvGrpSpPr>
        <p:grpSpPr>
          <a:xfrm>
            <a:off x="657725" y="1868158"/>
            <a:ext cx="10876547" cy="4545850"/>
            <a:chOff x="657725" y="1868158"/>
            <a:chExt cx="10876547" cy="45458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46189-9186-4E11-8FB4-970B48A14AB5}"/>
                </a:ext>
              </a:extLst>
            </p:cNvPr>
            <p:cNvSpPr txBox="1"/>
            <p:nvPr/>
          </p:nvSpPr>
          <p:spPr>
            <a:xfrm>
              <a:off x="657725" y="2859189"/>
              <a:ext cx="10876547" cy="3554819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461963" indent="-461963">
                <a:buFont typeface="+mj-lt"/>
                <a:buAutoNum type="arabicPeriod"/>
              </a:pP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คุณวุฒิระดับ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ปริญญาเอก</a:t>
              </a: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หรือเทียบเท่า </a:t>
              </a:r>
              <a:r>
                <a:rPr lang="th-TH" sz="4500" b="1" u="sng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</a:t>
              </a: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ขั้นต่ำ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ปริญญาโท</a:t>
              </a: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หรือเทียบเท่า </a:t>
              </a:r>
              <a:r>
                <a:rPr lang="th-TH" sz="4500" b="1" u="sng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</a:t>
              </a:r>
              <a:r>
                <a:rPr lang="en-US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ดำรงตำแหน่งทางวิชาการไม่ต่ำกว่า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รองศาสตราจารย์</a:t>
              </a:r>
              <a:b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ในสาขาวิชานั้น หรือสาขาวิชาที่สัมพันธ์กัน</a:t>
              </a:r>
            </a:p>
            <a:p>
              <a:pPr marL="461963" indent="-461963">
                <a:buFont typeface="+mj-lt"/>
                <a:buAutoNum type="arabicPeriod"/>
              </a:pP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มีผลงานทางวิชาการอย่างน้อย </a:t>
              </a:r>
              <a:r>
                <a:rPr lang="th-TH" sz="45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 รายการ</a:t>
              </a: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ในรอบ 5 ปีย้อนหลัง </a:t>
              </a:r>
              <a:b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5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โดยอย่างน้อย 1 รายการต้องเป็นผลงานวิจัย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C4B654-ECBE-4D99-BF6C-EA48C3F04986}"/>
                </a:ext>
              </a:extLst>
            </p:cNvPr>
            <p:cNvSpPr txBox="1"/>
            <p:nvPr/>
          </p:nvSpPr>
          <p:spPr>
            <a:xfrm>
              <a:off x="1819693" y="1868158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559B28-29CD-415C-9C8B-901917A43518}"/>
                </a:ext>
              </a:extLst>
            </p:cNvPr>
            <p:cNvSpPr txBox="1"/>
            <p:nvPr/>
          </p:nvSpPr>
          <p:spPr>
            <a:xfrm>
              <a:off x="8102565" y="1874307"/>
              <a:ext cx="1767495" cy="744826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90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C6DAA1-8F71-4B59-8469-85B7EF96F303}"/>
              </a:ext>
            </a:extLst>
          </p:cNvPr>
          <p:cNvSpPr txBox="1"/>
          <p:nvPr/>
        </p:nvSpPr>
        <p:spPr>
          <a:xfrm>
            <a:off x="-7676" y="568137"/>
            <a:ext cx="12207351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ผู้ทรงคุณวุฒิภายนอก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BEE79-0D7D-4865-86E9-087EF8E97B81}"/>
              </a:ext>
            </a:extLst>
          </p:cNvPr>
          <p:cNvGrpSpPr/>
          <p:nvPr/>
        </p:nvGrpSpPr>
        <p:grpSpPr>
          <a:xfrm>
            <a:off x="272783" y="1559864"/>
            <a:ext cx="5479082" cy="3460599"/>
            <a:chOff x="692715" y="1627612"/>
            <a:chExt cx="5479082" cy="34605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B46189-9186-4E11-8FB4-970B48A14AB5}"/>
                </a:ext>
              </a:extLst>
            </p:cNvPr>
            <p:cNvSpPr txBox="1"/>
            <p:nvPr/>
          </p:nvSpPr>
          <p:spPr>
            <a:xfrm>
              <a:off x="692715" y="2476599"/>
              <a:ext cx="5479082" cy="2611612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คุณวุฒิปริญญาเอกหรือเทียบเท่า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ผลงานทางวิชาการที่ได้รับการตีพิมพ์เผยแพร่ใน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0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ระดับชาติ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ซึ่งตรงหรือสัมพันธ์กับหัวข้อ</a:t>
              </a:r>
              <a:b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วิทยานิพนธ์ หรือการค้นคว้าอิสระ 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3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</a:t>
              </a:r>
              <a:r>
                <a:rPr lang="th-TH" sz="33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10 เรื่อง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C4B654-ECBE-4D99-BF6C-EA48C3F04986}"/>
                </a:ext>
              </a:extLst>
            </p:cNvPr>
            <p:cNvSpPr txBox="1"/>
            <p:nvPr/>
          </p:nvSpPr>
          <p:spPr>
            <a:xfrm>
              <a:off x="2134118" y="1627612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AD767A-8170-405C-9906-ADD762FB9783}"/>
              </a:ext>
            </a:extLst>
          </p:cNvPr>
          <p:cNvGrpSpPr/>
          <p:nvPr/>
        </p:nvGrpSpPr>
        <p:grpSpPr>
          <a:xfrm>
            <a:off x="5990492" y="1566013"/>
            <a:ext cx="5976341" cy="3503823"/>
            <a:chOff x="6184231" y="1624388"/>
            <a:chExt cx="5976341" cy="35327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8FC3E-E647-42AC-9483-16DC2EF01ABD}"/>
                </a:ext>
              </a:extLst>
            </p:cNvPr>
            <p:cNvSpPr txBox="1"/>
            <p:nvPr/>
          </p:nvSpPr>
          <p:spPr>
            <a:xfrm>
              <a:off x="6184231" y="2474184"/>
              <a:ext cx="5976341" cy="2682950"/>
            </a:xfrm>
            <a:prstGeom prst="rect">
              <a:avLst/>
            </a:prstGeom>
            <a:noFill/>
            <a:ln w="19050">
              <a:solidFill>
                <a:srgbClr val="ED7D3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1. 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มีคุณวุฒิปริญญาเอกหรือเทียบเท่า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2.  มี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ผลงานทางวิชาการที่ได้รับการตีพิมพ์เผยแพร่ใน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</a:t>
              </a:r>
              <a:r>
                <a:rPr lang="th-TH" sz="30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ระดับนานาชาติ </a:t>
              </a: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ซึ่งตรงหรือสัมพันธ์กับหัวข้อ</a:t>
              </a:r>
              <a:b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000" b="1" dirty="0"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วิทยานิพนธ์ หรือการค้นคว้าอิสระ </a:t>
              </a:r>
              <a: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ไม่น้อยกว่า </a:t>
              </a:r>
              <a:br>
                <a:rPr lang="th-TH" sz="3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</a:br>
              <a:r>
                <a:rPr lang="th-TH" sz="33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     </a:t>
              </a:r>
              <a:r>
                <a:rPr lang="th-TH" sz="3300" b="1" u="sng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5 เรื่อง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559B28-29CD-415C-9C8B-901917A43518}"/>
                </a:ext>
              </a:extLst>
            </p:cNvPr>
            <p:cNvSpPr txBox="1"/>
            <p:nvPr/>
          </p:nvSpPr>
          <p:spPr>
            <a:xfrm>
              <a:off x="8190797" y="1624388"/>
              <a:ext cx="1767495" cy="750975"/>
            </a:xfrm>
            <a:prstGeom prst="rect">
              <a:avLst/>
            </a:prstGeom>
            <a:solidFill>
              <a:srgbClr val="ED7D31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4000" b="1" dirty="0">
                  <a:solidFill>
                    <a:srgbClr val="00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ปริญญาเอก</a:t>
              </a:r>
              <a:endParaRPr lang="en-US" sz="4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57F41A-565C-4926-AFFD-5D791811D1E8}"/>
              </a:ext>
            </a:extLst>
          </p:cNvPr>
          <p:cNvSpPr txBox="1"/>
          <p:nvPr/>
        </p:nvSpPr>
        <p:spPr>
          <a:xfrm>
            <a:off x="272783" y="5149281"/>
            <a:ext cx="11694050" cy="1574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  <a:buSzPts val="1600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หากไม่มีคุณวุฒิหรือประสบการณ์ตามที่กำหนด จะต้องมีความรู้ ความเชี่ยวชาญและประสบการณ์สูงเป็นที่ยอมรับ</a:t>
            </a:r>
            <a:r>
              <a:rPr lang="th-TH" sz="30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</a:p>
          <a:p>
            <a:pPr marL="0" lvl="1" algn="ctr">
              <a:lnSpc>
                <a:spcPct val="107000"/>
              </a:lnSpc>
              <a:buSzPts val="1600"/>
            </a:pPr>
            <a:r>
              <a: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ซึ่งตรงหรือสัมพันธ์กับหัวข้อวิทยานิพนธ์หรือการค้นคว้าอิสระ </a:t>
            </a:r>
          </a:p>
          <a:p>
            <a:pPr marL="0" lvl="1" algn="ctr">
              <a:lnSpc>
                <a:spcPct val="107000"/>
              </a:lnSpc>
              <a:buSzPts val="1600"/>
            </a:pPr>
            <a:r>
              <a:rPr lang="th-TH" sz="30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โดยผ่านความเห็นชอบของสภาสถาบัน </a:t>
            </a:r>
            <a:r>
              <a:rPr lang="th-TH" sz="3000" b="1" u="sng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</a:t>
            </a:r>
            <a:r>
              <a:rPr lang="th-TH" sz="30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แจ้ง กกอ.</a:t>
            </a:r>
            <a:r>
              <a:rPr lang="th-TH" sz="3000" b="1" dirty="0"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3000" b="1" dirty="0">
                <a:effectLst/>
                <a:highlight>
                  <a:srgbClr val="FFFF00"/>
                </a:highlight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ทราบ</a:t>
            </a:r>
          </a:p>
        </p:txBody>
      </p:sp>
    </p:spTree>
    <p:extLst>
      <p:ext uri="{BB962C8B-B14F-4D97-AF65-F5344CB8AC3E}">
        <p14:creationId xmlns:p14="http://schemas.microsoft.com/office/powerpoint/2010/main" val="40923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4F08C-C07A-41E7-A79B-CA644C79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20" y="0"/>
            <a:ext cx="106994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DABFA7-9B01-408A-B83D-79C6F25F13C0}"/>
              </a:ext>
            </a:extLst>
          </p:cNvPr>
          <p:cNvGrpSpPr/>
          <p:nvPr/>
        </p:nvGrpSpPr>
        <p:grpSpPr>
          <a:xfrm>
            <a:off x="8219974" y="868130"/>
            <a:ext cx="3599849" cy="2418895"/>
            <a:chOff x="8219974" y="868130"/>
            <a:chExt cx="3599849" cy="24188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D77C73-7527-4602-8AB8-5F988B5EE08E}"/>
                </a:ext>
              </a:extLst>
            </p:cNvPr>
            <p:cNvSpPr/>
            <p:nvPr/>
          </p:nvSpPr>
          <p:spPr>
            <a:xfrm>
              <a:off x="8219974" y="1289784"/>
              <a:ext cx="3599849" cy="19972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4ECCFB-9D16-4BDD-8639-53A6F6826607}"/>
                </a:ext>
              </a:extLst>
            </p:cNvPr>
            <p:cNvSpPr txBox="1"/>
            <p:nvPr/>
          </p:nvSpPr>
          <p:spPr>
            <a:xfrm>
              <a:off x="8931985" y="868130"/>
              <a:ext cx="1767495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ปริญญาโท</a:t>
              </a:r>
              <a:endParaRPr lang="en-US" sz="2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5820B6-B030-493D-A913-327090FB9B12}"/>
              </a:ext>
            </a:extLst>
          </p:cNvPr>
          <p:cNvGrpSpPr/>
          <p:nvPr/>
        </p:nvGrpSpPr>
        <p:grpSpPr>
          <a:xfrm>
            <a:off x="8248850" y="3213358"/>
            <a:ext cx="3570973" cy="3408822"/>
            <a:chOff x="8248850" y="3213358"/>
            <a:chExt cx="3570973" cy="34088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E1D7E7-FD9A-4968-902C-1C62DED1F518}"/>
                </a:ext>
              </a:extLst>
            </p:cNvPr>
            <p:cNvSpPr/>
            <p:nvPr/>
          </p:nvSpPr>
          <p:spPr>
            <a:xfrm>
              <a:off x="8248850" y="3615761"/>
              <a:ext cx="3570973" cy="30064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24FF9C-A550-4152-82E5-5FB8E712A5E2}"/>
                </a:ext>
              </a:extLst>
            </p:cNvPr>
            <p:cNvSpPr txBox="1"/>
            <p:nvPr/>
          </p:nvSpPr>
          <p:spPr>
            <a:xfrm>
              <a:off x="9136150" y="3213358"/>
              <a:ext cx="1767495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ปริญญา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เอก</a:t>
              </a:r>
              <a:endParaRPr lang="en-US" sz="2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4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65A9F-0939-40AB-9B9A-A9A395800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67"/>
            <a:ext cx="12192000" cy="42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84889-CD17-4793-ACE2-7316E8D41181}"/>
              </a:ext>
            </a:extLst>
          </p:cNvPr>
          <p:cNvSpPr/>
          <p:nvPr/>
        </p:nvSpPr>
        <p:spPr>
          <a:xfrm>
            <a:off x="7440328" y="1292567"/>
            <a:ext cx="2608447" cy="4097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4B88A-2153-4EA1-AF64-3914682D0AF1}"/>
              </a:ext>
            </a:extLst>
          </p:cNvPr>
          <p:cNvSpPr txBox="1"/>
          <p:nvPr/>
        </p:nvSpPr>
        <p:spPr>
          <a:xfrm>
            <a:off x="238775" y="30480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48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0555A3F-449D-4FAA-B0A4-61C6CC987CE6}"/>
              </a:ext>
            </a:extLst>
          </p:cNvPr>
          <p:cNvSpPr txBox="1"/>
          <p:nvPr/>
        </p:nvSpPr>
        <p:spPr>
          <a:xfrm>
            <a:off x="220233" y="443992"/>
            <a:ext cx="134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Graduate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A6DFE0-B74F-477B-BED7-C6639A14C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37" t="8110" r="2856" b="9080"/>
          <a:stretch/>
        </p:blipFill>
        <p:spPr>
          <a:xfrm>
            <a:off x="84354" y="0"/>
            <a:ext cx="4353339" cy="353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6654DC-CB4A-41A6-89A3-3802A8595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 r="4136" b="4758"/>
          <a:stretch/>
        </p:blipFill>
        <p:spPr>
          <a:xfrm>
            <a:off x="2606118" y="1143000"/>
            <a:ext cx="9501529" cy="55680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CA4459-157B-4A29-9600-5111497CFADD}"/>
              </a:ext>
            </a:extLst>
          </p:cNvPr>
          <p:cNvGrpSpPr/>
          <p:nvPr/>
        </p:nvGrpSpPr>
        <p:grpSpPr>
          <a:xfrm>
            <a:off x="153558" y="3429000"/>
            <a:ext cx="3174377" cy="3107868"/>
            <a:chOff x="153558" y="3429000"/>
            <a:chExt cx="3174377" cy="31078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3B41A6-77D7-4AF1-9CD6-5CC9EEE8180D}"/>
                </a:ext>
              </a:extLst>
            </p:cNvPr>
            <p:cNvSpPr txBox="1"/>
            <p:nvPr/>
          </p:nvSpPr>
          <p:spPr>
            <a:xfrm>
              <a:off x="153558" y="3982323"/>
              <a:ext cx="2667346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ประกอบด้วย 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: 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ผศ.ดร.ธนากร ลัทธิ</a:t>
              </a:r>
              <a:r>
                <a:rPr lang="th-TH" sz="2000" b="1" dirty="0" err="1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์ถี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ระสุวรรณ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ร.</a:t>
              </a:r>
              <a:r>
                <a:rPr lang="th-TH" sz="2000" b="1" dirty="0" err="1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ฑีฆา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โยธาภักดี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อ.ดร.ธัญญรัตน์ เชื้อสะอาด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ผศ.ดร.ต่อลาภ คำโย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ผศ.ดร.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กฤษดา พง</a:t>
              </a:r>
              <a:r>
                <a:rPr lang="th-TH" sz="2000" b="1" dirty="0" err="1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ษ์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การัณภาส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อ.ดร.</a:t>
              </a: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มณฑล นอแสงศรี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อ.ดร.</a:t>
              </a:r>
              <a:r>
                <a:rPr lang="th-TH" sz="2000" b="1" dirty="0" err="1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ปิ</a:t>
              </a: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ยะพิศ ขอนแก่น</a:t>
              </a:r>
              <a:endParaRPr lang="en-US" sz="2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7" name="Picture 2" descr="Photo/ Video Gallery | taylor-hancock-actor">
              <a:extLst>
                <a:ext uri="{FF2B5EF4-FFF2-40B4-BE49-F238E27FC236}">
                  <a16:creationId xmlns:a16="http://schemas.microsoft.com/office/drawing/2014/main" id="{66CDD4B1-88EE-4788-B2E2-75F2E9BFD1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223" y="3429000"/>
              <a:ext cx="880712" cy="77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86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BF073-922F-42F2-BADA-7F470105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232"/>
            <a:ext cx="12192000" cy="543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31597-B239-43F5-A2F1-8290F6B3FAFB}"/>
              </a:ext>
            </a:extLst>
          </p:cNvPr>
          <p:cNvSpPr txBox="1"/>
          <p:nvPr/>
        </p:nvSpPr>
        <p:spPr>
          <a:xfrm>
            <a:off x="214391" y="299174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4366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0555A3F-449D-4FAA-B0A4-61C6CC987CE6}"/>
              </a:ext>
            </a:extLst>
          </p:cNvPr>
          <p:cNvSpPr txBox="1"/>
          <p:nvPr/>
        </p:nvSpPr>
        <p:spPr>
          <a:xfrm>
            <a:off x="220233" y="443992"/>
            <a:ext cx="134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Graduate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0F346-7CFF-47CC-BF49-4D6D6758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37" t="8110" r="2856" b="9080"/>
          <a:stretch/>
        </p:blipFill>
        <p:spPr>
          <a:xfrm>
            <a:off x="84354" y="0"/>
            <a:ext cx="4353339" cy="353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B185F9-44C6-4ED4-B4BF-16411D0BC9A3}"/>
              </a:ext>
            </a:extLst>
          </p:cNvPr>
          <p:cNvGrpSpPr/>
          <p:nvPr/>
        </p:nvGrpSpPr>
        <p:grpSpPr>
          <a:xfrm>
            <a:off x="3933825" y="9526"/>
            <a:ext cx="8173821" cy="6820614"/>
            <a:chOff x="897410" y="-90739"/>
            <a:chExt cx="819634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5D41A8-9CFE-418F-901D-3C08FBCB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410" y="-90739"/>
              <a:ext cx="8196349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EEBA95-8AE8-4EC9-B738-207389B54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859" b="68712"/>
            <a:stretch/>
          </p:blipFill>
          <p:spPr>
            <a:xfrm>
              <a:off x="1021749" y="477064"/>
              <a:ext cx="8062386" cy="160855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759A2A-3585-43F2-98A9-16B6BA83A185}"/>
              </a:ext>
            </a:extLst>
          </p:cNvPr>
          <p:cNvGrpSpPr/>
          <p:nvPr/>
        </p:nvGrpSpPr>
        <p:grpSpPr>
          <a:xfrm>
            <a:off x="1105252" y="1974645"/>
            <a:ext cx="3852351" cy="3314456"/>
            <a:chOff x="533752" y="2140860"/>
            <a:chExt cx="3852351" cy="33144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4B848A-B64B-4401-AEE9-AE26270B2679}"/>
                </a:ext>
              </a:extLst>
            </p:cNvPr>
            <p:cNvSpPr txBox="1"/>
            <p:nvPr/>
          </p:nvSpPr>
          <p:spPr>
            <a:xfrm>
              <a:off x="533752" y="4439653"/>
              <a:ext cx="26673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ประกอบด้วย </a:t>
              </a:r>
              <a:r>
                <a:rPr lang="en-US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: 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ผศ.ดร.ปราณี นางงาม</a:t>
              </a:r>
            </a:p>
            <a:p>
              <a:pPr marL="231775" lvl="0" indent="-231775"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effectLst/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ผศ.ดร.พสุธา สุนทรห้าว</a:t>
              </a:r>
              <a:endParaRPr lang="en-US" sz="20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" name="Picture 2" descr="Photo/ Video Gallery | taylor-hancock-actor">
              <a:extLst>
                <a:ext uri="{FF2B5EF4-FFF2-40B4-BE49-F238E27FC236}">
                  <a16:creationId xmlns:a16="http://schemas.microsoft.com/office/drawing/2014/main" id="{F217C684-10CF-4932-9D55-AA635005B2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54589">
              <a:off x="2016093" y="2140860"/>
              <a:ext cx="2370010" cy="209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88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203DB-D288-4777-9A48-1E576799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48"/>
            <a:ext cx="12192000" cy="647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0AB01-46A7-45A8-B302-EC32EB80F239}"/>
              </a:ext>
            </a:extLst>
          </p:cNvPr>
          <p:cNvSpPr txBox="1"/>
          <p:nvPr/>
        </p:nvSpPr>
        <p:spPr>
          <a:xfrm>
            <a:off x="482615" y="1414272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8575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AC0F05-BF3C-46F5-B077-06905DE66EF5}"/>
              </a:ext>
            </a:extLst>
          </p:cNvPr>
          <p:cNvSpPr txBox="1"/>
          <p:nvPr/>
        </p:nvSpPr>
        <p:spPr>
          <a:xfrm rot="2108482">
            <a:off x="1040966" y="3105833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D3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E96E6-CA92-4F3F-8633-38FBFA32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99"/>
            <a:ext cx="12192000" cy="6522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34982-4270-49D0-91A3-62BCE4DB928A}"/>
              </a:ext>
            </a:extLst>
          </p:cNvPr>
          <p:cNvSpPr txBox="1"/>
          <p:nvPr/>
        </p:nvSpPr>
        <p:spPr>
          <a:xfrm>
            <a:off x="595074" y="1304544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505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425010-2F55-4042-A34B-14C39C03500B}"/>
              </a:ext>
            </a:extLst>
          </p:cNvPr>
          <p:cNvSpPr txBox="1"/>
          <p:nvPr/>
        </p:nvSpPr>
        <p:spPr>
          <a:xfrm>
            <a:off x="2352674" y="123940"/>
            <a:ext cx="8972551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en-US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[ 8 ]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การตีพิมพ์เผยแพร่ผลงานของผู้สำเร็จการศึกษา</a:t>
            </a:r>
            <a:endParaRPr lang="en-US" sz="45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BBABA-BADE-4603-876E-BB7F2BAEF3A8}"/>
              </a:ext>
            </a:extLst>
          </p:cNvPr>
          <p:cNvSpPr txBox="1"/>
          <p:nvPr/>
        </p:nvSpPr>
        <p:spPr>
          <a:xfrm>
            <a:off x="0" y="1018203"/>
            <a:ext cx="12192002" cy="8168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4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endParaRPr lang="en-US" sz="44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AF63F-E5AE-44C9-BC03-8C376487046A}"/>
              </a:ext>
            </a:extLst>
          </p:cNvPr>
          <p:cNvGrpSpPr/>
          <p:nvPr/>
        </p:nvGrpSpPr>
        <p:grpSpPr>
          <a:xfrm>
            <a:off x="3911259" y="2017862"/>
            <a:ext cx="7867650" cy="1403217"/>
            <a:chOff x="3190875" y="2038735"/>
            <a:chExt cx="7867650" cy="14032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18BF53-16E9-41B5-A01C-6F4A0C832B05}"/>
                </a:ext>
              </a:extLst>
            </p:cNvPr>
            <p:cNvSpPr txBox="1"/>
            <p:nvPr/>
          </p:nvSpPr>
          <p:spPr>
            <a:xfrm>
              <a:off x="5504774" y="2361656"/>
              <a:ext cx="5553751" cy="1080296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ต้องได้รับการยอมรับให้ตีพิมพ์ในวารสารระดับชาติ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 นานาชาติ ที่มีคุณภาพตามประกาศของ ก.พ.อ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35891B-7712-41B9-90B0-82101C7F6BB7}"/>
                </a:ext>
              </a:extLst>
            </p:cNvPr>
            <p:cNvSpPr/>
            <p:nvPr/>
          </p:nvSpPr>
          <p:spPr>
            <a:xfrm>
              <a:off x="3190875" y="2038735"/>
              <a:ext cx="1390650" cy="1390650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แผน ก1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Photo/ Video Gallery | taylor-hancock-actor">
              <a:extLst>
                <a:ext uri="{FF2B5EF4-FFF2-40B4-BE49-F238E27FC236}">
                  <a16:creationId xmlns:a16="http://schemas.microsoft.com/office/drawing/2014/main" id="{CAFA7755-6A21-4577-9678-F39663A7F3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04693">
              <a:off x="4681534" y="2425073"/>
              <a:ext cx="654861" cy="61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818413-5E1D-40E9-A514-E82063DDB25C}"/>
              </a:ext>
            </a:extLst>
          </p:cNvPr>
          <p:cNvGrpSpPr/>
          <p:nvPr/>
        </p:nvGrpSpPr>
        <p:grpSpPr>
          <a:xfrm>
            <a:off x="320576" y="2901804"/>
            <a:ext cx="5432524" cy="3956196"/>
            <a:chOff x="320576" y="2901804"/>
            <a:chExt cx="5432524" cy="39561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98C187-B2F0-4603-A055-5BF7A92BB5FB}"/>
                </a:ext>
              </a:extLst>
            </p:cNvPr>
            <p:cNvSpPr txBox="1"/>
            <p:nvPr/>
          </p:nvSpPr>
          <p:spPr>
            <a:xfrm>
              <a:off x="320576" y="4295760"/>
              <a:ext cx="5432524" cy="2562240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ต้องได้รับการยอมรับให้ตีพิมพ์ในวารสารระดับชาติ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 นานาชาติ ที่มีคุณภาพตามประกาศของ ก.พ.อ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u="sng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นำเสนอต่อที่ประชุมวิชาการ โดยบทความที่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นำเสนอได้รับการตีพิมพ์ในรายงานสืบเนื่องจาก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การประชุมวิชาการ </a:t>
              </a:r>
              <a:r>
                <a:rPr lang="en-US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(Proceeding)</a:t>
              </a:r>
              <a:endPara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AF5C0D-A8C4-4054-8613-63C724B43D86}"/>
                </a:ext>
              </a:extLst>
            </p:cNvPr>
            <p:cNvSpPr/>
            <p:nvPr/>
          </p:nvSpPr>
          <p:spPr>
            <a:xfrm>
              <a:off x="320576" y="2901804"/>
              <a:ext cx="1390650" cy="1390650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แผน ก2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2" descr="Photo/ Video Gallery | taylor-hancock-actor">
              <a:extLst>
                <a:ext uri="{FF2B5EF4-FFF2-40B4-BE49-F238E27FC236}">
                  <a16:creationId xmlns:a16="http://schemas.microsoft.com/office/drawing/2014/main" id="{381E3D04-DDE0-4FF7-A1A2-D3BC962A39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661095" y="3703633"/>
              <a:ext cx="618037" cy="58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81708F-B402-4002-B502-AA20767F4472}"/>
              </a:ext>
            </a:extLst>
          </p:cNvPr>
          <p:cNvGrpSpPr/>
          <p:nvPr/>
        </p:nvGrpSpPr>
        <p:grpSpPr>
          <a:xfrm>
            <a:off x="7149759" y="3748135"/>
            <a:ext cx="5042241" cy="2964927"/>
            <a:chOff x="7149759" y="3748135"/>
            <a:chExt cx="5042241" cy="29649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57167A-7F35-410A-9D75-8C31AE7AB9AD}"/>
                </a:ext>
              </a:extLst>
            </p:cNvPr>
            <p:cNvSpPr txBox="1"/>
            <p:nvPr/>
          </p:nvSpPr>
          <p:spPr>
            <a:xfrm>
              <a:off x="7346269" y="5138785"/>
              <a:ext cx="4845731" cy="1574277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รายงานการค้นคว้าหรือส่วนหนึ่ง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ของการค้นคว้าอิสระ ต้องได้รับการ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เผยแพร่ในลักษณะใดลักษณะหนึ่งที่สืบค้นได้ </a:t>
              </a:r>
              <a:endParaRPr lang="th-TH" sz="3000" b="1" dirty="0"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0F7238-EE7C-4A44-B547-6FE851CEC43A}"/>
                </a:ext>
              </a:extLst>
            </p:cNvPr>
            <p:cNvSpPr/>
            <p:nvPr/>
          </p:nvSpPr>
          <p:spPr>
            <a:xfrm>
              <a:off x="7149759" y="3748135"/>
              <a:ext cx="1390650" cy="1390650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แผน ข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2" descr="Photo/ Video Gallery | taylor-hancock-actor">
              <a:extLst>
                <a:ext uri="{FF2B5EF4-FFF2-40B4-BE49-F238E27FC236}">
                  <a16:creationId xmlns:a16="http://schemas.microsoft.com/office/drawing/2014/main" id="{515B30FA-EA14-49BA-9820-E498AEC67E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8504966" y="4554993"/>
              <a:ext cx="618037" cy="58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48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B1F3BB43-3F05-436C-8DAC-FE03EF1F4993}"/>
              </a:ext>
            </a:extLst>
          </p:cNvPr>
          <p:cNvSpPr txBox="1">
            <a:spLocks/>
          </p:cNvSpPr>
          <p:nvPr/>
        </p:nvSpPr>
        <p:spPr>
          <a:xfrm>
            <a:off x="243547" y="239574"/>
            <a:ext cx="5566703" cy="1180196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/>
              </a:buClr>
              <a:buNone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กำหนดให้ใช้แบบฟอร์มการรายงาน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ผลการดำเนินงานตามตัวบ่งชี้ 1.1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6576C-300E-438E-8742-2A067A8D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7" y="1676400"/>
            <a:ext cx="5579992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6259C6-2E01-44CD-9CAE-CD5EA8F60CBA}"/>
              </a:ext>
            </a:extLst>
          </p:cNvPr>
          <p:cNvGrpSpPr/>
          <p:nvPr/>
        </p:nvGrpSpPr>
        <p:grpSpPr>
          <a:xfrm>
            <a:off x="6095996" y="445235"/>
            <a:ext cx="5852453" cy="5742126"/>
            <a:chOff x="6095996" y="445235"/>
            <a:chExt cx="5852453" cy="5742126"/>
          </a:xfrm>
        </p:grpSpPr>
        <p:sp>
          <p:nvSpPr>
            <p:cNvPr id="44" name="Content Placeholder 17">
              <a:extLst>
                <a:ext uri="{FF2B5EF4-FFF2-40B4-BE49-F238E27FC236}">
                  <a16:creationId xmlns:a16="http://schemas.microsoft.com/office/drawing/2014/main" id="{BC5B2931-2678-4909-B5E1-FE49AC67BD94}"/>
                </a:ext>
              </a:extLst>
            </p:cNvPr>
            <p:cNvSpPr txBox="1">
              <a:spLocks/>
            </p:cNvSpPr>
            <p:nvPr/>
          </p:nvSpPr>
          <p:spPr>
            <a:xfrm>
              <a:off x="6095996" y="445235"/>
              <a:ext cx="5852453" cy="5742126"/>
            </a:xfrm>
            <a:prstGeom prst="rect">
              <a:avLst/>
            </a:prstGeom>
            <a:ln w="38100">
              <a:noFill/>
              <a:prstDash val="sysDash"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E7A40"/>
                </a:buClr>
                <a:buFont typeface="Arial" panose="020B0604020202020204" pitchFamily="34" charset="0"/>
                <a:buChar char="•"/>
                <a:defRPr lang="en-IN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เว็บไซต์กองพัฒนาคุณภาพ</a:t>
              </a:r>
              <a:br>
                <a:rPr lang="en-US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en-US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- </a:t>
              </a:r>
              <a:r>
                <a:rPr lang="en-US" sz="4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www.oqes.mju.ac.th </a:t>
              </a:r>
              <a:r>
                <a:rPr lang="en-US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-</a:t>
              </a:r>
              <a:endPara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0" indent="0" algn="ctr">
                <a:buClr>
                  <a:schemeClr val="accent2"/>
                </a:buClr>
                <a:buNone/>
              </a:pPr>
              <a:endPara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เมนู - กล่องเอกสาร</a:t>
              </a:r>
            </a:p>
            <a:p>
              <a:pPr marL="0" indent="0" algn="ctr">
                <a:buClr>
                  <a:schemeClr val="accent2"/>
                </a:buClr>
                <a:buNone/>
              </a:pPr>
              <a:endPara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เอกสารโฟลเดอร์ที่ 4 </a:t>
              </a:r>
            </a:p>
            <a:p>
              <a:pPr marL="0" indent="0" algn="ctr">
                <a:buClr>
                  <a:schemeClr val="accent2"/>
                </a:buClr>
                <a:buNone/>
              </a:pPr>
              <a:r>
                <a:rPr lang="en-US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template 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หน่วยงานที่มีการเรียนการสอน</a:t>
              </a:r>
            </a:p>
            <a:p>
              <a:pPr marL="0" indent="0" algn="ctr">
                <a:buClr>
                  <a:schemeClr val="accent2"/>
                </a:buClr>
                <a:buNone/>
              </a:pP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marL="0" indent="0" algn="ctr">
                <a:buClr>
                  <a:schemeClr val="accent2"/>
                </a:buClr>
                <a:buNone/>
              </a:pPr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ปีการศึกษา 2564</a:t>
              </a: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010B098F-ABF8-4B97-9D10-CA55FA0B43BF}"/>
                </a:ext>
              </a:extLst>
            </p:cNvPr>
            <p:cNvSpPr/>
            <p:nvPr/>
          </p:nvSpPr>
          <p:spPr>
            <a:xfrm rot="5400000">
              <a:off x="8772648" y="1747887"/>
              <a:ext cx="499151" cy="513596"/>
            </a:xfrm>
            <a:prstGeom prst="rightArrow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764FCF51-C074-48C4-8518-83F74E9143A9}"/>
                </a:ext>
              </a:extLst>
            </p:cNvPr>
            <p:cNvSpPr/>
            <p:nvPr/>
          </p:nvSpPr>
          <p:spPr>
            <a:xfrm rot="5400000">
              <a:off x="8772648" y="3307337"/>
              <a:ext cx="499151" cy="513596"/>
            </a:xfrm>
            <a:prstGeom prst="rightArrow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5D1DC546-BB63-43E3-88C7-B6782C09C855}"/>
                </a:ext>
              </a:extLst>
            </p:cNvPr>
            <p:cNvSpPr/>
            <p:nvPr/>
          </p:nvSpPr>
          <p:spPr>
            <a:xfrm rot="5400000">
              <a:off x="8772648" y="5328718"/>
              <a:ext cx="499151" cy="513596"/>
            </a:xfrm>
            <a:prstGeom prst="rightArrow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38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B0555A3F-449D-4FAA-B0A4-61C6CC987CE6}"/>
              </a:ext>
            </a:extLst>
          </p:cNvPr>
          <p:cNvSpPr txBox="1"/>
          <p:nvPr/>
        </p:nvSpPr>
        <p:spPr>
          <a:xfrm>
            <a:off x="220233" y="443992"/>
            <a:ext cx="1343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D4B78-9210-4609-8225-66E84E93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650"/>
            <a:ext cx="12192000" cy="54477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9CD355-0CC6-4DD3-A03F-3693819686C8}"/>
              </a:ext>
            </a:extLst>
          </p:cNvPr>
          <p:cNvSpPr/>
          <p:nvPr/>
        </p:nvSpPr>
        <p:spPr>
          <a:xfrm>
            <a:off x="4536831" y="5498592"/>
            <a:ext cx="6482861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29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38B99-DD86-4B6F-985F-B105A4430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40"/>
            <a:ext cx="12192000" cy="5806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A9FFB-7564-4785-84B7-AF10C9668420}"/>
              </a:ext>
            </a:extLst>
          </p:cNvPr>
          <p:cNvSpPr txBox="1"/>
          <p:nvPr/>
        </p:nvSpPr>
        <p:spPr>
          <a:xfrm>
            <a:off x="250967" y="343354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92407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9BBABA-BADE-4603-876E-BB7F2BAEF3A8}"/>
              </a:ext>
            </a:extLst>
          </p:cNvPr>
          <p:cNvSpPr txBox="1"/>
          <p:nvPr/>
        </p:nvSpPr>
        <p:spPr>
          <a:xfrm>
            <a:off x="-1" y="1120773"/>
            <a:ext cx="12192002" cy="8168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4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endParaRPr lang="en-US" sz="44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818413-5E1D-40E9-A514-E82063DDB25C}"/>
              </a:ext>
            </a:extLst>
          </p:cNvPr>
          <p:cNvGrpSpPr/>
          <p:nvPr/>
        </p:nvGrpSpPr>
        <p:grpSpPr>
          <a:xfrm>
            <a:off x="396776" y="2733675"/>
            <a:ext cx="5432524" cy="3417383"/>
            <a:chOff x="368201" y="2057296"/>
            <a:chExt cx="5432524" cy="34173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98C187-B2F0-4603-A055-5BF7A92BB5FB}"/>
                </a:ext>
              </a:extLst>
            </p:cNvPr>
            <p:cNvSpPr txBox="1"/>
            <p:nvPr/>
          </p:nvSpPr>
          <p:spPr>
            <a:xfrm>
              <a:off x="368201" y="3900402"/>
              <a:ext cx="5432524" cy="1574277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ต้องได้รับการยอมรับให้ตีพิมพ์ในวารสารระดับชาติ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u="sng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นานาชาติ ที่มีคุณภาพตามประกาศของ ก.พ.อ </a:t>
              </a:r>
              <a:r>
                <a:rPr lang="th-TH" sz="3000" b="1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อย่างน้อย 2 เรื่อง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AF5C0D-A8C4-4054-8613-63C724B43D86}"/>
                </a:ext>
              </a:extLst>
            </p:cNvPr>
            <p:cNvSpPr/>
            <p:nvPr/>
          </p:nvSpPr>
          <p:spPr>
            <a:xfrm>
              <a:off x="2195515" y="2057296"/>
              <a:ext cx="1390650" cy="1390650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แบบ 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81708F-B402-4002-B502-AA20767F4472}"/>
              </a:ext>
            </a:extLst>
          </p:cNvPr>
          <p:cNvGrpSpPr/>
          <p:nvPr/>
        </p:nvGrpSpPr>
        <p:grpSpPr>
          <a:xfrm>
            <a:off x="6535396" y="2733675"/>
            <a:ext cx="5432524" cy="2923402"/>
            <a:chOff x="7374844" y="3476625"/>
            <a:chExt cx="5432524" cy="29234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57167A-7F35-410A-9D75-8C31AE7AB9AD}"/>
                </a:ext>
              </a:extLst>
            </p:cNvPr>
            <p:cNvSpPr txBox="1"/>
            <p:nvPr/>
          </p:nvSpPr>
          <p:spPr>
            <a:xfrm>
              <a:off x="7374844" y="5319731"/>
              <a:ext cx="5432524" cy="1080296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ต้องได้รับการยอมรับให้ตีพิมพ์ในวารสารระดับชาติ </a:t>
              </a:r>
            </a:p>
            <a:p>
              <a:pPr marL="0" lvl="1" algn="thaiDist">
                <a:lnSpc>
                  <a:spcPct val="107000"/>
                </a:lnSpc>
                <a:buSzPts val="1600"/>
              </a:pPr>
              <a:r>
                <a:rPr lang="th-TH" sz="3000" b="1" u="sng" dirty="0">
                  <a:solidFill>
                    <a:srgbClr val="FF0000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หรือ</a:t>
              </a:r>
              <a:r>
                <a:rPr lang="th-TH" sz="3000" b="1" dirty="0"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 นานาชาติ ที่มีคุณภาพตามประกาศของ ก.พ.อ</a:t>
              </a:r>
              <a:endParaRPr lang="th-TH" sz="3000" b="1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0F7238-EE7C-4A44-B547-6FE851CEC43A}"/>
                </a:ext>
              </a:extLst>
            </p:cNvPr>
            <p:cNvSpPr/>
            <p:nvPr/>
          </p:nvSpPr>
          <p:spPr>
            <a:xfrm>
              <a:off x="9321459" y="3476625"/>
              <a:ext cx="1390650" cy="1390650"/>
            </a:xfrm>
            <a:prstGeom prst="ellipse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tx1"/>
                  </a:solidFill>
                  <a:latin typeface="Angsana New" panose="02020603050405020304" pitchFamily="18" charset="-34"/>
                  <a:ea typeface="Calibri" panose="020F0502020204030204" pitchFamily="34" charset="0"/>
                  <a:cs typeface="Angsana New" panose="02020603050405020304" pitchFamily="18" charset="-34"/>
                </a:rPr>
                <a:t>แบบ 2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480B5-BF3F-4F49-986D-EF2C5796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285"/>
            <a:ext cx="12192000" cy="3889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FC7B7F-DF9B-45EE-BCEE-36147AEEB652}"/>
              </a:ext>
            </a:extLst>
          </p:cNvPr>
          <p:cNvSpPr/>
          <p:nvPr/>
        </p:nvSpPr>
        <p:spPr>
          <a:xfrm>
            <a:off x="4571531" y="4760038"/>
            <a:ext cx="6482861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85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F03CE-FA70-4A54-9272-33CD7783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432"/>
            <a:ext cx="12192000" cy="468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D7CC0-EFE7-48DA-852F-C1AC6FCE141C}"/>
              </a:ext>
            </a:extLst>
          </p:cNvPr>
          <p:cNvSpPr txBox="1"/>
          <p:nvPr/>
        </p:nvSpPr>
        <p:spPr>
          <a:xfrm>
            <a:off x="250967" y="345812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69264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B46189-9186-4E11-8FB4-970B48A14AB5}"/>
              </a:ext>
            </a:extLst>
          </p:cNvPr>
          <p:cNvSpPr txBox="1"/>
          <p:nvPr/>
        </p:nvSpPr>
        <p:spPr>
          <a:xfrm>
            <a:off x="442912" y="2634899"/>
            <a:ext cx="11306175" cy="4216539"/>
          </a:xfrm>
          <a:prstGeom prst="rect">
            <a:avLst/>
          </a:prstGeom>
          <a:noFill/>
          <a:ln w="19050">
            <a:solidFill>
              <a:srgbClr val="ED7D3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วิทยานิพนธ์ : อาจารย์คุณวุฒิปริญญาเอก 1 คน ต่อนักศึกษา 5 คน</a:t>
            </a:r>
          </a:p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การค้นคว้าอิสระ : อาจารย์คุณวุฒิปริญญาเอก 1 คน ต่อนักศึกษา 15 คน</a:t>
            </a:r>
          </a:p>
          <a:p>
            <a:endParaRPr lang="th-TH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หากอาจารย์คุณวุฒิ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ปริญญาเอกและมีตำแหน่งทางวิชาการ </a:t>
            </a: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ปริญญาโท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และมีตำแหน่งทางวิชาการระดับ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รองศาสตราจารย์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ขึ้นไป </a:t>
            </a:r>
            <a:r>
              <a:rPr lang="th-TH" sz="40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1 คนต่อนักศึกษา 10 คน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หากเป็นที่ปรึกษาทั้ง 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ประเภท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ให้เทียบสัดส่วนนักศึกษาที่ทำวิทยานิพนธ์</a:t>
            </a:r>
            <a:b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 คน เทียบเท่ากับนักศึกษาที่ค้นคว้าอิสระ 3 คน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4B654-ECBE-4D99-BF6C-EA48C3F04986}"/>
              </a:ext>
            </a:extLst>
          </p:cNvPr>
          <p:cNvSpPr txBox="1"/>
          <p:nvPr/>
        </p:nvSpPr>
        <p:spPr>
          <a:xfrm>
            <a:off x="1814931" y="1729593"/>
            <a:ext cx="1767495" cy="75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ปริญญาโท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59B28-29CD-415C-9C8B-901917A43518}"/>
              </a:ext>
            </a:extLst>
          </p:cNvPr>
          <p:cNvSpPr txBox="1"/>
          <p:nvPr/>
        </p:nvSpPr>
        <p:spPr>
          <a:xfrm>
            <a:off x="8264490" y="1729593"/>
            <a:ext cx="1767495" cy="744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th-TH" sz="4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ปริญญาเอก</a:t>
            </a:r>
            <a:endParaRPr lang="en-US" sz="4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18CBC-C633-4E62-B3E4-0E3C3EA7CC86}"/>
              </a:ext>
            </a:extLst>
          </p:cNvPr>
          <p:cNvSpPr txBox="1"/>
          <p:nvPr/>
        </p:nvSpPr>
        <p:spPr>
          <a:xfrm>
            <a:off x="2595562" y="155316"/>
            <a:ext cx="7436423" cy="1574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en-US" sz="45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[ 9 ]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ภาระงานอาจารย์ที่ปรึกษาวิทยานิพนธ์และ</a:t>
            </a:r>
            <a:b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การค้นคว้าอิสระในระดับบัณฑิตศึกษา</a:t>
            </a:r>
            <a:endParaRPr lang="en-US" sz="4500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707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3E3D6B-20E4-403A-9F3B-C56BEEE5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030"/>
            <a:ext cx="12192000" cy="42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559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2EF85-1014-4FD0-8EB6-ED524F51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17"/>
            <a:ext cx="12192000" cy="648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2229AA-692D-4A5B-8729-A28FFD971E41}"/>
              </a:ext>
            </a:extLst>
          </p:cNvPr>
          <p:cNvGrpSpPr/>
          <p:nvPr/>
        </p:nvGrpSpPr>
        <p:grpSpPr>
          <a:xfrm>
            <a:off x="7534273" y="1704975"/>
            <a:ext cx="2295527" cy="4737801"/>
            <a:chOff x="7534273" y="1704975"/>
            <a:chExt cx="2295527" cy="47378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DA1845-7E99-44CB-9D42-8F5091ACB09F}"/>
                </a:ext>
              </a:extLst>
            </p:cNvPr>
            <p:cNvSpPr/>
            <p:nvPr/>
          </p:nvSpPr>
          <p:spPr>
            <a:xfrm>
              <a:off x="7534275" y="1704975"/>
              <a:ext cx="2295525" cy="247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FF8B8C-F99F-462B-B1A1-0034D0649E2C}"/>
                </a:ext>
              </a:extLst>
            </p:cNvPr>
            <p:cNvSpPr/>
            <p:nvPr/>
          </p:nvSpPr>
          <p:spPr>
            <a:xfrm>
              <a:off x="7534274" y="3171823"/>
              <a:ext cx="2295525" cy="247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9A22CB-A64D-43B6-A707-1222B48880D1}"/>
                </a:ext>
              </a:extLst>
            </p:cNvPr>
            <p:cNvSpPr/>
            <p:nvPr/>
          </p:nvSpPr>
          <p:spPr>
            <a:xfrm>
              <a:off x="7534273" y="5229225"/>
              <a:ext cx="2295525" cy="247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8AE82B-665C-4032-A424-3776B755B91C}"/>
                </a:ext>
              </a:extLst>
            </p:cNvPr>
            <p:cNvSpPr/>
            <p:nvPr/>
          </p:nvSpPr>
          <p:spPr>
            <a:xfrm>
              <a:off x="7534273" y="6195126"/>
              <a:ext cx="2295525" cy="247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142021-4AB1-4078-B8D7-B708564CC4C9}"/>
              </a:ext>
            </a:extLst>
          </p:cNvPr>
          <p:cNvSpPr txBox="1"/>
          <p:nvPr/>
        </p:nvSpPr>
        <p:spPr>
          <a:xfrm>
            <a:off x="702071" y="237744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41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58EAEC-7F86-4D7E-9178-B315DD90ABA5}"/>
              </a:ext>
            </a:extLst>
          </p:cNvPr>
          <p:cNvSpPr txBox="1"/>
          <p:nvPr/>
        </p:nvSpPr>
        <p:spPr>
          <a:xfrm>
            <a:off x="2015938" y="313827"/>
            <a:ext cx="9598819" cy="1512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en-US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[ 10 ]</a:t>
            </a:r>
            <a:r>
              <a:rPr lang="th-TH" sz="4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การปรับปรุงหลักสูตรตามรอบระยะเวลาที่กำหนด</a:t>
            </a:r>
            <a:endParaRPr lang="en-US" sz="4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269875" indent="244475" algn="thaiDist">
              <a:lnSpc>
                <a:spcPct val="107000"/>
              </a:lnSpc>
              <a:spcAft>
                <a:spcPts val="800"/>
              </a:spcAft>
            </a:pPr>
            <a:r>
              <a:rPr lang="th-TH" sz="35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ต้องไม่เกิน 5 ปี ตามรอบระยะเวลาของหลักสูตร หรืออย่างน้อยทุก ๆ 5 ปี</a:t>
            </a:r>
            <a:endParaRPr lang="en-US" sz="35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D621D-E915-4927-9A8C-5E85B983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" t="3356"/>
          <a:stretch/>
        </p:blipFill>
        <p:spPr>
          <a:xfrm>
            <a:off x="466344" y="2202382"/>
            <a:ext cx="11610608" cy="42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539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FEFDA77-132F-45BD-BD5D-802F46E38FE8}"/>
              </a:ext>
            </a:extLst>
          </p:cNvPr>
          <p:cNvSpPr txBox="1"/>
          <p:nvPr/>
        </p:nvSpPr>
        <p:spPr>
          <a:xfrm rot="20119128">
            <a:off x="2742" y="2911621"/>
            <a:ext cx="13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25A1C-52E5-4797-A75A-183ACD1684B4}"/>
              </a:ext>
            </a:extLst>
          </p:cNvPr>
          <p:cNvSpPr txBox="1"/>
          <p:nvPr/>
        </p:nvSpPr>
        <p:spPr>
          <a:xfrm>
            <a:off x="6886574" y="75471"/>
            <a:ext cx="5176837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การปรับปรุงหลักสูตรตามรอบระยะเวลาที่กำหนด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990600" algn="l"/>
              </a:tabLst>
            </a:pPr>
            <a:r>
              <a:rPr lang="th-TH" sz="2000" b="1" dirty="0">
                <a:solidFill>
                  <a:srgbClr val="000000"/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“ต้องไม่เกิน 5 ปี ตามรอบระยะเวลาของหลักสูตร หรืออย่างน้อยทุก ๆ 5 ปี”</a:t>
            </a:r>
            <a:endParaRPr lang="en-US" sz="2000" b="1" dirty="0">
              <a:effectLst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1F3141-B8B7-40A9-9849-AF361E42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760"/>
            <a:ext cx="12192000" cy="4972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4CBF8-6682-43A9-8B71-CAD5BE5AF62D}"/>
              </a:ext>
            </a:extLst>
          </p:cNvPr>
          <p:cNvSpPr txBox="1"/>
          <p:nvPr/>
        </p:nvSpPr>
        <p:spPr>
          <a:xfrm>
            <a:off x="238775" y="148311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0F8FD-CEE8-42DD-AB58-2A35EA17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8" r="7912"/>
          <a:stretch/>
        </p:blipFill>
        <p:spPr>
          <a:xfrm>
            <a:off x="0" y="0"/>
            <a:ext cx="58117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76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AE52A-5C49-43CE-A212-988E7801E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1" r="3717" b="28641"/>
          <a:stretch/>
        </p:blipFill>
        <p:spPr>
          <a:xfrm>
            <a:off x="209549" y="121591"/>
            <a:ext cx="6431175" cy="6614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1D1DF-BBE9-481E-B502-6380E1A16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2" r="52183" b="1766"/>
          <a:stretch/>
        </p:blipFill>
        <p:spPr>
          <a:xfrm>
            <a:off x="6663239" y="112409"/>
            <a:ext cx="5423985" cy="659427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D9EEF2-283A-4A28-A013-F56BBC4A5409}"/>
              </a:ext>
            </a:extLst>
          </p:cNvPr>
          <p:cNvGrpSpPr/>
          <p:nvPr/>
        </p:nvGrpSpPr>
        <p:grpSpPr>
          <a:xfrm>
            <a:off x="209549" y="1294005"/>
            <a:ext cx="11900190" cy="5326958"/>
            <a:chOff x="209549" y="1294005"/>
            <a:chExt cx="11900190" cy="53269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02633E-7D67-43D9-BB08-D36D08888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549" y="1294005"/>
              <a:ext cx="11855160" cy="5326958"/>
            </a:xfrm>
            <a:prstGeom prst="rect">
              <a:avLst/>
            </a:prstGeom>
            <a:ln w="38100">
              <a:solidFill>
                <a:srgbClr val="ED7D3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99143AB1-18A1-43FE-8466-3EF333A2AA2F}"/>
                </a:ext>
              </a:extLst>
            </p:cNvPr>
            <p:cNvSpPr txBox="1">
              <a:spLocks/>
            </p:cNvSpPr>
            <p:nvPr/>
          </p:nvSpPr>
          <p:spPr>
            <a:xfrm>
              <a:off x="209549" y="2917489"/>
              <a:ext cx="11900190" cy="511511"/>
            </a:xfrm>
            <a:prstGeom prst="rect">
              <a:avLst/>
            </a:prstGeom>
            <a:solidFill>
              <a:srgbClr val="FF0000"/>
            </a:solidFill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000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. . ตามมติคณะกรรมการประกันคุณภาพฯ ครั้งที่ 5/2564 เมื่อวันที่ 6 ตุลาคม 2564 . . . </a:t>
              </a:r>
              <a:endParaRPr lang="en-US" sz="3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4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8746E12-1D82-45A5-8BFA-55740707B73A}"/>
              </a:ext>
            </a:extLst>
          </p:cNvPr>
          <p:cNvGrpSpPr/>
          <p:nvPr/>
        </p:nvGrpSpPr>
        <p:grpSpPr>
          <a:xfrm>
            <a:off x="4751202" y="1011846"/>
            <a:ext cx="5528559" cy="3170099"/>
            <a:chOff x="4967991" y="539025"/>
            <a:chExt cx="5528559" cy="31700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8498EC-E940-4275-8319-53C85B20FD14}"/>
                </a:ext>
              </a:extLst>
            </p:cNvPr>
            <p:cNvGrpSpPr/>
            <p:nvPr/>
          </p:nvGrpSpPr>
          <p:grpSpPr>
            <a:xfrm>
              <a:off x="4967991" y="539025"/>
              <a:ext cx="5528559" cy="3170099"/>
              <a:chOff x="4672716" y="1843950"/>
              <a:chExt cx="5528559" cy="31700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438B29-EA26-445B-AA6C-65FA11C61820}"/>
                  </a:ext>
                </a:extLst>
              </p:cNvPr>
              <p:cNvSpPr txBox="1"/>
              <p:nvPr/>
            </p:nvSpPr>
            <p:spPr>
              <a:xfrm>
                <a:off x="4672716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BE000A-1CE4-4F14-AF7D-0DAB5CD15727}"/>
                  </a:ext>
                </a:extLst>
              </p:cNvPr>
              <p:cNvSpPr txBox="1"/>
              <p:nvPr/>
            </p:nvSpPr>
            <p:spPr>
              <a:xfrm>
                <a:off x="8777991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491E38-C339-4911-97D2-3C1A1585D2B4}"/>
                  </a:ext>
                </a:extLst>
              </p:cNvPr>
              <p:cNvSpPr txBox="1"/>
              <p:nvPr/>
            </p:nvSpPr>
            <p:spPr>
              <a:xfrm>
                <a:off x="6725353" y="1843950"/>
                <a:ext cx="14232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0" b="1" dirty="0">
                    <a:solidFill>
                      <a:schemeClr val="bg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&amp;</a:t>
                </a:r>
                <a:r>
                  <a:rPr lang="th-TH" sz="20000" b="1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</p:txBody>
          </p: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706A8C7-8EFD-4103-8229-C43E694310B2}"/>
                </a:ext>
              </a:extLst>
            </p:cNvPr>
            <p:cNvSpPr txBox="1">
              <a:spLocks/>
            </p:cNvSpPr>
            <p:nvPr/>
          </p:nvSpPr>
          <p:spPr>
            <a:xfrm>
              <a:off x="9073266" y="2621681"/>
              <a:ext cx="1423284" cy="6930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150" baseline="0">
                  <a:solidFill>
                    <a:schemeClr val="bg1"/>
                  </a:solidFill>
                  <a:latin typeface="Angsana New" panose="02020603050405020304" pitchFamily="18" charset="-34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 dirty="0">
                  <a:cs typeface="Angsana New" panose="02020603050405020304" pitchFamily="18" charset="-34"/>
                </a:rPr>
                <a:t>KPI - 1.1</a:t>
              </a:r>
              <a:endParaRPr lang="th-TH" sz="3200" b="1" dirty="0"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69CB62-7D28-46BF-B921-7870F2803B98}"/>
              </a:ext>
            </a:extLst>
          </p:cNvPr>
          <p:cNvGrpSpPr/>
          <p:nvPr/>
        </p:nvGrpSpPr>
        <p:grpSpPr>
          <a:xfrm>
            <a:off x="-220218" y="885825"/>
            <a:ext cx="6436584" cy="4134137"/>
            <a:chOff x="95250" y="1873984"/>
            <a:chExt cx="6436584" cy="413413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2D2A06-F431-4CAD-9A57-C485CEC62406}"/>
                </a:ext>
              </a:extLst>
            </p:cNvPr>
            <p:cNvSpPr txBox="1"/>
            <p:nvPr/>
          </p:nvSpPr>
          <p:spPr>
            <a:xfrm>
              <a:off x="95250" y="1873984"/>
              <a:ext cx="63588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1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anose="02020603050405020304" pitchFamily="18" charset="-34"/>
                  <a:ea typeface="Noto Sans" panose="020B0502040504020204" pitchFamily="34"/>
                  <a:cs typeface="Angsana New" panose="02020603050405020304" pitchFamily="18" charset="-34"/>
                </a:rPr>
                <a:t>CHE </a:t>
              </a:r>
              <a:r>
                <a:rPr kumimoji="0" lang="en-US" sz="1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Noto Sans" panose="020B0502040504020204" pitchFamily="34"/>
                  <a:cs typeface="Angsana New" panose="02020603050405020304" pitchFamily="18" charset="-34"/>
                </a:rPr>
                <a:t>QA </a:t>
              </a:r>
              <a:r>
                <a:rPr kumimoji="0" lang="th-TH" sz="1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Noto Sans" panose="020B0502040504020204" pitchFamily="34"/>
                  <a:cs typeface="Angsana New" panose="02020603050405020304" pitchFamily="18" charset="-34"/>
                </a:rPr>
                <a:t> </a:t>
              </a:r>
              <a:endPara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C30EEF-67FB-4391-AC06-65F7B6D33FE2}"/>
                </a:ext>
              </a:extLst>
            </p:cNvPr>
            <p:cNvSpPr txBox="1"/>
            <p:nvPr/>
          </p:nvSpPr>
          <p:spPr>
            <a:xfrm>
              <a:off x="173003" y="2714912"/>
              <a:ext cx="6358831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0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anose="02020603050405020304" pitchFamily="18" charset="-34"/>
                  <a:ea typeface="Noto Sans" panose="020B0502040504020204" pitchFamily="34"/>
                  <a:cs typeface="Angsana New" panose="02020603050405020304" pitchFamily="18" charset="-34"/>
                </a:rPr>
                <a:t>Online</a:t>
              </a:r>
              <a:r>
                <a:rPr kumimoji="0" lang="th-TH" sz="1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ngsana New" panose="02020603050405020304" pitchFamily="18" charset="-34"/>
                  <a:ea typeface="Noto Sans" panose="020B0502040504020204" pitchFamily="34"/>
                  <a:cs typeface="Angsana New" panose="02020603050405020304" pitchFamily="18" charset="-34"/>
                </a:rPr>
                <a:t> </a:t>
              </a:r>
              <a:endPara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94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B9D5258D-4E90-4977-9442-0097BB545FCB}"/>
              </a:ext>
            </a:extLst>
          </p:cNvPr>
          <p:cNvSpPr txBox="1"/>
          <p:nvPr/>
        </p:nvSpPr>
        <p:spPr>
          <a:xfrm>
            <a:off x="570958" y="394150"/>
            <a:ext cx="1108534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CHE QA ONLINE </a:t>
            </a:r>
            <a:endParaRPr lang="th-TH" sz="88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ommission on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igher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ducation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uality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ssessment online system)</a:t>
            </a:r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ระบบฐานข้อมูลด้านการประกันคุณภาพการศึกษา </a:t>
            </a:r>
            <a:b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ใช้ในการจัดทำรายงานการประเมินตนเอง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SAR) 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และรายงานผลการตรวจประเมินการประกันคุณภาพการศึกษาภายใน (</a:t>
            </a:r>
            <a:r>
              <a:rPr lang="en-US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CAR) </a:t>
            </a:r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ไปยังหน่วยงานต้นสังกัด</a:t>
            </a:r>
          </a:p>
        </p:txBody>
      </p:sp>
    </p:spTree>
    <p:extLst>
      <p:ext uri="{BB962C8B-B14F-4D97-AF65-F5344CB8AC3E}">
        <p14:creationId xmlns:p14="http://schemas.microsoft.com/office/powerpoint/2010/main" val="40550799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C2FB6D-797F-4B07-AAA8-217DC002248A}"/>
              </a:ext>
            </a:extLst>
          </p:cNvPr>
          <p:cNvSpPr txBox="1"/>
          <p:nvPr/>
        </p:nvSpPr>
        <p:spPr>
          <a:xfrm>
            <a:off x="647113" y="646405"/>
            <a:ext cx="1108534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ความเป็นมาของระบบ </a:t>
            </a:r>
            <a:r>
              <a:rPr lang="en-US" sz="6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CHE QA Online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สป.อว. ร่วมกับ มหาวิทยาลัยนเรศวร </a:t>
            </a:r>
          </a:p>
          <a:p>
            <a:pPr algn="ctr"/>
            <a:r>
              <a:rPr lang="th-TH" sz="4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พัฒนาระบบฐานข้อมูลการประกันคุณภาพการศึกษาระดับอุดมศึกษา </a:t>
            </a:r>
          </a:p>
          <a:p>
            <a:pPr algn="ctr"/>
            <a:endParaRPr lang="th-TH" sz="3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34988" lvl="2"/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 อำนวยความสะดวกในการจัดเก็บรวบรวมข้อมูลด้านการประกันคุณภาพ</a:t>
            </a:r>
          </a:p>
          <a:p>
            <a:pPr marL="534988" lvl="2"/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 การจัดทำรายงานการประเมินตนเอง </a:t>
            </a:r>
            <a:r>
              <a:rPr lang="en-US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(SAR) / </a:t>
            </a:r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รายงานประจำปี</a:t>
            </a:r>
          </a:p>
          <a:p>
            <a:pPr marL="534988" lvl="2"/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 ใช้ประโยชน์ในการส่งเสริมการดำเนินงานด้านการประกันคุณภาพฯ</a:t>
            </a:r>
          </a:p>
          <a:p>
            <a:pPr marL="534988" lvl="2"/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ของสถาบันได้อย่างมีประสิทธิภาพและประสิทธิผล</a:t>
            </a:r>
          </a:p>
        </p:txBody>
      </p:sp>
    </p:spTree>
    <p:extLst>
      <p:ext uri="{BB962C8B-B14F-4D97-AF65-F5344CB8AC3E}">
        <p14:creationId xmlns:p14="http://schemas.microsoft.com/office/powerpoint/2010/main" val="3388240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57E91-C33A-4D24-BEA7-628C25F5DD04}"/>
              </a:ext>
            </a:extLst>
          </p:cNvPr>
          <p:cNvSpPr txBox="1"/>
          <p:nvPr/>
        </p:nvSpPr>
        <p:spPr>
          <a:xfrm>
            <a:off x="689316" y="862498"/>
            <a:ext cx="1108534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สป.อว.ได้</a:t>
            </a:r>
            <a:r>
              <a:rPr lang="th-TH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ให้ทุกสถาบันอุดมศึกษา</a:t>
            </a:r>
          </a:p>
          <a:p>
            <a:pPr algn="ctr"/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ดำเนินการจัดทำรายงานการประเมินตนเอง และจัดส่งผลการตรวจประเมิน </a:t>
            </a:r>
          </a:p>
          <a:p>
            <a:pPr algn="ctr"/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ด้วยวิธีออนไลน์ผ่านระบบ </a:t>
            </a:r>
            <a:r>
              <a:rPr lang="en-US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CHE QA Online</a:t>
            </a:r>
          </a:p>
          <a:p>
            <a:pPr algn="ctr"/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ไปยัง สป.อว. ใน</a:t>
            </a:r>
            <a:r>
              <a:rPr lang="th-TH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ทุกปีการศึกษา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19343838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E5D9FD-232F-4A49-85AB-406ED45DD87E}"/>
              </a:ext>
            </a:extLst>
          </p:cNvPr>
          <p:cNvGrpSpPr/>
          <p:nvPr/>
        </p:nvGrpSpPr>
        <p:grpSpPr>
          <a:xfrm>
            <a:off x="248657" y="0"/>
            <a:ext cx="11694686" cy="6858000"/>
            <a:chOff x="248657" y="0"/>
            <a:chExt cx="1169468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3ED15C-F28C-40E1-8947-C44B3E60C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00" b="6534"/>
            <a:stretch/>
          </p:blipFill>
          <p:spPr>
            <a:xfrm>
              <a:off x="248657" y="0"/>
              <a:ext cx="11694686" cy="685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20977F-8836-49E1-896E-1FE851FD5F71}"/>
                </a:ext>
              </a:extLst>
            </p:cNvPr>
            <p:cNvSpPr txBox="1"/>
            <p:nvPr/>
          </p:nvSpPr>
          <p:spPr>
            <a:xfrm>
              <a:off x="7592507" y="5501837"/>
              <a:ext cx="4030825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www.cheqa.mua.go.th</a:t>
              </a:r>
              <a:endPara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83E332-C6B3-43B2-B5AF-F69E26C7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50" r="46000" b="5709"/>
          <a:stretch/>
        </p:blipFill>
        <p:spPr>
          <a:xfrm>
            <a:off x="1236" y="0"/>
            <a:ext cx="12192000" cy="5870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C26C2-F8D8-42E9-A02A-07ADBD410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0" r="45857" b="5476"/>
          <a:stretch/>
        </p:blipFill>
        <p:spPr>
          <a:xfrm>
            <a:off x="1236" y="456331"/>
            <a:ext cx="12190764" cy="5870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DB8DC-CDBA-4A82-924D-1D550C18C1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18" r="45928" b="5709"/>
          <a:stretch/>
        </p:blipFill>
        <p:spPr>
          <a:xfrm>
            <a:off x="1236" y="932688"/>
            <a:ext cx="12174672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408B0-93F7-4CFD-BDDA-B8D2562D57BE}"/>
              </a:ext>
            </a:extLst>
          </p:cNvPr>
          <p:cNvSpPr txBox="1"/>
          <p:nvPr/>
        </p:nvSpPr>
        <p:spPr>
          <a:xfrm>
            <a:off x="1018902" y="1328555"/>
            <a:ext cx="110853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บันทึกข้อมูล..</a:t>
            </a:r>
          </a:p>
          <a:p>
            <a:pPr marL="742950" indent="-742950">
              <a:buAutoNum type="arabicParenR"/>
            </a:pP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(</a:t>
            </a:r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Common Data Set : CDS)</a:t>
            </a:r>
          </a:p>
          <a:p>
            <a:pPr marL="742950" indent="-742950">
              <a:buAutoNum type="arabicParenR"/>
            </a:pP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 </a:t>
            </a:r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INPUT /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ผลการดำเนินงานตามตัวบ่งชี้ </a:t>
            </a:r>
            <a:b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</a:t>
            </a:r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การกำกับมาตรฐานฯ</a:t>
            </a:r>
          </a:p>
          <a:p>
            <a:pPr marL="742950" indent="-742950">
              <a:buFontTx/>
              <a:buAutoNum type="arabicParenR"/>
            </a:pP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รายงานผลการประเมินคุณภาพฯ</a:t>
            </a:r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(พร้อมแนบหลักฐานรายงานการประเมินตนเอง-</a:t>
            </a:r>
            <a:r>
              <a: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SAR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B2C6-A17A-43AD-AFEE-1285E3C73771}"/>
              </a:ext>
            </a:extLst>
          </p:cNvPr>
          <p:cNvSpPr txBox="1"/>
          <p:nvPr/>
        </p:nvSpPr>
        <p:spPr>
          <a:xfrm>
            <a:off x="0" y="159004"/>
            <a:ext cx="12192000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หลักสูตร </a:t>
            </a:r>
            <a:r>
              <a:rPr lang="en-US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&amp;</a:t>
            </a:r>
            <a:r>
              <a:rPr lang="en-US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 ... ต้องทำอะไรบ้าง??</a:t>
            </a:r>
          </a:p>
        </p:txBody>
      </p:sp>
    </p:spTree>
    <p:extLst>
      <p:ext uri="{BB962C8B-B14F-4D97-AF65-F5344CB8AC3E}">
        <p14:creationId xmlns:p14="http://schemas.microsoft.com/office/powerpoint/2010/main" val="15794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74A373-304B-4168-BE4D-D0B0CD02CC82}"/>
              </a:ext>
            </a:extLst>
          </p:cNvPr>
          <p:cNvSpPr txBox="1"/>
          <p:nvPr/>
        </p:nvSpPr>
        <p:spPr>
          <a:xfrm>
            <a:off x="785111" y="1341023"/>
            <a:ext cx="1108534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ตรวจสอบความถูกต้องและความครบถ้วนของข้อมูลในทุก ๆ ระดับ</a:t>
            </a:r>
            <a:endParaRPr lang="en-US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AutoNum type="arabicParenR"/>
            </a:pP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ทำการประเมินผลทุกระดับ โดยทำหน้าที่เป็นคณะกรรมการประเมิน</a:t>
            </a:r>
            <a:endParaRPr lang="en-US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AutoNum type="arabicParenR"/>
            </a:pP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จัดส่งผลการประเมินไปยัง สป.อว.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02BAC-FF01-40B8-B22C-2EA7ECDB7FAA}"/>
              </a:ext>
            </a:extLst>
          </p:cNvPr>
          <p:cNvSpPr txBox="1"/>
          <p:nvPr/>
        </p:nvSpPr>
        <p:spPr>
          <a:xfrm>
            <a:off x="0" y="171472"/>
            <a:ext cx="12192000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ส่วนกลาง</a:t>
            </a:r>
            <a:r>
              <a:rPr lang="th-TH" sz="7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(กองพัฒนาคุณภาพ)... ทำอะไรบ้าง??</a:t>
            </a:r>
          </a:p>
        </p:txBody>
      </p:sp>
    </p:spTree>
    <p:extLst>
      <p:ext uri="{BB962C8B-B14F-4D97-AF65-F5344CB8AC3E}">
        <p14:creationId xmlns:p14="http://schemas.microsoft.com/office/powerpoint/2010/main" val="1425541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3EE0EB-9CDA-4D34-9586-181FED7B0954}"/>
              </a:ext>
            </a:extLst>
          </p:cNvPr>
          <p:cNvSpPr txBox="1"/>
          <p:nvPr/>
        </p:nvSpPr>
        <p:spPr>
          <a:xfrm>
            <a:off x="3366447" y="2767280"/>
            <a:ext cx="846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ปัญหา</a:t>
            </a:r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8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สิ่งที่พบ</a:t>
            </a:r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8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en-US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ข้อสังเกต</a:t>
            </a:r>
          </a:p>
        </p:txBody>
      </p:sp>
    </p:spTree>
    <p:extLst>
      <p:ext uri="{BB962C8B-B14F-4D97-AF65-F5344CB8AC3E}">
        <p14:creationId xmlns:p14="http://schemas.microsoft.com/office/powerpoint/2010/main" val="1381036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D574FCD6-B4EA-4B19-8F38-D597AF2987AF}"/>
              </a:ext>
            </a:extLst>
          </p:cNvPr>
          <p:cNvSpPr txBox="1"/>
          <p:nvPr/>
        </p:nvSpPr>
        <p:spPr>
          <a:xfrm>
            <a:off x="1472259" y="195282"/>
            <a:ext cx="95836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AUN-QA : </a:t>
            </a:r>
            <a:r>
              <a:rPr lang="en-US" sz="7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Programme</a:t>
            </a:r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Level</a:t>
            </a:r>
            <a:endParaRPr lang="th-TH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291199-0ECA-4B0A-8141-0827CD84D4FE}"/>
              </a:ext>
            </a:extLst>
          </p:cNvPr>
          <p:cNvSpPr txBox="1"/>
          <p:nvPr/>
        </p:nvSpPr>
        <p:spPr>
          <a:xfrm>
            <a:off x="442957" y="1485981"/>
            <a:ext cx="545563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  <a:endParaRPr lang="en-US" sz="7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Common Data Set : CDS)</a:t>
            </a:r>
          </a:p>
          <a:p>
            <a:pPr algn="ctr"/>
            <a:endParaRPr lang="en-US" sz="1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E27CD4-332E-419A-ADA5-06CE5EC853F8}"/>
              </a:ext>
            </a:extLst>
          </p:cNvPr>
          <p:cNvSpPr txBox="1"/>
          <p:nvPr/>
        </p:nvSpPr>
        <p:spPr>
          <a:xfrm>
            <a:off x="6264068" y="1485981"/>
            <a:ext cx="545563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 </a:t>
            </a:r>
          </a:p>
          <a:p>
            <a:pPr algn="ctr"/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INPUT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4F4208-6901-4649-8BE9-E4A700358539}"/>
              </a:ext>
            </a:extLst>
          </p:cNvPr>
          <p:cNvSpPr txBox="1"/>
          <p:nvPr/>
        </p:nvSpPr>
        <p:spPr>
          <a:xfrm>
            <a:off x="442957" y="3975046"/>
            <a:ext cx="545563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</a:t>
            </a:r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การกำกับมาตรฐานหลักสูตร</a:t>
            </a:r>
            <a:endParaRPr lang="en-US" sz="5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33B97C-CA4C-4310-B0A3-8FC12C3F2BA6}"/>
              </a:ext>
            </a:extLst>
          </p:cNvPr>
          <p:cNvSpPr txBox="1"/>
          <p:nvPr/>
        </p:nvSpPr>
        <p:spPr>
          <a:xfrm>
            <a:off x="6264067" y="3975046"/>
            <a:ext cx="545563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7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รายงานผลการประเมินคุณภาพ</a:t>
            </a:r>
            <a:endParaRPr lang="en-US" sz="5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5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FB511E-C018-4545-B08F-BEA2CD657891}"/>
              </a:ext>
            </a:extLst>
          </p:cNvPr>
          <p:cNvSpPr txBox="1"/>
          <p:nvPr/>
        </p:nvSpPr>
        <p:spPr>
          <a:xfrm>
            <a:off x="5803392" y="4330904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8000" b="1" dirty="0"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ระดับ</a:t>
            </a:r>
            <a:r>
              <a:rPr lang="th-TH" sz="8000" b="1" dirty="0">
                <a:solidFill>
                  <a:schemeClr val="bg1"/>
                </a:solidFill>
                <a:latin typeface="Angsana New" panose="02020603050405020304" pitchFamily="18" charset="-34"/>
                <a:ea typeface="Noto Sans" panose="020B0502040504020204" pitchFamily="34"/>
                <a:cs typeface="Angsana New" panose="02020603050405020304" pitchFamily="18" charset="-34"/>
              </a:rPr>
              <a:t>ปริญญาตรี</a:t>
            </a:r>
            <a:endParaRPr lang="en-US" sz="8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93264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08B139-8019-4440-B84C-0E40E47A3100}"/>
              </a:ext>
            </a:extLst>
          </p:cNvPr>
          <p:cNvSpPr txBox="1"/>
          <p:nvPr/>
        </p:nvSpPr>
        <p:spPr>
          <a:xfrm>
            <a:off x="4025224" y="416410"/>
            <a:ext cx="7709576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จำนวนหลักสูตร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จำนวนหลักสูตรนอกที่ตั้ง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จำนวนนักศึกษา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จำนวนอาจารย์จำแนกตามตำแหน่งทางวิชาการ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และคุณวุฒิการศึกษา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คุณวุฒิอาจารย์ประจำหลักสูตร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ผลงานทางวิชาการของอาจารย์ประจำหลักสูตร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การมีงานทำของบัณฑิต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ผลงานทางวิการของผู้สำเร็จการศึกษาระดับปริญญาโท</a:t>
            </a:r>
          </a:p>
          <a:p>
            <a:pPr marL="457200" indent="-457200">
              <a:buAutoNum type="arabicPeriod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ผลงานทางวิชาการของผู้สำเร็จการศึกษาระดับปริญญาเอก 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054D9-42CE-4C36-B59C-CE37335C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" r="3061" b="2710"/>
          <a:stretch/>
        </p:blipFill>
        <p:spPr>
          <a:xfrm>
            <a:off x="184708" y="366955"/>
            <a:ext cx="3644327" cy="6124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291199-0ECA-4B0A-8141-0827CD84D4FE}"/>
              </a:ext>
            </a:extLst>
          </p:cNvPr>
          <p:cNvSpPr txBox="1"/>
          <p:nvPr/>
        </p:nvSpPr>
        <p:spPr>
          <a:xfrm>
            <a:off x="8026399" y="172853"/>
            <a:ext cx="4056989" cy="1554272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</a:p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Common Data Set : CDS)</a:t>
            </a:r>
          </a:p>
        </p:txBody>
      </p:sp>
    </p:spTree>
    <p:extLst>
      <p:ext uri="{BB962C8B-B14F-4D97-AF65-F5344CB8AC3E}">
        <p14:creationId xmlns:p14="http://schemas.microsoft.com/office/powerpoint/2010/main" val="23161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5660571" y="252549"/>
            <a:ext cx="6305006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(Common Data Set)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280B-6160-4D91-A7D8-86587B5B8BC4}"/>
              </a:ext>
            </a:extLst>
          </p:cNvPr>
          <p:cNvSpPr txBox="1"/>
          <p:nvPr/>
        </p:nvSpPr>
        <p:spPr>
          <a:xfrm>
            <a:off x="2165236" y="1147563"/>
            <a:ext cx="7408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87388"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ข้อมูลใดที่ไม่มีรายการข้อมูลหรือไม่ได้จัดเก็บ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ยังคงปล่อยว่างหรือใส่เครื่องหมาย -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3EAE264-B679-41F9-9BD6-336F2B6FE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00"/>
          <a:stretch/>
        </p:blipFill>
        <p:spPr>
          <a:xfrm>
            <a:off x="287383" y="2581190"/>
            <a:ext cx="8283006" cy="409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0AF4917-E2C5-4EBA-9A09-48946FBBA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14" b="29205"/>
          <a:stretch/>
        </p:blipFill>
        <p:spPr>
          <a:xfrm>
            <a:off x="4998719" y="2581189"/>
            <a:ext cx="6981687" cy="409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04D647-B2BE-4B05-BE1B-13CFAFDE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332" y="2581187"/>
            <a:ext cx="9049336" cy="409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368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5660571" y="252549"/>
            <a:ext cx="6305006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ข้อมูลพื้นฐาน 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(Common Data Set)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280B-6160-4D91-A7D8-86587B5B8BC4}"/>
              </a:ext>
            </a:extLst>
          </p:cNvPr>
          <p:cNvSpPr txBox="1"/>
          <p:nvPr/>
        </p:nvSpPr>
        <p:spPr>
          <a:xfrm>
            <a:off x="3753394" y="4001525"/>
            <a:ext cx="82121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87388"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การมีงานทำของบัณฑิต ให้บันทึก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เฉพาะหลักสูตรปริญญาตรี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กรณีหลักสูตรระดับบัณฑิตศึกษา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ให้บันทึกเป็น 0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“ศูนย์”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C63E9-3C4F-4A65-8D0A-832760B27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1"/>
          <a:stretch/>
        </p:blipFill>
        <p:spPr>
          <a:xfrm>
            <a:off x="357051" y="644964"/>
            <a:ext cx="3219605" cy="579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A21D1-7CCF-47BA-9435-BB53E7F077B6}"/>
              </a:ext>
            </a:extLst>
          </p:cNvPr>
          <p:cNvSpPr txBox="1"/>
          <p:nvPr/>
        </p:nvSpPr>
        <p:spPr>
          <a:xfrm>
            <a:off x="3753394" y="1603360"/>
            <a:ext cx="82121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87388"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ข้อที่ 4 – 5 – 6 เกี่ยวกับจำนวน  คุณวุฒิ และ ผลงานทางวิชาการของ “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อาจารย์ผู้รับผิดชอบหลักสูตร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”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แต่ละหลักสูตรเท่านั้น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!!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04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08B139-8019-4440-B84C-0E40E47A3100}"/>
              </a:ext>
            </a:extLst>
          </p:cNvPr>
          <p:cNvSpPr txBox="1"/>
          <p:nvPr/>
        </p:nvSpPr>
        <p:spPr>
          <a:xfrm>
            <a:off x="4567817" y="1838810"/>
            <a:ext cx="548707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อาจารย์ผู้รับผิดชอบหลักสูตร</a:t>
            </a:r>
          </a:p>
          <a:p>
            <a:pPr marL="457200" indent="-457200">
              <a:buAutoNum type="arabicPeriod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อาจารย์ประจำหลักสูตร</a:t>
            </a:r>
          </a:p>
          <a:p>
            <a:pPr marL="457200" indent="-457200">
              <a:buAutoNum type="arabicPeriod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อาจารย์ผู้สอน</a:t>
            </a:r>
          </a:p>
          <a:p>
            <a:pPr marL="457200" indent="-457200">
              <a:buAutoNum type="arabicPeriod"/>
            </a:pPr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สถานที่จัดการเรียนการสอน</a:t>
            </a:r>
            <a:endParaRPr lang="en-US" sz="45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291199-0ECA-4B0A-8141-0827CD84D4FE}"/>
              </a:ext>
            </a:extLst>
          </p:cNvPr>
          <p:cNvSpPr txBox="1"/>
          <p:nvPr/>
        </p:nvSpPr>
        <p:spPr>
          <a:xfrm>
            <a:off x="8026399" y="172853"/>
            <a:ext cx="4056989" cy="93871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 </a:t>
            </a:r>
            <a:r>
              <a:rPr lang="en-US" sz="5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INPUT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F015C-DAE0-4514-810D-C15C99FE1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" r="-1"/>
          <a:stretch/>
        </p:blipFill>
        <p:spPr>
          <a:xfrm>
            <a:off x="318951" y="603553"/>
            <a:ext cx="3503749" cy="56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8839199" y="252549"/>
            <a:ext cx="3126377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280B-6160-4D91-A7D8-86587B5B8BC4}"/>
              </a:ext>
            </a:extLst>
          </p:cNvPr>
          <p:cNvSpPr txBox="1"/>
          <p:nvPr/>
        </p:nvSpPr>
        <p:spPr>
          <a:xfrm>
            <a:off x="3622766" y="1591700"/>
            <a:ext cx="8212183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873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รายชื่ออาจารย์ผู้รับผิดชอบหลักสูตร ณ สิ้นปีการศึกษา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ไม่ตรง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กับข้อมูลในระบบ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ERP-MJU</a:t>
            </a:r>
          </a:p>
          <a:p>
            <a:pPr marL="687388" indent="-6873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ข้อมูลที่รายงานใน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INPUT 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ไม่ตรง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กับการรายงานผลของตัวบ่งชี้ 1.1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0183F-2A1A-4742-9D8F-9C6E5124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" r="-1"/>
          <a:stretch/>
        </p:blipFill>
        <p:spPr>
          <a:xfrm>
            <a:off x="357051" y="907869"/>
            <a:ext cx="3126377" cy="50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8839199" y="252549"/>
            <a:ext cx="3126377" cy="784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</a:t>
            </a:r>
            <a:r>
              <a:rPr lang="en-US" sz="4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9952D-FA64-4693-8C86-C7F67DCA1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" r="6232"/>
          <a:stretch/>
        </p:blipFill>
        <p:spPr>
          <a:xfrm>
            <a:off x="226424" y="252549"/>
            <a:ext cx="7602583" cy="48071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DEF75E-8C6E-4CBB-BD9C-5E99B025A17C}"/>
              </a:ext>
            </a:extLst>
          </p:cNvPr>
          <p:cNvGrpSpPr/>
          <p:nvPr/>
        </p:nvGrpSpPr>
        <p:grpSpPr>
          <a:xfrm>
            <a:off x="5956663" y="966651"/>
            <a:ext cx="6235337" cy="3947159"/>
            <a:chOff x="5956663" y="966651"/>
            <a:chExt cx="6235337" cy="39471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C5280B-6160-4D91-A7D8-86587B5B8BC4}"/>
                </a:ext>
              </a:extLst>
            </p:cNvPr>
            <p:cNvSpPr txBox="1"/>
            <p:nvPr/>
          </p:nvSpPr>
          <p:spPr>
            <a:xfrm>
              <a:off x="7959635" y="1994394"/>
              <a:ext cx="423236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87388">
                <a:buFont typeface="Wingdings" panose="05000000000000000000" pitchFamily="2" charset="2"/>
                <a:buChar char="Ø"/>
              </a:pPr>
              <a:r>
                <a:rPr lang="th-TH" sz="36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ไม่ได้</a:t>
              </a: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เปลี่ยนประเภทเป็น </a:t>
              </a:r>
              <a:b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“ผู้รับผิดชอบหลักสูตร”</a:t>
              </a:r>
              <a:endPara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4AA15C-4EC1-4E8E-896A-46C2F5CE1867}"/>
                </a:ext>
              </a:extLst>
            </p:cNvPr>
            <p:cNvSpPr/>
            <p:nvPr/>
          </p:nvSpPr>
          <p:spPr>
            <a:xfrm>
              <a:off x="6096000" y="966651"/>
              <a:ext cx="1524000" cy="14978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50B784-943B-4834-9ACE-7249AED59268}"/>
                </a:ext>
              </a:extLst>
            </p:cNvPr>
            <p:cNvSpPr/>
            <p:nvPr/>
          </p:nvSpPr>
          <p:spPr>
            <a:xfrm>
              <a:off x="5956663" y="3509552"/>
              <a:ext cx="757646" cy="14042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538F17-72DC-4ED3-A67A-14D24A96ED75}"/>
              </a:ext>
            </a:extLst>
          </p:cNvPr>
          <p:cNvGrpSpPr/>
          <p:nvPr/>
        </p:nvGrpSpPr>
        <p:grpSpPr>
          <a:xfrm>
            <a:off x="4027715" y="3509553"/>
            <a:ext cx="7093132" cy="3384305"/>
            <a:chOff x="6679475" y="2129244"/>
            <a:chExt cx="7093132" cy="338430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B9FF8E-8AB6-4CD1-85BF-F6179F66F63B}"/>
                </a:ext>
              </a:extLst>
            </p:cNvPr>
            <p:cNvSpPr txBox="1"/>
            <p:nvPr/>
          </p:nvSpPr>
          <p:spPr>
            <a:xfrm>
              <a:off x="6679475" y="3759223"/>
              <a:ext cx="709313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87388">
                <a:buFont typeface="Wingdings" panose="05000000000000000000" pitchFamily="2" charset="2"/>
                <a:buChar char="Ø"/>
              </a:pPr>
              <a:r>
                <a:rPr lang="th-TH" sz="36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ไม่ได้</a:t>
              </a: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บันทึกข้อมูล </a:t>
              </a:r>
              <a:r>
                <a:rPr lang="en-US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More Info …</a:t>
              </a:r>
            </a:p>
            <a:p>
              <a:pPr marL="687388" indent="-687388">
                <a:buFont typeface="Wingdings" panose="05000000000000000000" pitchFamily="2" charset="2"/>
                <a:buChar char="Ø"/>
              </a:pP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</a:t>
              </a:r>
              <a:r>
                <a:rPr lang="th-TH" sz="36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ไม่ครบถ้วน </a:t>
              </a: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โดยเฉพาะ คุณวุฒิการศึกษา และ ผลงานทางวิชาการ</a:t>
              </a:r>
              <a:endPara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B8A50F-236C-49D6-850E-6A46D0557C12}"/>
                </a:ext>
              </a:extLst>
            </p:cNvPr>
            <p:cNvSpPr/>
            <p:nvPr/>
          </p:nvSpPr>
          <p:spPr>
            <a:xfrm>
              <a:off x="9622971" y="2129244"/>
              <a:ext cx="757646" cy="14042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56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BD291199-0ECA-4B0A-8141-0827CD84D4FE}"/>
              </a:ext>
            </a:extLst>
          </p:cNvPr>
          <p:cNvSpPr txBox="1"/>
          <p:nvPr/>
        </p:nvSpPr>
        <p:spPr>
          <a:xfrm>
            <a:off x="8026399" y="172853"/>
            <a:ext cx="4056989" cy="8617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5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ประเมินตัวบ่งชี้ 1.1</a:t>
            </a:r>
            <a:endParaRPr lang="en-US" sz="5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F015C-DAE0-4514-810D-C15C99FE1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" r="-1"/>
          <a:stretch/>
        </p:blipFill>
        <p:spPr>
          <a:xfrm>
            <a:off x="2946401" y="212041"/>
            <a:ext cx="4056988" cy="6543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847F4-D7D9-40AC-B241-96262F210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53"/>
          <a:stretch/>
        </p:blipFill>
        <p:spPr>
          <a:xfrm>
            <a:off x="2946401" y="5295899"/>
            <a:ext cx="4056988" cy="12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3344091" y="252549"/>
            <a:ext cx="8621485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ประเมินตัวบ่งชี้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: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การกำกับมาตรฐานหลักสูตร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ED169-64A2-4F12-8B67-064749548AEB}"/>
              </a:ext>
            </a:extLst>
          </p:cNvPr>
          <p:cNvSpPr txBox="1"/>
          <p:nvPr/>
        </p:nvSpPr>
        <p:spPr>
          <a:xfrm>
            <a:off x="252549" y="1880103"/>
            <a:ext cx="11852364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514350" defTabSz="1218987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ไม่ครบถ้วน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ตามที่เกณฑ์ต้องการ</a:t>
            </a:r>
          </a:p>
          <a:p>
            <a:pPr marL="627063" marR="0" indent="-514350" algn="l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ไม่ถูกต้อง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ตามรูปแบบ เช่น การเขียนผลงานทางวิชาการ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(APA)</a:t>
            </a:r>
          </a:p>
          <a:p>
            <a:pPr marL="627063" indent="-514350" defTabSz="1218987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นำ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เกณฑ์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มาบันทึกในส่วนของผลการประเมิน</a:t>
            </a:r>
          </a:p>
          <a:p>
            <a:pPr marL="627063" indent="-514350" defTabSz="1218987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รูปแบบการบันทึกข้อมูลที่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แตกต่างกัน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(ข้อความ / รูปภาพ / ลิงก์ / ขนาดตัวอักษร)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7148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7AEF9-4926-4F1E-AC02-8978D5A67E8A}"/>
              </a:ext>
            </a:extLst>
          </p:cNvPr>
          <p:cNvSpPr txBox="1"/>
          <p:nvPr/>
        </p:nvSpPr>
        <p:spPr>
          <a:xfrm>
            <a:off x="3344091" y="252549"/>
            <a:ext cx="8621485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ประเมินตัวบ่งชี้ </a:t>
            </a:r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1.1 : </a:t>
            </a:r>
            <a:r>
              <a: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การกำกับมาตรฐานหลักสูตร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D31A4-E293-49EE-A1D5-E97F807E1B67}"/>
              </a:ext>
            </a:extLst>
          </p:cNvPr>
          <p:cNvSpPr txBox="1"/>
          <p:nvPr/>
        </p:nvSpPr>
        <p:spPr>
          <a:xfrm>
            <a:off x="113212" y="1480688"/>
            <a:ext cx="11965576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ผลงานทางวิชาการ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ไม่อยู่ในรอบ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 (5 ปีย้อนหลัง)  - - - นับไม่ได้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ไม่ครบจำนวน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ตามเกณฑ์มาตรฐานหลักสูตร - - - ไม่เป็นไปตามเกณฑ์มาตรฐานหลักสูตร</a:t>
            </a:r>
            <a:endParaRPr lang="en-US" sz="3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ไม่ปรากฏ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</a:t>
            </a: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ในฐานข้อมูล </a:t>
            </a:r>
            <a:r>
              <a:rPr lang="en-US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ERP-MJU</a:t>
            </a: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ทั้งนี้ มีการขอเพิ่มเติมผลงานภายหลัง </a:t>
            </a:r>
            <a:b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ซึ่งระบบมีการกำหนดวันรายงานผลข้อมูล หากมีการปรับเวลาออกไป จะทำให้ข้อมูล</a:t>
            </a:r>
            <a:b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อื่น ๆ คลาดเคลื่อนไปด้วย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เน้นข้อมูลสำคัญ 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เช่น เน้นชื่อผู้ผิดชอบผลงาน ซึ่งไม่ตรงกับชื่อตัวบุคคลที่อ้างถึง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3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ไม่ปรากฏรายชื่อ</a:t>
            </a:r>
            <a:r>
              <a:rPr lang="th-TH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ของผู้รับผิดชอบในผลงาน </a:t>
            </a:r>
            <a:r>
              <a:rPr lang="en-US" sz="3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!!</a:t>
            </a:r>
            <a:endParaRPr lang="th-TH" sz="3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82826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DBE05-A333-4E9D-B6D6-BD853B1FA310}"/>
              </a:ext>
            </a:extLst>
          </p:cNvPr>
          <p:cNvGrpSpPr/>
          <p:nvPr/>
        </p:nvGrpSpPr>
        <p:grpSpPr>
          <a:xfrm>
            <a:off x="29718" y="76200"/>
            <a:ext cx="12162282" cy="6705600"/>
            <a:chOff x="29718" y="76200"/>
            <a:chExt cx="12162282" cy="6705600"/>
          </a:xfrm>
        </p:grpSpPr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F2126DDB-CAC5-45D2-B3F5-42389B2D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8" y="76200"/>
              <a:ext cx="12162282" cy="6705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5BAB7F-3284-4BFF-AF01-C7D82E002799}"/>
                </a:ext>
              </a:extLst>
            </p:cNvPr>
            <p:cNvSpPr txBox="1"/>
            <p:nvPr/>
          </p:nvSpPr>
          <p:spPr>
            <a:xfrm>
              <a:off x="5936178" y="6054725"/>
              <a:ext cx="33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หาตาราง 2.10 ไม่เจอ...นะเอออออ</a:t>
              </a:r>
              <a:endPara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4609A64-FAAF-4CEA-8C35-1EE0D582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5" y="76200"/>
            <a:ext cx="12174167" cy="52151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1CA427-4646-4784-918A-AA60CF8067A0}"/>
              </a:ext>
            </a:extLst>
          </p:cNvPr>
          <p:cNvGrpSpPr/>
          <p:nvPr/>
        </p:nvGrpSpPr>
        <p:grpSpPr>
          <a:xfrm>
            <a:off x="77162" y="0"/>
            <a:ext cx="12037671" cy="6858000"/>
            <a:chOff x="193151" y="563672"/>
            <a:chExt cx="12037671" cy="6858000"/>
          </a:xfrm>
        </p:grpSpPr>
        <p:pic>
          <p:nvPicPr>
            <p:cNvPr id="11" name="Picture 10" descr="Graphical user interface, application, table&#10;&#10;Description automatically generated with medium confidence">
              <a:extLst>
                <a:ext uri="{FF2B5EF4-FFF2-40B4-BE49-F238E27FC236}">
                  <a16:creationId xmlns:a16="http://schemas.microsoft.com/office/drawing/2014/main" id="{7F01DF5D-BA36-4605-A8A6-41C4E1902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151" y="563672"/>
              <a:ext cx="12037671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7CCC48-CEF0-4514-A039-6E72BF9DE598}"/>
                </a:ext>
              </a:extLst>
            </p:cNvPr>
            <p:cNvSpPr txBox="1"/>
            <p:nvPr/>
          </p:nvSpPr>
          <p:spPr>
            <a:xfrm>
              <a:off x="4434623" y="2327822"/>
              <a:ext cx="3584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อ่านไม่ออก</a:t>
              </a:r>
              <a:r>
                <a:rPr lang="th-TH" sz="2400" b="1" dirty="0" err="1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ค๊า</a:t>
              </a:r>
              <a:r>
                <a:rPr lang="th-TH" sz="2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... (ร้อง </a:t>
              </a:r>
              <a:r>
                <a:rPr lang="th-TH" sz="2400" b="1" dirty="0" err="1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ห๊ายยยยยยยยยย</a:t>
              </a:r>
              <a:r>
                <a:rPr lang="th-TH" sz="2400" b="1" dirty="0">
                  <a:solidFill>
                    <a:srgbClr val="FF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)</a:t>
              </a:r>
              <a:endPara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5B9AD9-A10F-4EFA-B451-0CC9303E8BB4}"/>
              </a:ext>
            </a:extLst>
          </p:cNvPr>
          <p:cNvSpPr txBox="1"/>
          <p:nvPr/>
        </p:nvSpPr>
        <p:spPr>
          <a:xfrm>
            <a:off x="29718" y="1832228"/>
            <a:ext cx="12162282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อันนี้ </a:t>
            </a:r>
            <a:r>
              <a:rPr lang="th-TH" sz="1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. เบา – เบา . . </a:t>
            </a:r>
            <a:r>
              <a:rPr lang="th-TH" sz="6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ค๊า</a:t>
            </a:r>
            <a:endParaRPr lang="en-US" sz="6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C6078-5357-4CD2-A4F6-07C166E11BBF}"/>
              </a:ext>
            </a:extLst>
          </p:cNvPr>
          <p:cNvSpPr txBox="1"/>
          <p:nvPr/>
        </p:nvSpPr>
        <p:spPr>
          <a:xfrm>
            <a:off x="5172971" y="746530"/>
            <a:ext cx="18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highlight>
                  <a:srgbClr val="FFC00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-ตัวอย่าง-</a:t>
            </a:r>
            <a:endParaRPr lang="en-US" sz="4000" b="1" dirty="0">
              <a:solidFill>
                <a:schemeClr val="bg1"/>
              </a:solidFill>
              <a:highlight>
                <a:srgbClr val="FFC00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26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1_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3.xml><?xml version="1.0" encoding="utf-8"?>
<a:theme xmlns:a="http://schemas.openxmlformats.org/drawingml/2006/main" name="2_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3331</TotalTime>
  <Words>6481</Words>
  <Application>Microsoft Office PowerPoint</Application>
  <PresentationFormat>Widescreen</PresentationFormat>
  <Paragraphs>802</Paragraphs>
  <Slides>220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220</vt:i4>
      </vt:variant>
    </vt:vector>
  </HeadingPairs>
  <TitlesOfParts>
    <vt:vector size="231" baseType="lpstr">
      <vt:lpstr>Angsana New</vt:lpstr>
      <vt:lpstr>Arial</vt:lpstr>
      <vt:lpstr>Bangna New</vt:lpstr>
      <vt:lpstr>Calibri</vt:lpstr>
      <vt:lpstr>Calibri Light</vt:lpstr>
      <vt:lpstr>Tahoma</vt:lpstr>
      <vt:lpstr>Tenorite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Judarad Chittong</dc:creator>
  <cp:lastModifiedBy>Judarad Chittong</cp:lastModifiedBy>
  <cp:revision>229</cp:revision>
  <dcterms:created xsi:type="dcterms:W3CDTF">2021-10-01T03:36:30Z</dcterms:created>
  <dcterms:modified xsi:type="dcterms:W3CDTF">2022-02-04T01:38:17Z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