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1"/>
  </p:notesMasterIdLst>
  <p:sldIdLst>
    <p:sldId id="381" r:id="rId2"/>
    <p:sldId id="281" r:id="rId3"/>
    <p:sldId id="282" r:id="rId4"/>
    <p:sldId id="259" r:id="rId5"/>
    <p:sldId id="287" r:id="rId6"/>
    <p:sldId id="339" r:id="rId7"/>
    <p:sldId id="340" r:id="rId8"/>
    <p:sldId id="286" r:id="rId9"/>
    <p:sldId id="290" r:id="rId10"/>
    <p:sldId id="288" r:id="rId11"/>
    <p:sldId id="289" r:id="rId12"/>
    <p:sldId id="283" r:id="rId13"/>
    <p:sldId id="257" r:id="rId14"/>
    <p:sldId id="258" r:id="rId15"/>
    <p:sldId id="341" r:id="rId16"/>
    <p:sldId id="332" r:id="rId17"/>
    <p:sldId id="375" r:id="rId18"/>
    <p:sldId id="333" r:id="rId19"/>
    <p:sldId id="335" r:id="rId20"/>
    <p:sldId id="336" r:id="rId21"/>
    <p:sldId id="376" r:id="rId22"/>
    <p:sldId id="377" r:id="rId23"/>
    <p:sldId id="338" r:id="rId24"/>
    <p:sldId id="378" r:id="rId25"/>
    <p:sldId id="379" r:id="rId26"/>
    <p:sldId id="380" r:id="rId27"/>
    <p:sldId id="342" r:id="rId28"/>
    <p:sldId id="343" r:id="rId29"/>
    <p:sldId id="344" r:id="rId30"/>
    <p:sldId id="345" r:id="rId31"/>
    <p:sldId id="346" r:id="rId32"/>
    <p:sldId id="348" r:id="rId33"/>
    <p:sldId id="347" r:id="rId34"/>
    <p:sldId id="349" r:id="rId35"/>
    <p:sldId id="350" r:id="rId36"/>
    <p:sldId id="352" r:id="rId37"/>
    <p:sldId id="351" r:id="rId38"/>
    <p:sldId id="353" r:id="rId39"/>
    <p:sldId id="354" r:id="rId40"/>
    <p:sldId id="355" r:id="rId41"/>
    <p:sldId id="356" r:id="rId42"/>
    <p:sldId id="306" r:id="rId43"/>
    <p:sldId id="357" r:id="rId44"/>
    <p:sldId id="370" r:id="rId45"/>
    <p:sldId id="359" r:id="rId46"/>
    <p:sldId id="360" r:id="rId47"/>
    <p:sldId id="362" r:id="rId48"/>
    <p:sldId id="302" r:id="rId49"/>
    <p:sldId id="319" r:id="rId50"/>
    <p:sldId id="337" r:id="rId51"/>
    <p:sldId id="371" r:id="rId52"/>
    <p:sldId id="291" r:id="rId53"/>
    <p:sldId id="262" r:id="rId54"/>
    <p:sldId id="263" r:id="rId55"/>
    <p:sldId id="270" r:id="rId56"/>
    <p:sldId id="372" r:id="rId57"/>
    <p:sldId id="373" r:id="rId58"/>
    <p:sldId id="271" r:id="rId59"/>
    <p:sldId id="374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285" r:id="rId69"/>
    <p:sldId id="280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86" autoAdjust="0"/>
  </p:normalViewPr>
  <p:slideViewPr>
    <p:cSldViewPr snapToGrid="0">
      <p:cViewPr varScale="1">
        <p:scale>
          <a:sx n="83" d="100"/>
          <a:sy n="83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C5EA8-738D-42C8-860B-898F336B73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A344512-5034-47FB-A8F8-498518BAC7D6}">
      <dgm:prSet phldrT="[Text]"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โครงร่างองค์กร (</a:t>
          </a:r>
          <a:r>
            <a: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OP</a:t>
          </a:r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gm:t>
    </dgm:pt>
    <dgm:pt modelId="{0C6A5103-A366-4AE5-88D4-FFCBE5456AA0}" type="parTrans" cxnId="{1A947C71-0111-41CD-8733-CBD029AB4B08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A95192-BE8A-4065-8BDE-BBC345DA7B57}" type="sibTrans" cxnId="{1A947C71-0111-41CD-8733-CBD029AB4B08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EBA8AB-8273-4A91-ABF7-693127762E5A}">
      <dgm:prSet phldrT="[Text]"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รู้จักเรา</a:t>
          </a:r>
        </a:p>
      </dgm:t>
    </dgm:pt>
    <dgm:pt modelId="{7C27614A-2153-4C67-A980-C6561FA56E82}" type="parTrans" cxnId="{AA9BBCE6-14B2-42DD-8C44-65C69927A1C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D47A18E-EB19-4BC0-BD89-107CFA8FA579}" type="sibTrans" cxnId="{AA9BBCE6-14B2-42DD-8C44-65C69927A1C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A206B3-9384-4EA8-A761-A2B29F83A5B4}">
      <dgm:prSet phldrT="[Text]"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รู้จักเขา</a:t>
          </a:r>
        </a:p>
      </dgm:t>
    </dgm:pt>
    <dgm:pt modelId="{D967EFA5-176E-42E3-AB9F-8848E0F17567}" type="parTrans" cxnId="{178FFEF3-A330-4196-A7DC-49A082A207D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50FBCD-436B-4F3F-9923-68CBC27C783C}" type="sibTrans" cxnId="{178FFEF3-A330-4196-A7DC-49A082A207D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DF6B925-9DDF-419B-9EB2-4333DB291503}">
      <dgm:prSet phldrT="[Text]"/>
      <dgm:spPr/>
      <dgm:t>
        <a:bodyPr/>
        <a:lstStyle/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ก. ผู้เรียน ลูกค้ากลุ่มอื่นและผู้มีส่วน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    ได้ส่วนเสีย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ข.ผู้ส่งมอบและคู่ความร่วมมือ</a:t>
          </a:r>
        </a:p>
      </dgm:t>
    </dgm:pt>
    <dgm:pt modelId="{5E2F2799-0B18-4921-88F6-BCDCF87AED83}" type="parTrans" cxnId="{EB0BE3CC-8743-4D41-BD1A-170DB155B8F9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13CFEEB-F7C2-4578-A677-73A2ADBEC843}" type="sibTrans" cxnId="{EB0BE3CC-8743-4D41-BD1A-170DB155B8F9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D4B3147-448F-4DAC-895C-0F8CE336775D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เข้าใจสถานการณ์</a:t>
          </a:r>
        </a:p>
      </dgm:t>
    </dgm:pt>
    <dgm:pt modelId="{EF1C81F7-1865-4842-8731-CEAB7198BCEA}" type="parTrans" cxnId="{68AFE264-7313-4980-B2D4-0F6B4BF35A73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8C75ED-FCBD-4BF2-AECC-E7AC321AC395}" type="sibTrans" cxnId="{68AFE264-7313-4980-B2D4-0F6B4BF35A73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573EFFF-0043-4A04-8B3F-46A9009E74A1}">
      <dgm:prSet/>
      <dgm:spPr/>
      <dgm:t>
        <a:bodyPr/>
        <a:lstStyle/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ก.สภาพแวดล้อมด้านการแข่งขัน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ข.บริบทเชิงกลยุทธ์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ค.ระบบการปรับปรุงผลการดำเนินการ</a:t>
          </a:r>
        </a:p>
      </dgm:t>
    </dgm:pt>
    <dgm:pt modelId="{F3B18795-E59A-43C9-9FF2-102EEE4832F4}" type="parTrans" cxnId="{555B016A-66CE-4485-9344-D47515E97DB4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D904D45-99FE-49D3-9A36-11F0C87400B5}" type="sibTrans" cxnId="{555B016A-66CE-4485-9344-D47515E97DB4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317D9D6-5C0C-4BC0-B6AE-B5154D340EB2}">
      <dgm:prSet/>
      <dgm:spPr/>
      <dgm:t>
        <a:bodyPr/>
        <a:lstStyle/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ก. สภาพแวดล้อมขององค์กร</a:t>
          </a:r>
        </a:p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ข.ความสัมพันธ์ระดับองค์กร</a:t>
          </a:r>
        </a:p>
      </dgm:t>
    </dgm:pt>
    <dgm:pt modelId="{1F798ED7-8894-41C9-A036-2D2B55554032}" type="parTrans" cxnId="{6BCC3145-77C9-45A4-9D62-D3AAC1039361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73008FA-6DBF-4A23-B724-D210D8A47CE4}" type="sibTrans" cxnId="{6BCC3145-77C9-45A4-9D62-D3AAC1039361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42CC83F-8533-42F9-B597-61492E1D3C03}" type="pres">
      <dgm:prSet presAssocID="{89AC5EA8-738D-42C8-860B-898F336B73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FE2B94-5610-4190-9BBB-DAB8FD909E9C}" type="pres">
      <dgm:prSet presAssocID="{4A344512-5034-47FB-A8F8-498518BAC7D6}" presName="hierRoot1" presStyleCnt="0"/>
      <dgm:spPr/>
    </dgm:pt>
    <dgm:pt modelId="{B239731C-0420-4F4A-B67F-1F91888B6A15}" type="pres">
      <dgm:prSet presAssocID="{4A344512-5034-47FB-A8F8-498518BAC7D6}" presName="composite" presStyleCnt="0"/>
      <dgm:spPr/>
    </dgm:pt>
    <dgm:pt modelId="{4633A411-0BB8-4A46-BAA4-39D272C531C9}" type="pres">
      <dgm:prSet presAssocID="{4A344512-5034-47FB-A8F8-498518BAC7D6}" presName="background" presStyleLbl="node0" presStyleIdx="0" presStyleCnt="1"/>
      <dgm:spPr/>
    </dgm:pt>
    <dgm:pt modelId="{2FE98C51-998F-4708-A98D-02E1EC3A804A}" type="pres">
      <dgm:prSet presAssocID="{4A344512-5034-47FB-A8F8-498518BAC7D6}" presName="text" presStyleLbl="fgAcc0" presStyleIdx="0" presStyleCnt="1">
        <dgm:presLayoutVars>
          <dgm:chPref val="3"/>
        </dgm:presLayoutVars>
      </dgm:prSet>
      <dgm:spPr/>
    </dgm:pt>
    <dgm:pt modelId="{B807B6FC-73D7-424A-BB0F-B00609A1BDAF}" type="pres">
      <dgm:prSet presAssocID="{4A344512-5034-47FB-A8F8-498518BAC7D6}" presName="hierChild2" presStyleCnt="0"/>
      <dgm:spPr/>
    </dgm:pt>
    <dgm:pt modelId="{466C8E09-ADAC-49D6-91BA-CEC1071A7AF4}" type="pres">
      <dgm:prSet presAssocID="{7C27614A-2153-4C67-A980-C6561FA56E82}" presName="Name10" presStyleLbl="parChTrans1D2" presStyleIdx="0" presStyleCnt="3"/>
      <dgm:spPr/>
    </dgm:pt>
    <dgm:pt modelId="{339E60C5-60B5-4989-BA1C-7403D09E4EDF}" type="pres">
      <dgm:prSet presAssocID="{26EBA8AB-8273-4A91-ABF7-693127762E5A}" presName="hierRoot2" presStyleCnt="0"/>
      <dgm:spPr/>
    </dgm:pt>
    <dgm:pt modelId="{F9514D88-F41D-4822-8F64-45C3BF5EA090}" type="pres">
      <dgm:prSet presAssocID="{26EBA8AB-8273-4A91-ABF7-693127762E5A}" presName="composite2" presStyleCnt="0"/>
      <dgm:spPr/>
    </dgm:pt>
    <dgm:pt modelId="{117333BF-7649-4A54-952C-EF10EF709AD6}" type="pres">
      <dgm:prSet presAssocID="{26EBA8AB-8273-4A91-ABF7-693127762E5A}" presName="background2" presStyleLbl="node2" presStyleIdx="0" presStyleCnt="3"/>
      <dgm:spPr/>
    </dgm:pt>
    <dgm:pt modelId="{0E7F0084-6907-48DA-84BD-FF1DB6B06258}" type="pres">
      <dgm:prSet presAssocID="{26EBA8AB-8273-4A91-ABF7-693127762E5A}" presName="text2" presStyleLbl="fgAcc2" presStyleIdx="0" presStyleCnt="3">
        <dgm:presLayoutVars>
          <dgm:chPref val="3"/>
        </dgm:presLayoutVars>
      </dgm:prSet>
      <dgm:spPr/>
    </dgm:pt>
    <dgm:pt modelId="{238CEF9C-3E8A-4C9A-B679-EFC1CD80E92D}" type="pres">
      <dgm:prSet presAssocID="{26EBA8AB-8273-4A91-ABF7-693127762E5A}" presName="hierChild3" presStyleCnt="0"/>
      <dgm:spPr/>
    </dgm:pt>
    <dgm:pt modelId="{D4692CE7-36DA-429E-A195-BB0AF0487469}" type="pres">
      <dgm:prSet presAssocID="{1F798ED7-8894-41C9-A036-2D2B55554032}" presName="Name17" presStyleLbl="parChTrans1D3" presStyleIdx="0" presStyleCnt="3"/>
      <dgm:spPr/>
    </dgm:pt>
    <dgm:pt modelId="{A346A945-3C04-4954-9B0F-2B8A8FC17FF8}" type="pres">
      <dgm:prSet presAssocID="{D317D9D6-5C0C-4BC0-B6AE-B5154D340EB2}" presName="hierRoot3" presStyleCnt="0"/>
      <dgm:spPr/>
    </dgm:pt>
    <dgm:pt modelId="{BA974357-1EE8-4FCE-9C07-69C5C5858AD7}" type="pres">
      <dgm:prSet presAssocID="{D317D9D6-5C0C-4BC0-B6AE-B5154D340EB2}" presName="composite3" presStyleCnt="0"/>
      <dgm:spPr/>
    </dgm:pt>
    <dgm:pt modelId="{65821861-6ABF-450E-840A-281B7EAD82B0}" type="pres">
      <dgm:prSet presAssocID="{D317D9D6-5C0C-4BC0-B6AE-B5154D340EB2}" presName="background3" presStyleLbl="node3" presStyleIdx="0" presStyleCnt="3"/>
      <dgm:spPr/>
    </dgm:pt>
    <dgm:pt modelId="{728B69C7-505B-44C6-B291-39B809E656B8}" type="pres">
      <dgm:prSet presAssocID="{D317D9D6-5C0C-4BC0-B6AE-B5154D340EB2}" presName="text3" presStyleLbl="fgAcc3" presStyleIdx="0" presStyleCnt="3">
        <dgm:presLayoutVars>
          <dgm:chPref val="3"/>
        </dgm:presLayoutVars>
      </dgm:prSet>
      <dgm:spPr/>
    </dgm:pt>
    <dgm:pt modelId="{7F06EF49-5E6B-4650-B7D3-D313CCE2A40C}" type="pres">
      <dgm:prSet presAssocID="{D317D9D6-5C0C-4BC0-B6AE-B5154D340EB2}" presName="hierChild4" presStyleCnt="0"/>
      <dgm:spPr/>
    </dgm:pt>
    <dgm:pt modelId="{7EBB3E05-8106-43C2-8D90-58AEBC7F95C2}" type="pres">
      <dgm:prSet presAssocID="{D967EFA5-176E-42E3-AB9F-8848E0F17567}" presName="Name10" presStyleLbl="parChTrans1D2" presStyleIdx="1" presStyleCnt="3"/>
      <dgm:spPr/>
    </dgm:pt>
    <dgm:pt modelId="{467C4E38-5364-43F6-945C-E919EDF3EEF6}" type="pres">
      <dgm:prSet presAssocID="{B8A206B3-9384-4EA8-A761-A2B29F83A5B4}" presName="hierRoot2" presStyleCnt="0"/>
      <dgm:spPr/>
    </dgm:pt>
    <dgm:pt modelId="{67D99EA7-82A3-4B9A-98C9-CA557C9DB071}" type="pres">
      <dgm:prSet presAssocID="{B8A206B3-9384-4EA8-A761-A2B29F83A5B4}" presName="composite2" presStyleCnt="0"/>
      <dgm:spPr/>
    </dgm:pt>
    <dgm:pt modelId="{D7B6361F-0188-43A1-92E9-227E4D7DCB4E}" type="pres">
      <dgm:prSet presAssocID="{B8A206B3-9384-4EA8-A761-A2B29F83A5B4}" presName="background2" presStyleLbl="node2" presStyleIdx="1" presStyleCnt="3"/>
      <dgm:spPr/>
    </dgm:pt>
    <dgm:pt modelId="{E73C34FA-57BC-4A77-8864-F62D36CDD3C3}" type="pres">
      <dgm:prSet presAssocID="{B8A206B3-9384-4EA8-A761-A2B29F83A5B4}" presName="text2" presStyleLbl="fgAcc2" presStyleIdx="1" presStyleCnt="3">
        <dgm:presLayoutVars>
          <dgm:chPref val="3"/>
        </dgm:presLayoutVars>
      </dgm:prSet>
      <dgm:spPr/>
    </dgm:pt>
    <dgm:pt modelId="{CE4336C1-162B-4397-8676-8AC058B23938}" type="pres">
      <dgm:prSet presAssocID="{B8A206B3-9384-4EA8-A761-A2B29F83A5B4}" presName="hierChild3" presStyleCnt="0"/>
      <dgm:spPr/>
    </dgm:pt>
    <dgm:pt modelId="{2D260F82-A655-4C7C-9A8C-C40D495121EC}" type="pres">
      <dgm:prSet presAssocID="{5E2F2799-0B18-4921-88F6-BCDCF87AED83}" presName="Name17" presStyleLbl="parChTrans1D3" presStyleIdx="1" presStyleCnt="3"/>
      <dgm:spPr/>
    </dgm:pt>
    <dgm:pt modelId="{50FA9FB9-A734-4CBC-AC45-54470D4D54D0}" type="pres">
      <dgm:prSet presAssocID="{EDF6B925-9DDF-419B-9EB2-4333DB291503}" presName="hierRoot3" presStyleCnt="0"/>
      <dgm:spPr/>
    </dgm:pt>
    <dgm:pt modelId="{D8D208D8-AE8F-4F1C-9BB8-C45AB9B0E723}" type="pres">
      <dgm:prSet presAssocID="{EDF6B925-9DDF-419B-9EB2-4333DB291503}" presName="composite3" presStyleCnt="0"/>
      <dgm:spPr/>
    </dgm:pt>
    <dgm:pt modelId="{317000CA-27F4-4B07-9FE5-EC8C45B26F2B}" type="pres">
      <dgm:prSet presAssocID="{EDF6B925-9DDF-419B-9EB2-4333DB291503}" presName="background3" presStyleLbl="node3" presStyleIdx="1" presStyleCnt="3"/>
      <dgm:spPr/>
    </dgm:pt>
    <dgm:pt modelId="{A5BA768D-6B4C-4BB7-BD1D-1D101764506F}" type="pres">
      <dgm:prSet presAssocID="{EDF6B925-9DDF-419B-9EB2-4333DB291503}" presName="text3" presStyleLbl="fgAcc3" presStyleIdx="1" presStyleCnt="3">
        <dgm:presLayoutVars>
          <dgm:chPref val="3"/>
        </dgm:presLayoutVars>
      </dgm:prSet>
      <dgm:spPr/>
    </dgm:pt>
    <dgm:pt modelId="{0347B93B-1188-4825-9E2D-D765E9CFB403}" type="pres">
      <dgm:prSet presAssocID="{EDF6B925-9DDF-419B-9EB2-4333DB291503}" presName="hierChild4" presStyleCnt="0"/>
      <dgm:spPr/>
    </dgm:pt>
    <dgm:pt modelId="{758A82D5-948F-4E7C-8D48-B480BE9795D0}" type="pres">
      <dgm:prSet presAssocID="{EF1C81F7-1865-4842-8731-CEAB7198BCEA}" presName="Name10" presStyleLbl="parChTrans1D2" presStyleIdx="2" presStyleCnt="3"/>
      <dgm:spPr/>
    </dgm:pt>
    <dgm:pt modelId="{60B1A425-F0B9-4E12-9523-3DEBF1889FA5}" type="pres">
      <dgm:prSet presAssocID="{ED4B3147-448F-4DAC-895C-0F8CE336775D}" presName="hierRoot2" presStyleCnt="0"/>
      <dgm:spPr/>
    </dgm:pt>
    <dgm:pt modelId="{8F221E96-7409-4799-9B9C-44137689688D}" type="pres">
      <dgm:prSet presAssocID="{ED4B3147-448F-4DAC-895C-0F8CE336775D}" presName="composite2" presStyleCnt="0"/>
      <dgm:spPr/>
    </dgm:pt>
    <dgm:pt modelId="{125A4F17-5F1E-4FAC-AA1C-2731E86D9D56}" type="pres">
      <dgm:prSet presAssocID="{ED4B3147-448F-4DAC-895C-0F8CE336775D}" presName="background2" presStyleLbl="node2" presStyleIdx="2" presStyleCnt="3"/>
      <dgm:spPr/>
    </dgm:pt>
    <dgm:pt modelId="{0B790393-5D3A-4DD0-BA39-2829DC072D27}" type="pres">
      <dgm:prSet presAssocID="{ED4B3147-448F-4DAC-895C-0F8CE336775D}" presName="text2" presStyleLbl="fgAcc2" presStyleIdx="2" presStyleCnt="3">
        <dgm:presLayoutVars>
          <dgm:chPref val="3"/>
        </dgm:presLayoutVars>
      </dgm:prSet>
      <dgm:spPr/>
    </dgm:pt>
    <dgm:pt modelId="{D874A6AB-F127-4D1B-AD05-F70B0583CC01}" type="pres">
      <dgm:prSet presAssocID="{ED4B3147-448F-4DAC-895C-0F8CE336775D}" presName="hierChild3" presStyleCnt="0"/>
      <dgm:spPr/>
    </dgm:pt>
    <dgm:pt modelId="{66CA84E4-29CF-420D-9A60-3DA4D3B64133}" type="pres">
      <dgm:prSet presAssocID="{F3B18795-E59A-43C9-9FF2-102EEE4832F4}" presName="Name17" presStyleLbl="parChTrans1D3" presStyleIdx="2" presStyleCnt="3"/>
      <dgm:spPr/>
    </dgm:pt>
    <dgm:pt modelId="{BF931603-7388-46A1-8BE5-142B11BB0626}" type="pres">
      <dgm:prSet presAssocID="{7573EFFF-0043-4A04-8B3F-46A9009E74A1}" presName="hierRoot3" presStyleCnt="0"/>
      <dgm:spPr/>
    </dgm:pt>
    <dgm:pt modelId="{D249D135-9CD8-449F-8887-E3A2CFCB21D2}" type="pres">
      <dgm:prSet presAssocID="{7573EFFF-0043-4A04-8B3F-46A9009E74A1}" presName="composite3" presStyleCnt="0"/>
      <dgm:spPr/>
    </dgm:pt>
    <dgm:pt modelId="{CA01BA85-EA2C-4372-8ACC-89F556B73CEF}" type="pres">
      <dgm:prSet presAssocID="{7573EFFF-0043-4A04-8B3F-46A9009E74A1}" presName="background3" presStyleLbl="node3" presStyleIdx="2" presStyleCnt="3"/>
      <dgm:spPr/>
    </dgm:pt>
    <dgm:pt modelId="{DF94EFCF-2631-478B-8B85-A582F5370776}" type="pres">
      <dgm:prSet presAssocID="{7573EFFF-0043-4A04-8B3F-46A9009E74A1}" presName="text3" presStyleLbl="fgAcc3" presStyleIdx="2" presStyleCnt="3" custScaleX="140470">
        <dgm:presLayoutVars>
          <dgm:chPref val="3"/>
        </dgm:presLayoutVars>
      </dgm:prSet>
      <dgm:spPr/>
    </dgm:pt>
    <dgm:pt modelId="{4CEC7F21-6503-41A2-B9AF-26D20019AD84}" type="pres">
      <dgm:prSet presAssocID="{7573EFFF-0043-4A04-8B3F-46A9009E74A1}" presName="hierChild4" presStyleCnt="0"/>
      <dgm:spPr/>
    </dgm:pt>
  </dgm:ptLst>
  <dgm:cxnLst>
    <dgm:cxn modelId="{37892E0A-B050-4089-9C0A-C779976E41C5}" type="presOf" srcId="{7573EFFF-0043-4A04-8B3F-46A9009E74A1}" destId="{DF94EFCF-2631-478B-8B85-A582F5370776}" srcOrd="0" destOrd="0" presId="urn:microsoft.com/office/officeart/2005/8/layout/hierarchy1"/>
    <dgm:cxn modelId="{3F8E7A28-8E32-4BF9-9081-118B30F44C15}" type="presOf" srcId="{4A344512-5034-47FB-A8F8-498518BAC7D6}" destId="{2FE98C51-998F-4708-A98D-02E1EC3A804A}" srcOrd="0" destOrd="0" presId="urn:microsoft.com/office/officeart/2005/8/layout/hierarchy1"/>
    <dgm:cxn modelId="{9FD19D3C-DA03-4A4C-B37F-AD21C6E0A22D}" type="presOf" srcId="{7C27614A-2153-4C67-A980-C6561FA56E82}" destId="{466C8E09-ADAC-49D6-91BA-CEC1071A7AF4}" srcOrd="0" destOrd="0" presId="urn:microsoft.com/office/officeart/2005/8/layout/hierarchy1"/>
    <dgm:cxn modelId="{11500D5B-E6EC-46E3-8C93-D1808164685D}" type="presOf" srcId="{ED4B3147-448F-4DAC-895C-0F8CE336775D}" destId="{0B790393-5D3A-4DD0-BA39-2829DC072D27}" srcOrd="0" destOrd="0" presId="urn:microsoft.com/office/officeart/2005/8/layout/hierarchy1"/>
    <dgm:cxn modelId="{68AFE264-7313-4980-B2D4-0F6B4BF35A73}" srcId="{4A344512-5034-47FB-A8F8-498518BAC7D6}" destId="{ED4B3147-448F-4DAC-895C-0F8CE336775D}" srcOrd="2" destOrd="0" parTransId="{EF1C81F7-1865-4842-8731-CEAB7198BCEA}" sibTransId="{978C75ED-FCBD-4BF2-AECC-E7AC321AC395}"/>
    <dgm:cxn modelId="{6BCC3145-77C9-45A4-9D62-D3AAC1039361}" srcId="{26EBA8AB-8273-4A91-ABF7-693127762E5A}" destId="{D317D9D6-5C0C-4BC0-B6AE-B5154D340EB2}" srcOrd="0" destOrd="0" parTransId="{1F798ED7-8894-41C9-A036-2D2B55554032}" sibTransId="{A73008FA-6DBF-4A23-B724-D210D8A47CE4}"/>
    <dgm:cxn modelId="{7C7BD365-68A5-419D-89C9-6F03D50C97E4}" type="presOf" srcId="{EF1C81F7-1865-4842-8731-CEAB7198BCEA}" destId="{758A82D5-948F-4E7C-8D48-B480BE9795D0}" srcOrd="0" destOrd="0" presId="urn:microsoft.com/office/officeart/2005/8/layout/hierarchy1"/>
    <dgm:cxn modelId="{555B016A-66CE-4485-9344-D47515E97DB4}" srcId="{ED4B3147-448F-4DAC-895C-0F8CE336775D}" destId="{7573EFFF-0043-4A04-8B3F-46A9009E74A1}" srcOrd="0" destOrd="0" parTransId="{F3B18795-E59A-43C9-9FF2-102EEE4832F4}" sibTransId="{4D904D45-99FE-49D3-9A36-11F0C87400B5}"/>
    <dgm:cxn modelId="{5835C26E-B4ED-4F14-8D58-A89B88E4AEE4}" type="presOf" srcId="{D967EFA5-176E-42E3-AB9F-8848E0F17567}" destId="{7EBB3E05-8106-43C2-8D90-58AEBC7F95C2}" srcOrd="0" destOrd="0" presId="urn:microsoft.com/office/officeart/2005/8/layout/hierarchy1"/>
    <dgm:cxn modelId="{1A947C71-0111-41CD-8733-CBD029AB4B08}" srcId="{89AC5EA8-738D-42C8-860B-898F336B7340}" destId="{4A344512-5034-47FB-A8F8-498518BAC7D6}" srcOrd="0" destOrd="0" parTransId="{0C6A5103-A366-4AE5-88D4-FFCBE5456AA0}" sibTransId="{54A95192-BE8A-4065-8BDE-BBC345DA7B57}"/>
    <dgm:cxn modelId="{6B17DA57-4E16-4F50-83F4-B2ACB21C1965}" type="presOf" srcId="{5E2F2799-0B18-4921-88F6-BCDCF87AED83}" destId="{2D260F82-A655-4C7C-9A8C-C40D495121EC}" srcOrd="0" destOrd="0" presId="urn:microsoft.com/office/officeart/2005/8/layout/hierarchy1"/>
    <dgm:cxn modelId="{D51A1878-A7AE-4EB4-BA9C-3C345487464E}" type="presOf" srcId="{EDF6B925-9DDF-419B-9EB2-4333DB291503}" destId="{A5BA768D-6B4C-4BB7-BD1D-1D101764506F}" srcOrd="0" destOrd="0" presId="urn:microsoft.com/office/officeart/2005/8/layout/hierarchy1"/>
    <dgm:cxn modelId="{53409089-E204-4BF0-8563-3486D7634751}" type="presOf" srcId="{26EBA8AB-8273-4A91-ABF7-693127762E5A}" destId="{0E7F0084-6907-48DA-84BD-FF1DB6B06258}" srcOrd="0" destOrd="0" presId="urn:microsoft.com/office/officeart/2005/8/layout/hierarchy1"/>
    <dgm:cxn modelId="{D43966B2-B640-42B1-B3F9-E002B394A390}" type="presOf" srcId="{B8A206B3-9384-4EA8-A761-A2B29F83A5B4}" destId="{E73C34FA-57BC-4A77-8864-F62D36CDD3C3}" srcOrd="0" destOrd="0" presId="urn:microsoft.com/office/officeart/2005/8/layout/hierarchy1"/>
    <dgm:cxn modelId="{525CD7BF-21C5-4A8D-92EA-6D564D841E86}" type="presOf" srcId="{F3B18795-E59A-43C9-9FF2-102EEE4832F4}" destId="{66CA84E4-29CF-420D-9A60-3DA4D3B64133}" srcOrd="0" destOrd="0" presId="urn:microsoft.com/office/officeart/2005/8/layout/hierarchy1"/>
    <dgm:cxn modelId="{EB0BE3CC-8743-4D41-BD1A-170DB155B8F9}" srcId="{B8A206B3-9384-4EA8-A761-A2B29F83A5B4}" destId="{EDF6B925-9DDF-419B-9EB2-4333DB291503}" srcOrd="0" destOrd="0" parTransId="{5E2F2799-0B18-4921-88F6-BCDCF87AED83}" sibTransId="{E13CFEEB-F7C2-4578-A677-73A2ADBEC843}"/>
    <dgm:cxn modelId="{745820CF-C384-473D-B366-823DBF974528}" type="presOf" srcId="{D317D9D6-5C0C-4BC0-B6AE-B5154D340EB2}" destId="{728B69C7-505B-44C6-B291-39B809E656B8}" srcOrd="0" destOrd="0" presId="urn:microsoft.com/office/officeart/2005/8/layout/hierarchy1"/>
    <dgm:cxn modelId="{240BEBE5-3A74-4CC4-9DF5-A70E81943A90}" type="presOf" srcId="{1F798ED7-8894-41C9-A036-2D2B55554032}" destId="{D4692CE7-36DA-429E-A195-BB0AF0487469}" srcOrd="0" destOrd="0" presId="urn:microsoft.com/office/officeart/2005/8/layout/hierarchy1"/>
    <dgm:cxn modelId="{06571FE6-C68F-4F63-8590-A1AD9D1735D5}" type="presOf" srcId="{89AC5EA8-738D-42C8-860B-898F336B7340}" destId="{842CC83F-8533-42F9-B597-61492E1D3C03}" srcOrd="0" destOrd="0" presId="urn:microsoft.com/office/officeart/2005/8/layout/hierarchy1"/>
    <dgm:cxn modelId="{AA9BBCE6-14B2-42DD-8C44-65C69927A1CC}" srcId="{4A344512-5034-47FB-A8F8-498518BAC7D6}" destId="{26EBA8AB-8273-4A91-ABF7-693127762E5A}" srcOrd="0" destOrd="0" parTransId="{7C27614A-2153-4C67-A980-C6561FA56E82}" sibTransId="{8D47A18E-EB19-4BC0-BD89-107CFA8FA579}"/>
    <dgm:cxn modelId="{178FFEF3-A330-4196-A7DC-49A082A207DC}" srcId="{4A344512-5034-47FB-A8F8-498518BAC7D6}" destId="{B8A206B3-9384-4EA8-A761-A2B29F83A5B4}" srcOrd="1" destOrd="0" parTransId="{D967EFA5-176E-42E3-AB9F-8848E0F17567}" sibTransId="{1750FBCD-436B-4F3F-9923-68CBC27C783C}"/>
    <dgm:cxn modelId="{E3627F7C-2894-4AD5-ABF3-EFB38F1E20AF}" type="presParOf" srcId="{842CC83F-8533-42F9-B597-61492E1D3C03}" destId="{1BFE2B94-5610-4190-9BBB-DAB8FD909E9C}" srcOrd="0" destOrd="0" presId="urn:microsoft.com/office/officeart/2005/8/layout/hierarchy1"/>
    <dgm:cxn modelId="{49A83662-2299-4917-9A38-33FA4A2398A0}" type="presParOf" srcId="{1BFE2B94-5610-4190-9BBB-DAB8FD909E9C}" destId="{B239731C-0420-4F4A-B67F-1F91888B6A15}" srcOrd="0" destOrd="0" presId="urn:microsoft.com/office/officeart/2005/8/layout/hierarchy1"/>
    <dgm:cxn modelId="{2B5A4197-8DC7-4474-8C70-F658B928B0C7}" type="presParOf" srcId="{B239731C-0420-4F4A-B67F-1F91888B6A15}" destId="{4633A411-0BB8-4A46-BAA4-39D272C531C9}" srcOrd="0" destOrd="0" presId="urn:microsoft.com/office/officeart/2005/8/layout/hierarchy1"/>
    <dgm:cxn modelId="{F5281222-25E4-47F4-A5B3-2F900D206C78}" type="presParOf" srcId="{B239731C-0420-4F4A-B67F-1F91888B6A15}" destId="{2FE98C51-998F-4708-A98D-02E1EC3A804A}" srcOrd="1" destOrd="0" presId="urn:microsoft.com/office/officeart/2005/8/layout/hierarchy1"/>
    <dgm:cxn modelId="{D0E9E034-AE52-4056-81FF-9B54EB137975}" type="presParOf" srcId="{1BFE2B94-5610-4190-9BBB-DAB8FD909E9C}" destId="{B807B6FC-73D7-424A-BB0F-B00609A1BDAF}" srcOrd="1" destOrd="0" presId="urn:microsoft.com/office/officeart/2005/8/layout/hierarchy1"/>
    <dgm:cxn modelId="{2425195C-74E8-4349-B22F-6BA1F602CC7E}" type="presParOf" srcId="{B807B6FC-73D7-424A-BB0F-B00609A1BDAF}" destId="{466C8E09-ADAC-49D6-91BA-CEC1071A7AF4}" srcOrd="0" destOrd="0" presId="urn:microsoft.com/office/officeart/2005/8/layout/hierarchy1"/>
    <dgm:cxn modelId="{CEC9585F-FBC1-4BF7-BB5A-F7FE67D800A2}" type="presParOf" srcId="{B807B6FC-73D7-424A-BB0F-B00609A1BDAF}" destId="{339E60C5-60B5-4989-BA1C-7403D09E4EDF}" srcOrd="1" destOrd="0" presId="urn:microsoft.com/office/officeart/2005/8/layout/hierarchy1"/>
    <dgm:cxn modelId="{8884B069-4565-42DF-B276-AF21C6F3E812}" type="presParOf" srcId="{339E60C5-60B5-4989-BA1C-7403D09E4EDF}" destId="{F9514D88-F41D-4822-8F64-45C3BF5EA090}" srcOrd="0" destOrd="0" presId="urn:microsoft.com/office/officeart/2005/8/layout/hierarchy1"/>
    <dgm:cxn modelId="{6A5E79F0-1608-47D6-9124-2043383A277C}" type="presParOf" srcId="{F9514D88-F41D-4822-8F64-45C3BF5EA090}" destId="{117333BF-7649-4A54-952C-EF10EF709AD6}" srcOrd="0" destOrd="0" presId="urn:microsoft.com/office/officeart/2005/8/layout/hierarchy1"/>
    <dgm:cxn modelId="{8EFA5903-5906-477D-AAF0-F7B7747835EE}" type="presParOf" srcId="{F9514D88-F41D-4822-8F64-45C3BF5EA090}" destId="{0E7F0084-6907-48DA-84BD-FF1DB6B06258}" srcOrd="1" destOrd="0" presId="urn:microsoft.com/office/officeart/2005/8/layout/hierarchy1"/>
    <dgm:cxn modelId="{729D0630-19C1-4A3B-B5F4-B4605AA3647D}" type="presParOf" srcId="{339E60C5-60B5-4989-BA1C-7403D09E4EDF}" destId="{238CEF9C-3E8A-4C9A-B679-EFC1CD80E92D}" srcOrd="1" destOrd="0" presId="urn:microsoft.com/office/officeart/2005/8/layout/hierarchy1"/>
    <dgm:cxn modelId="{AE9E1653-FB2D-4A18-BB62-26E6691A8C41}" type="presParOf" srcId="{238CEF9C-3E8A-4C9A-B679-EFC1CD80E92D}" destId="{D4692CE7-36DA-429E-A195-BB0AF0487469}" srcOrd="0" destOrd="0" presId="urn:microsoft.com/office/officeart/2005/8/layout/hierarchy1"/>
    <dgm:cxn modelId="{44F91E67-26F7-4F56-8B42-F01466835921}" type="presParOf" srcId="{238CEF9C-3E8A-4C9A-B679-EFC1CD80E92D}" destId="{A346A945-3C04-4954-9B0F-2B8A8FC17FF8}" srcOrd="1" destOrd="0" presId="urn:microsoft.com/office/officeart/2005/8/layout/hierarchy1"/>
    <dgm:cxn modelId="{668C30AC-3A89-48D0-9A9F-7BC945768716}" type="presParOf" srcId="{A346A945-3C04-4954-9B0F-2B8A8FC17FF8}" destId="{BA974357-1EE8-4FCE-9C07-69C5C5858AD7}" srcOrd="0" destOrd="0" presId="urn:microsoft.com/office/officeart/2005/8/layout/hierarchy1"/>
    <dgm:cxn modelId="{1C1EE8EA-7861-4DDF-A708-CA0C128E4D7D}" type="presParOf" srcId="{BA974357-1EE8-4FCE-9C07-69C5C5858AD7}" destId="{65821861-6ABF-450E-840A-281B7EAD82B0}" srcOrd="0" destOrd="0" presId="urn:microsoft.com/office/officeart/2005/8/layout/hierarchy1"/>
    <dgm:cxn modelId="{E1AABFE7-093A-4F19-9281-54BC34DF8226}" type="presParOf" srcId="{BA974357-1EE8-4FCE-9C07-69C5C5858AD7}" destId="{728B69C7-505B-44C6-B291-39B809E656B8}" srcOrd="1" destOrd="0" presId="urn:microsoft.com/office/officeart/2005/8/layout/hierarchy1"/>
    <dgm:cxn modelId="{E40A426B-5BE2-4FA2-BC3F-AB971488D5EF}" type="presParOf" srcId="{A346A945-3C04-4954-9B0F-2B8A8FC17FF8}" destId="{7F06EF49-5E6B-4650-B7D3-D313CCE2A40C}" srcOrd="1" destOrd="0" presId="urn:microsoft.com/office/officeart/2005/8/layout/hierarchy1"/>
    <dgm:cxn modelId="{2BDC897B-A6F4-4818-B621-F6C966BA8F88}" type="presParOf" srcId="{B807B6FC-73D7-424A-BB0F-B00609A1BDAF}" destId="{7EBB3E05-8106-43C2-8D90-58AEBC7F95C2}" srcOrd="2" destOrd="0" presId="urn:microsoft.com/office/officeart/2005/8/layout/hierarchy1"/>
    <dgm:cxn modelId="{E7C8A8D5-FF20-4238-88DA-5C64016CB052}" type="presParOf" srcId="{B807B6FC-73D7-424A-BB0F-B00609A1BDAF}" destId="{467C4E38-5364-43F6-945C-E919EDF3EEF6}" srcOrd="3" destOrd="0" presId="urn:microsoft.com/office/officeart/2005/8/layout/hierarchy1"/>
    <dgm:cxn modelId="{E306FBE4-4635-423B-982E-56C6CDD7C027}" type="presParOf" srcId="{467C4E38-5364-43F6-945C-E919EDF3EEF6}" destId="{67D99EA7-82A3-4B9A-98C9-CA557C9DB071}" srcOrd="0" destOrd="0" presId="urn:microsoft.com/office/officeart/2005/8/layout/hierarchy1"/>
    <dgm:cxn modelId="{3B67115F-4914-4BE2-8B06-2D37D4595170}" type="presParOf" srcId="{67D99EA7-82A3-4B9A-98C9-CA557C9DB071}" destId="{D7B6361F-0188-43A1-92E9-227E4D7DCB4E}" srcOrd="0" destOrd="0" presId="urn:microsoft.com/office/officeart/2005/8/layout/hierarchy1"/>
    <dgm:cxn modelId="{36A25BF7-5D1D-480C-A4A6-7AD73F171DAC}" type="presParOf" srcId="{67D99EA7-82A3-4B9A-98C9-CA557C9DB071}" destId="{E73C34FA-57BC-4A77-8864-F62D36CDD3C3}" srcOrd="1" destOrd="0" presId="urn:microsoft.com/office/officeart/2005/8/layout/hierarchy1"/>
    <dgm:cxn modelId="{AC504CBC-0EF5-47D1-88A7-0E8A14237AC2}" type="presParOf" srcId="{467C4E38-5364-43F6-945C-E919EDF3EEF6}" destId="{CE4336C1-162B-4397-8676-8AC058B23938}" srcOrd="1" destOrd="0" presId="urn:microsoft.com/office/officeart/2005/8/layout/hierarchy1"/>
    <dgm:cxn modelId="{B0E45B57-E75C-450E-9947-8CD4F97768C3}" type="presParOf" srcId="{CE4336C1-162B-4397-8676-8AC058B23938}" destId="{2D260F82-A655-4C7C-9A8C-C40D495121EC}" srcOrd="0" destOrd="0" presId="urn:microsoft.com/office/officeart/2005/8/layout/hierarchy1"/>
    <dgm:cxn modelId="{57AD9854-90FA-459D-BCAE-1AC85735452F}" type="presParOf" srcId="{CE4336C1-162B-4397-8676-8AC058B23938}" destId="{50FA9FB9-A734-4CBC-AC45-54470D4D54D0}" srcOrd="1" destOrd="0" presId="urn:microsoft.com/office/officeart/2005/8/layout/hierarchy1"/>
    <dgm:cxn modelId="{C7D4502D-7053-4842-9455-74096B29EB02}" type="presParOf" srcId="{50FA9FB9-A734-4CBC-AC45-54470D4D54D0}" destId="{D8D208D8-AE8F-4F1C-9BB8-C45AB9B0E723}" srcOrd="0" destOrd="0" presId="urn:microsoft.com/office/officeart/2005/8/layout/hierarchy1"/>
    <dgm:cxn modelId="{28F86141-0F66-4FBE-9A93-23964BCF609E}" type="presParOf" srcId="{D8D208D8-AE8F-4F1C-9BB8-C45AB9B0E723}" destId="{317000CA-27F4-4B07-9FE5-EC8C45B26F2B}" srcOrd="0" destOrd="0" presId="urn:microsoft.com/office/officeart/2005/8/layout/hierarchy1"/>
    <dgm:cxn modelId="{6F280DAE-B4DB-4753-BF2C-6BBAA1F13D9D}" type="presParOf" srcId="{D8D208D8-AE8F-4F1C-9BB8-C45AB9B0E723}" destId="{A5BA768D-6B4C-4BB7-BD1D-1D101764506F}" srcOrd="1" destOrd="0" presId="urn:microsoft.com/office/officeart/2005/8/layout/hierarchy1"/>
    <dgm:cxn modelId="{96FFCFD8-7BAA-4EC3-B3CE-6EED70DEA347}" type="presParOf" srcId="{50FA9FB9-A734-4CBC-AC45-54470D4D54D0}" destId="{0347B93B-1188-4825-9E2D-D765E9CFB403}" srcOrd="1" destOrd="0" presId="urn:microsoft.com/office/officeart/2005/8/layout/hierarchy1"/>
    <dgm:cxn modelId="{D7EF68E6-7287-47CA-91F6-D10EF347DA2C}" type="presParOf" srcId="{B807B6FC-73D7-424A-BB0F-B00609A1BDAF}" destId="{758A82D5-948F-4E7C-8D48-B480BE9795D0}" srcOrd="4" destOrd="0" presId="urn:microsoft.com/office/officeart/2005/8/layout/hierarchy1"/>
    <dgm:cxn modelId="{8F7EECD7-D4E5-446F-A2A2-0C63774C1CD7}" type="presParOf" srcId="{B807B6FC-73D7-424A-BB0F-B00609A1BDAF}" destId="{60B1A425-F0B9-4E12-9523-3DEBF1889FA5}" srcOrd="5" destOrd="0" presId="urn:microsoft.com/office/officeart/2005/8/layout/hierarchy1"/>
    <dgm:cxn modelId="{465C667E-BEF2-43AC-9CD5-DC16C27E8503}" type="presParOf" srcId="{60B1A425-F0B9-4E12-9523-3DEBF1889FA5}" destId="{8F221E96-7409-4799-9B9C-44137689688D}" srcOrd="0" destOrd="0" presId="urn:microsoft.com/office/officeart/2005/8/layout/hierarchy1"/>
    <dgm:cxn modelId="{3F352844-4D3C-472D-85E6-96CFFFDAEF5D}" type="presParOf" srcId="{8F221E96-7409-4799-9B9C-44137689688D}" destId="{125A4F17-5F1E-4FAC-AA1C-2731E86D9D56}" srcOrd="0" destOrd="0" presId="urn:microsoft.com/office/officeart/2005/8/layout/hierarchy1"/>
    <dgm:cxn modelId="{405A1B97-3B7E-4D21-987B-C2D9BF851968}" type="presParOf" srcId="{8F221E96-7409-4799-9B9C-44137689688D}" destId="{0B790393-5D3A-4DD0-BA39-2829DC072D27}" srcOrd="1" destOrd="0" presId="urn:microsoft.com/office/officeart/2005/8/layout/hierarchy1"/>
    <dgm:cxn modelId="{72945AC3-6F6C-4FC4-AA09-3F5D8989049C}" type="presParOf" srcId="{60B1A425-F0B9-4E12-9523-3DEBF1889FA5}" destId="{D874A6AB-F127-4D1B-AD05-F70B0583CC01}" srcOrd="1" destOrd="0" presId="urn:microsoft.com/office/officeart/2005/8/layout/hierarchy1"/>
    <dgm:cxn modelId="{B0336E26-89E3-4AD8-9412-5ADB3D11DF90}" type="presParOf" srcId="{D874A6AB-F127-4D1B-AD05-F70B0583CC01}" destId="{66CA84E4-29CF-420D-9A60-3DA4D3B64133}" srcOrd="0" destOrd="0" presId="urn:microsoft.com/office/officeart/2005/8/layout/hierarchy1"/>
    <dgm:cxn modelId="{4C5BA513-1C92-42B7-B9BF-725D8E8AD384}" type="presParOf" srcId="{D874A6AB-F127-4D1B-AD05-F70B0583CC01}" destId="{BF931603-7388-46A1-8BE5-142B11BB0626}" srcOrd="1" destOrd="0" presId="urn:microsoft.com/office/officeart/2005/8/layout/hierarchy1"/>
    <dgm:cxn modelId="{C0F2CCAE-0CA0-40E9-81AB-C5431F8F96F0}" type="presParOf" srcId="{BF931603-7388-46A1-8BE5-142B11BB0626}" destId="{D249D135-9CD8-449F-8887-E3A2CFCB21D2}" srcOrd="0" destOrd="0" presId="urn:microsoft.com/office/officeart/2005/8/layout/hierarchy1"/>
    <dgm:cxn modelId="{1E7088FF-2AA2-4AA4-A093-1FAE4A06C12D}" type="presParOf" srcId="{D249D135-9CD8-449F-8887-E3A2CFCB21D2}" destId="{CA01BA85-EA2C-4372-8ACC-89F556B73CEF}" srcOrd="0" destOrd="0" presId="urn:microsoft.com/office/officeart/2005/8/layout/hierarchy1"/>
    <dgm:cxn modelId="{9DE2F3D3-4066-47C7-BD88-EB056427C108}" type="presParOf" srcId="{D249D135-9CD8-449F-8887-E3A2CFCB21D2}" destId="{DF94EFCF-2631-478B-8B85-A582F5370776}" srcOrd="1" destOrd="0" presId="urn:microsoft.com/office/officeart/2005/8/layout/hierarchy1"/>
    <dgm:cxn modelId="{FDC6C307-4AB2-4574-8308-5C3384B60E35}" type="presParOf" srcId="{BF931603-7388-46A1-8BE5-142B11BB0626}" destId="{4CEC7F21-6503-41A2-B9AF-26D20019AD8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A84E4-29CF-420D-9A60-3DA4D3B64133}">
      <dsp:nvSpPr>
        <dsp:cNvPr id="0" name=""/>
        <dsp:cNvSpPr/>
      </dsp:nvSpPr>
      <dsp:spPr>
        <a:xfrm>
          <a:off x="6989268" y="3962110"/>
          <a:ext cx="91440" cy="649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82D5-948F-4E7C-8D48-B480BE9795D0}">
      <dsp:nvSpPr>
        <dsp:cNvPr id="0" name=""/>
        <dsp:cNvSpPr/>
      </dsp:nvSpPr>
      <dsp:spPr>
        <a:xfrm>
          <a:off x="4078334" y="1893669"/>
          <a:ext cx="2956654" cy="649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794"/>
              </a:lnTo>
              <a:lnTo>
                <a:pt x="2956654" y="442794"/>
              </a:lnTo>
              <a:lnTo>
                <a:pt x="2956654" y="64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60F82-A655-4C7C-9A8C-C40D495121EC}">
      <dsp:nvSpPr>
        <dsp:cNvPr id="0" name=""/>
        <dsp:cNvSpPr/>
      </dsp:nvSpPr>
      <dsp:spPr>
        <a:xfrm>
          <a:off x="3806574" y="3962110"/>
          <a:ext cx="91440" cy="649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B3E05-8106-43C2-8D90-58AEBC7F95C2}">
      <dsp:nvSpPr>
        <dsp:cNvPr id="0" name=""/>
        <dsp:cNvSpPr/>
      </dsp:nvSpPr>
      <dsp:spPr>
        <a:xfrm>
          <a:off x="3852294" y="1893669"/>
          <a:ext cx="226039" cy="649762"/>
        </a:xfrm>
        <a:custGeom>
          <a:avLst/>
          <a:gdLst/>
          <a:ahLst/>
          <a:cxnLst/>
          <a:rect l="0" t="0" r="0" b="0"/>
          <a:pathLst>
            <a:path>
              <a:moveTo>
                <a:pt x="226039" y="0"/>
              </a:moveTo>
              <a:lnTo>
                <a:pt x="226039" y="442794"/>
              </a:lnTo>
              <a:lnTo>
                <a:pt x="0" y="442794"/>
              </a:lnTo>
              <a:lnTo>
                <a:pt x="0" y="64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2CE7-36DA-429E-A195-BB0AF0487469}">
      <dsp:nvSpPr>
        <dsp:cNvPr id="0" name=""/>
        <dsp:cNvSpPr/>
      </dsp:nvSpPr>
      <dsp:spPr>
        <a:xfrm>
          <a:off x="1075959" y="3962110"/>
          <a:ext cx="91440" cy="649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C8E09-ADAC-49D6-91BA-CEC1071A7AF4}">
      <dsp:nvSpPr>
        <dsp:cNvPr id="0" name=""/>
        <dsp:cNvSpPr/>
      </dsp:nvSpPr>
      <dsp:spPr>
        <a:xfrm>
          <a:off x="1121679" y="1893669"/>
          <a:ext cx="2956654" cy="649762"/>
        </a:xfrm>
        <a:custGeom>
          <a:avLst/>
          <a:gdLst/>
          <a:ahLst/>
          <a:cxnLst/>
          <a:rect l="0" t="0" r="0" b="0"/>
          <a:pathLst>
            <a:path>
              <a:moveTo>
                <a:pt x="2956654" y="0"/>
              </a:moveTo>
              <a:lnTo>
                <a:pt x="2956654" y="442794"/>
              </a:lnTo>
              <a:lnTo>
                <a:pt x="0" y="442794"/>
              </a:lnTo>
              <a:lnTo>
                <a:pt x="0" y="64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3A411-0BB8-4A46-BAA4-39D272C531C9}">
      <dsp:nvSpPr>
        <dsp:cNvPr id="0" name=""/>
        <dsp:cNvSpPr/>
      </dsp:nvSpPr>
      <dsp:spPr>
        <a:xfrm>
          <a:off x="2961264" y="474990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98C51-998F-4708-A98D-02E1EC3A804A}">
      <dsp:nvSpPr>
        <dsp:cNvPr id="0" name=""/>
        <dsp:cNvSpPr/>
      </dsp:nvSpPr>
      <dsp:spPr>
        <a:xfrm>
          <a:off x="3209501" y="710816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โครงร่างองค์กร (</a:t>
          </a:r>
          <a:r>
            <a:rPr lang="en-US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OP</a:t>
          </a: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sp:txBody>
      <dsp:txXfrm>
        <a:off x="3251053" y="752368"/>
        <a:ext cx="2151035" cy="1335574"/>
      </dsp:txXfrm>
    </dsp:sp>
    <dsp:sp modelId="{117333BF-7649-4A54-952C-EF10EF709AD6}">
      <dsp:nvSpPr>
        <dsp:cNvPr id="0" name=""/>
        <dsp:cNvSpPr/>
      </dsp:nvSpPr>
      <dsp:spPr>
        <a:xfrm>
          <a:off x="4610" y="2543431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F0084-6907-48DA-84BD-FF1DB6B06258}">
      <dsp:nvSpPr>
        <dsp:cNvPr id="0" name=""/>
        <dsp:cNvSpPr/>
      </dsp:nvSpPr>
      <dsp:spPr>
        <a:xfrm>
          <a:off x="252847" y="2779257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รู้จักเรา</a:t>
          </a:r>
        </a:p>
      </dsp:txBody>
      <dsp:txXfrm>
        <a:off x="294399" y="2820809"/>
        <a:ext cx="2151035" cy="1335574"/>
      </dsp:txXfrm>
    </dsp:sp>
    <dsp:sp modelId="{65821861-6ABF-450E-840A-281B7EAD82B0}">
      <dsp:nvSpPr>
        <dsp:cNvPr id="0" name=""/>
        <dsp:cNvSpPr/>
      </dsp:nvSpPr>
      <dsp:spPr>
        <a:xfrm>
          <a:off x="4610" y="4611872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B69C7-505B-44C6-B291-39B809E656B8}">
      <dsp:nvSpPr>
        <dsp:cNvPr id="0" name=""/>
        <dsp:cNvSpPr/>
      </dsp:nvSpPr>
      <dsp:spPr>
        <a:xfrm>
          <a:off x="252847" y="4847698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ก. สภาพแวดล้อมขององค์กร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ข.ความสัมพันธ์ระดับองค์กร</a:t>
          </a:r>
        </a:p>
      </dsp:txBody>
      <dsp:txXfrm>
        <a:off x="294399" y="4889250"/>
        <a:ext cx="2151035" cy="1335574"/>
      </dsp:txXfrm>
    </dsp:sp>
    <dsp:sp modelId="{D7B6361F-0188-43A1-92E9-227E4D7DCB4E}">
      <dsp:nvSpPr>
        <dsp:cNvPr id="0" name=""/>
        <dsp:cNvSpPr/>
      </dsp:nvSpPr>
      <dsp:spPr>
        <a:xfrm>
          <a:off x="2735225" y="2543431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C34FA-57BC-4A77-8864-F62D36CDD3C3}">
      <dsp:nvSpPr>
        <dsp:cNvPr id="0" name=""/>
        <dsp:cNvSpPr/>
      </dsp:nvSpPr>
      <dsp:spPr>
        <a:xfrm>
          <a:off x="2983462" y="2779257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รู้จักเขา</a:t>
          </a:r>
        </a:p>
      </dsp:txBody>
      <dsp:txXfrm>
        <a:off x="3025014" y="2820809"/>
        <a:ext cx="2151035" cy="1335574"/>
      </dsp:txXfrm>
    </dsp:sp>
    <dsp:sp modelId="{317000CA-27F4-4B07-9FE5-EC8C45B26F2B}">
      <dsp:nvSpPr>
        <dsp:cNvPr id="0" name=""/>
        <dsp:cNvSpPr/>
      </dsp:nvSpPr>
      <dsp:spPr>
        <a:xfrm>
          <a:off x="2735225" y="4611872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A768D-6B4C-4BB7-BD1D-1D101764506F}">
      <dsp:nvSpPr>
        <dsp:cNvPr id="0" name=""/>
        <dsp:cNvSpPr/>
      </dsp:nvSpPr>
      <dsp:spPr>
        <a:xfrm>
          <a:off x="2983462" y="4847698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ก. ผู้เรียน ลูกค้ากลุ่มอื่นและผู้มีส่วน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   ได้ส่วนเสีย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ข.ผู้ส่งมอบและคู่ความร่วมมือ</a:t>
          </a:r>
        </a:p>
      </dsp:txBody>
      <dsp:txXfrm>
        <a:off x="3025014" y="4889250"/>
        <a:ext cx="2151035" cy="1335574"/>
      </dsp:txXfrm>
    </dsp:sp>
    <dsp:sp modelId="{125A4F17-5F1E-4FAC-AA1C-2731E86D9D56}">
      <dsp:nvSpPr>
        <dsp:cNvPr id="0" name=""/>
        <dsp:cNvSpPr/>
      </dsp:nvSpPr>
      <dsp:spPr>
        <a:xfrm>
          <a:off x="5917918" y="2543431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90393-5D3A-4DD0-BA39-2829DC072D27}">
      <dsp:nvSpPr>
        <dsp:cNvPr id="0" name=""/>
        <dsp:cNvSpPr/>
      </dsp:nvSpPr>
      <dsp:spPr>
        <a:xfrm>
          <a:off x="6166156" y="2779257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เข้าใจสถานการณ์</a:t>
          </a:r>
        </a:p>
      </dsp:txBody>
      <dsp:txXfrm>
        <a:off x="6207708" y="2820809"/>
        <a:ext cx="2151035" cy="1335574"/>
      </dsp:txXfrm>
    </dsp:sp>
    <dsp:sp modelId="{CA01BA85-EA2C-4372-8ACC-89F556B73CEF}">
      <dsp:nvSpPr>
        <dsp:cNvPr id="0" name=""/>
        <dsp:cNvSpPr/>
      </dsp:nvSpPr>
      <dsp:spPr>
        <a:xfrm>
          <a:off x="5465840" y="4611872"/>
          <a:ext cx="3138295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4EFCF-2631-478B-8B85-A582F5370776}">
      <dsp:nvSpPr>
        <dsp:cNvPr id="0" name=""/>
        <dsp:cNvSpPr/>
      </dsp:nvSpPr>
      <dsp:spPr>
        <a:xfrm>
          <a:off x="5714077" y="4847698"/>
          <a:ext cx="3138295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ก.สภาพแวดล้อมด้านการแข่งขัน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ข.บริบทเชิงกลยุทธ์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ค.ระบบการปรับปรุงผลการดำเนินการ</a:t>
          </a:r>
        </a:p>
      </dsp:txBody>
      <dsp:txXfrm>
        <a:off x="5755629" y="4889250"/>
        <a:ext cx="3055191" cy="133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9F30-57DA-4720-9BEF-98D65125ABDF}" type="datetimeFigureOut">
              <a:rPr lang="th-TH" smtClean="0"/>
              <a:pPr/>
              <a:t>28/02/66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DAF73-0A65-4660-A755-1809BEB7E1B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7F2C-660E-4FCD-A2A6-930EC8041A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8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9097-2DFD-402F-991C-D677D581B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27736"/>
            <a:ext cx="12192000" cy="2387600"/>
          </a:xfrm>
        </p:spPr>
        <p:txBody>
          <a:bodyPr>
            <a:noAutofit/>
          </a:bodyPr>
          <a:lstStyle/>
          <a:p>
            <a:r>
              <a:rPr lang="th-TH" sz="8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แนวทางการประกันคุณภาพการศึกษา</a:t>
            </a:r>
            <a:br>
              <a:rPr lang="th-TH" sz="8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8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CUPT-QMS Guidelines</a:t>
            </a:r>
            <a:br>
              <a:rPr lang="en-US" sz="8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en-US" sz="8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5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2566</a:t>
            </a:r>
            <a:br>
              <a:rPr lang="th-TH" sz="5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มหาวิทยาลัยแม่โจ้แพร่-เฉลิมพระเกียรติ</a:t>
            </a:r>
          </a:p>
        </p:txBody>
      </p:sp>
    </p:spTree>
    <p:extLst>
      <p:ext uri="{BB962C8B-B14F-4D97-AF65-F5344CB8AC3E}">
        <p14:creationId xmlns:p14="http://schemas.microsoft.com/office/powerpoint/2010/main" val="59402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gotoknow.org/assets/media/files/001/286/855/large_blogKM19Feb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130" y="876754"/>
            <a:ext cx="7929226" cy="4794704"/>
          </a:xfrm>
          <a:prstGeom prst="rect">
            <a:avLst/>
          </a:prstGeom>
          <a:noFill/>
        </p:spPr>
      </p:pic>
      <p:pic>
        <p:nvPicPr>
          <p:cNvPr id="3076" name="Picture 4" descr="หลักเกณฑ์ ขั้นตอนในการประกันคุณภาพ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287" y="2068286"/>
            <a:ext cx="1948542" cy="1948543"/>
          </a:xfrm>
          <a:prstGeom prst="rect">
            <a:avLst/>
          </a:prstGeom>
          <a:noFill/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EFA2B857-CFE9-46E3-9164-37E873A266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dn.gotoknow.org/assets/media/files/001/286/856/large_blogKM19FEb18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880" y="484868"/>
            <a:ext cx="7067319" cy="5905500"/>
          </a:xfrm>
          <a:prstGeom prst="rect">
            <a:avLst/>
          </a:prstGeom>
          <a:noFill/>
        </p:spPr>
      </p:pic>
      <p:pic>
        <p:nvPicPr>
          <p:cNvPr id="4" name="Picture 4" descr="หลักเกณฑ์ ขั้นตอนในการประกันคุณภาพ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287" y="2068286"/>
            <a:ext cx="1948542" cy="1948543"/>
          </a:xfrm>
          <a:prstGeom prst="rect">
            <a:avLst/>
          </a:prstGeom>
          <a:noFill/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95790907-1C60-4072-90E5-B9E1994821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43745" y="2001921"/>
            <a:ext cx="891942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แนวทางการบริหารคุณภาพการศึกษา 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CUPT QMS Guidelines</a:t>
            </a:r>
            <a:endParaRPr lang="th-TH" sz="66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" y="127469"/>
            <a:ext cx="11742443" cy="6563264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5513" y="1143001"/>
            <a:ext cx="113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167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09637"/>
            <a:ext cx="9753600" cy="503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793" y="5948362"/>
            <a:ext cx="386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Criteria 1, 2, 3, 4, 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902" y="1165074"/>
            <a:ext cx="235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Criteria 6, 7, 8 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7113" y="2721429"/>
            <a:ext cx="113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059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666976" y="1714488"/>
            <a:ext cx="7072362" cy="23698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th-TH" sz="88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/>
              </a:rPr>
              <a:t>โครงร่างองค์กร</a:t>
            </a:r>
            <a:endParaRPr lang="th-TH" sz="6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/>
            </a:endParaRPr>
          </a:p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/>
              </a:rPr>
              <a:t>(Organization Profile: OP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/>
              </a:rPr>
              <a:t>)</a:t>
            </a:r>
            <a:endParaRPr lang="th-TH" sz="6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BIAG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xvGviTT/AAj4Zu/EGqJO9paBTIIFDOcsFGASB1I71zHw2+LvhPx9q8+laML+G6ih87ZdxKm9QcHbhjnGR+dK6MpV6cZqnKWr6HoFFFMmdo4mdYnlYDIRCMt7DJA/M0zUfRXkmuftAeC9E1W50vVdO8Q2t5bOUliezTKn/vvn61L4n+PXgjw7rEul39vrLTxpG7GK2Rlw6BxyXHZhU8yOR47Dq95rQ9WoqO2mW4t450ztkQOueuCM1znxH8caN4C0WLVtbju3t5ZxAotow7biCehI44NVc6J1Iwi5SdkdPRXJ/DTx9ofxA0261DQo71IbWbyZPtMQQ7tobjBPGDXWUJhCpGpFSi7oKKKKCwooooA84/aX/wCSJ+If9yL/ANHJXx38PvElz4R8Zab4htck2kwaRB/HGeHX8VJr7E/aX/5In4h/3Iv/AEclfF2n6Nd32iapq1uu+HTPKNwAOVWRiob6ZAH4isam58pnbksVFx3Sv9zZ+iGmXttqWnW2oWcoltrmJZYnHRlYZB/I1kfETxLbeEPBep+IbnBFpCWjQ/xyHhF/FiK8p/ZA8Zf2r4SuPCl5Lm60lt1vk8tbseB/wFsj6EVyH7ZPjL7Vqln4Ls5sxWgF1e4PBkI+RT9Fyf8AgQq3L3bnr1cxisH7dbtfiec/tAXM1748ivblt89xo1hLK3952t1JP5mqnxw/5KJe/wDXra/+k8dTfHP/AJG+y/7AWnf+kyVD8cP+SiXv/Xra/wDpPHWL6nzGJetT/Ev1PuvRv+QRZ/8AXvH/AOgivGf2zP8Akmlj/wBhOP8A9AevZtG/5BFn/wBe8f8A6CK8Z/bM/wCSaWP/AGE4/wD0B63l8J9ZmH+5z9Cl+xT/AMiVrv8A2Eh/6KWvfa8C/Yp/5ErXf+wkP/RS177RD4UGV/7pD+uoUUUVR3hRRRQB5x+0v/yRPxD/ALkX/o5K8S/ZH0mz16fxjo1+m+1vdNjhkHsWYZ+o61718fNK1LW/hPrel6TZy3l7MkYihiGWbEqk4/AGvMf2TfB3inwx4g1ybxBod5psU9rGsTTKAHYOSQOazkvfR4mKpSlmNN20t8up4z4Z1TVPhF8WneeNpJNNnktrqIHHnxHjj6jaw/CrHw20W++KXxhRtSzKlzctfai/YRA5K/Q8IPrXrv7VHwx1jXtZsPEvhfSpr+6lT7PexQAFvl5R/wAsqfoK6f8AZc+H154P8MXep63ZPa6xqMmGikA3RQp91T9Tk/lUKLvboefTy+r9Z9hK/s07+X9dDwv9q1Vj+MuoxooVVtLYKAOAPLFZXx+sbiz+IBkmQhLvTrSeFscMvkqv81I/Ctb9rD/ktGp/9etv/wCixX0D8Q/hjp/xG+H+jL5y2erWllEbS625HKLlHHdT+h5otdsiWFliamIjDdO/5nV/DDxZo3i7whY6hpN1HIVgRJ4dw3wOFAKsOo5/OvGf2xvF2jXGkWHhOzuo7nUEuhcXCxsGECqpADEdGJPT2ryjVfhF8T9Bv3hi8P3838In0996OPqpz+BArofh5+z94w16/jm8RwtoWm7symVgbhx3CoM4Pu2PxpuUmrWOiri8XiKX1f2TTejZ6l+xjY3Fv8PNTvJUKxXWpMYif4gqKpP55H4V7nVDw9o+n6Bolpo2lW629laRiOJB2A9fUnqT6mr9axVlY97CUfYUY0+wUUUUzoCiiigArIvNN1OTXY76DV3itFVd1psyrsA/OfQ7hkd9o9K16KBOKe5gW2j6rFLp7T6zJdC2kdpNwK+aGIIz16c49qdJp+pLLDd3WrqiQytLNjKoFyDxk9MKQc9AxNbtYvi7w3Y+KNOOm6pPeixf/XQW85iWYejlfmI9sgUjOVO0fdX4nx74whvvi58cNQXw7C9xDc3CwxzBfljgQBfNY9hgE/iBX15NoN+I7e3s9antILdFCBFyeI9gB9V4DfXNWvC/hrQfDFh9h0DSrXT4P4hCmCx9WPUn61rVMY23OPB4H2PNKbvKTuzmD4c1YiJW8SXrBUKM3APQc+5yG6/3vapLLw9qEdwHuddupoxj5NxGTjqTn6flXR0VVkdnsYkNjC9vZxQyTPO6KA0j9XPcmpqKKZqtAooooAKKKKACiiigAooooAKKKKACiiigAooooAKKKKAP/9k="/>
          <p:cNvSpPr>
            <a:spLocks noChangeAspect="1" noChangeArrowheads="1"/>
          </p:cNvSpPr>
          <p:nvPr/>
        </p:nvSpPr>
        <p:spPr bwMode="auto">
          <a:xfrm>
            <a:off x="18034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2" name="AutoShape 4" descr="data:image/jpg;base64,%20/9j/4AAQSkZJRgABAQEAYABgAAD/2wBDAAUDBAQEAwUEBAQFBQUGBwwIBwcHBw8LCwkMEQ8SEhEPERETFhwXExQaFRERGCEYGh0dHx8fExciJCIeJBweHx7/2wBDAQUFBQcGBw4ICA4eFBEUHh4eHh4eHh4eHh4eHh4eHh4eHh4eHh4eHh4eHh4eHh4eHh4eHh4eHh4eHh4eHh4eHh7/wAARCABIAG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xvGviTT/AAj4Zu/EGqJO9paBTIIFDOcsFGASB1I71zHw2+LvhPx9q8+laML+G6ih87ZdxKm9QcHbhjnGR+dK6MpV6cZqnKWr6HoFFFMmdo4mdYnlYDIRCMt7DJA/M0zUfRXkmuftAeC9E1W50vVdO8Q2t5bOUliezTKn/vvn61L4n+PXgjw7rEul39vrLTxpG7GK2Rlw6BxyXHZhU8yOR47Dq95rQ9WoqO2mW4t450ztkQOueuCM1znxH8caN4C0WLVtbju3t5ZxAotow7biCehI44NVc6J1Iwi5SdkdPRXJ/DTx9ofxA0261DQo71IbWbyZPtMQQ7tobjBPGDXWUJhCpGpFSi7oKKKKCwooooA84/aX/wCSJ+If9yL/ANHJXx38PvElz4R8Zab4htck2kwaRB/HGeHX8VJr7E/aX/5In4h/3Iv/AEclfF2n6Nd32iapq1uu+HTPKNwAOVWRiob6ZAH4isam58pnbksVFx3Sv9zZ+iGmXttqWnW2oWcoltrmJZYnHRlYZB/I1kfETxLbeEPBep+IbnBFpCWjQ/xyHhF/FiK8p/ZA8Zf2r4SuPCl5Lm60lt1vk8tbseB/wFsj6EVyH7ZPjL7Vqln4Ls5sxWgF1e4PBkI+RT9Fyf8AgQq3L3bnr1cxisH7dbtfiec/tAXM1748ivblt89xo1hLK3952t1JP5mqnxw/5KJe/wDXra/+k8dTfHP/AJG+y/7AWnf+kyVD8cP+SiXv/Xra/wDpPHWL6nzGJetT/Ev1PuvRv+QRZ/8AXvH/AOgivGf2zP8Akmlj/wBhOP8A9AevZtG/5BFn/wBe8f8A6CK8Z/bM/wCSaWP/AGE4/wD0B63l8J9ZmH+5z9Cl+xT/AMiVrv8A2Eh/6KWvfa8C/Yp/5ErXf+wkP/RS177RD4UGV/7pD+uoUUUVR3hRRRQB5x+0v/yRPxD/ALkX/o5K8S/ZH0mz16fxjo1+m+1vdNjhkHsWYZ+o61718fNK1LW/hPrel6TZy3l7MkYihiGWbEqk4/AGvMf2TfB3inwx4g1ybxBod5psU9rGsTTKAHYOSQOazkvfR4mKpSlmNN20t8up4z4Z1TVPhF8WneeNpJNNnktrqIHHnxHjj6jaw/CrHw20W++KXxhRtSzKlzctfai/YRA5K/Q8IPrXrv7VHwx1jXtZsPEvhfSpr+6lT7PexQAFvl5R/wAsqfoK6f8AZc+H154P8MXep63ZPa6xqMmGikA3RQp91T9Tk/lUKLvboefTy+r9Z9hK/s07+X9dDwv9q1Vj+MuoxooVVtLYKAOAPLFZXx+sbiz+IBkmQhLvTrSeFscMvkqv81I/Ctb9rD/ktGp/9etv/wCixX0D8Q/hjp/xG+H+jL5y2erWllEbS625HKLlHHdT+h5otdsiWFliamIjDdO/5nV/DDxZo3i7whY6hpN1HIVgRJ4dw3wOFAKsOo5/OvGf2xvF2jXGkWHhOzuo7nUEuhcXCxsGECqpADEdGJPT2ryjVfhF8T9Bv3hi8P3838In0996OPqpz+BArofh5+z94w16/jm8RwtoWm7symVgbhx3CoM4Pu2PxpuUmrWOiri8XiKX1f2TTejZ6l+xjY3Fv8PNTvJUKxXWpMYif4gqKpP55H4V7nVDw9o+n6Bolpo2lW629laRiOJB2A9fUnqT6mr9axVlY97CUfYUY0+wUUUUzoCiiigArIvNN1OTXY76DV3itFVd1psyrsA/OfQ7hkd9o9K16KBOKe5gW2j6rFLp7T6zJdC2kdpNwK+aGIIz16c49qdJp+pLLDd3WrqiQytLNjKoFyDxk9MKQc9AxNbtYvi7w3Y+KNOOm6pPeixf/XQW85iWYejlfmI9sgUjOVO0fdX4nx74whvvi58cNQXw7C9xDc3CwxzBfljgQBfNY9hgE/iBX15NoN+I7e3s9antILdFCBFyeI9gB9V4DfXNWvC/hrQfDFh9h0DSrXT4P4hCmCx9WPUn61rVMY23OPB4H2PNKbvKTuzmD4c1YiJW8SXrBUKM3APQc+5yG6/3vapLLw9qEdwHuddupoxj5NxGTjqTn6flXR0VVkdnsYkNjC9vZxQyTPO6KA0j9XPcmpqKKZqtAooooAKKKKACiiigAooooAKKKKACiiigAooooAKKKKAP/9k="/>
          <p:cNvSpPr>
            <a:spLocks noChangeAspect="1" noChangeArrowheads="1"/>
          </p:cNvSpPr>
          <p:nvPr/>
        </p:nvSpPr>
        <p:spPr bwMode="auto">
          <a:xfrm>
            <a:off x="18034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4" name="AutoShape 6" descr="data:image/jpg;base64,%20/9j/4AAQSkZJRgABAQEAYABgAAD/2wBDAAUDBAQEAwUEBAQFBQUGBwwIBwcHBw8LCwkMEQ8SEhEPERETFhwXExQaFRERGCEYGh0dHx8fExciJCIeJBweHx7/2wBDAQUFBQcGBw4ICA4eFBEUHh4eHh4eHh4eHh4eHh4eHh4eHh4eHh4eHh4eHh4eHh4eHh4eHh4eHh4eHh4eHh4eHh7/wAARCABIAG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xvGviTT/AAj4Zu/EGqJO9paBTIIFDOcsFGASB1I71zHw2+LvhPx9q8+laML+G6ih87ZdxKm9QcHbhjnGR+dK6MpV6cZqnKWr6HoFFFMmdo4mdYnlYDIRCMt7DJA/M0zUfRXkmuftAeC9E1W50vVdO8Q2t5bOUliezTKn/vvn61L4n+PXgjw7rEul39vrLTxpG7GK2Rlw6BxyXHZhU8yOR47Dq95rQ9WoqO2mW4t450ztkQOueuCM1znxH8caN4C0WLVtbju3t5ZxAotow7biCehI44NVc6J1Iwi5SdkdPRXJ/DTx9ofxA0261DQo71IbWbyZPtMQQ7tobjBPGDXWUJhCpGpFSi7oKKKKCwooooA84/aX/wCSJ+If9yL/ANHJXx38PvElz4R8Zab4htck2kwaRB/HGeHX8VJr7E/aX/5In4h/3Iv/AEclfF2n6Nd32iapq1uu+HTPKNwAOVWRiob6ZAH4isam58pnbksVFx3Sv9zZ+iGmXttqWnW2oWcoltrmJZYnHRlYZB/I1kfETxLbeEPBep+IbnBFpCWjQ/xyHhF/FiK8p/ZA8Zf2r4SuPCl5Lm60lt1vk8tbseB/wFsj6EVyH7ZPjL7Vqln4Ls5sxWgF1e4PBkI+RT9Fyf8AgQq3L3bnr1cxisH7dbtfiec/tAXM1748ivblt89xo1hLK3952t1JP5mqnxw/5KJe/wDXra/+k8dTfHP/AJG+y/7AWnf+kyVD8cP+SiXv/Xra/wDpPHWL6nzGJetT/Ev1PuvRv+QRZ/8AXvH/AOgivGf2zP8Akmlj/wBhOP8A9AevZtG/5BFn/wBe8f8A6CK8Z/bM/wCSaWP/AGE4/wD0B63l8J9ZmH+5z9Cl+xT/AMiVrv8A2Eh/6KWvfa8C/Yp/5ErXf+wkP/RS177RD4UGV/7pD+uoUUUVR3hRRRQB5x+0v/yRPxD/ALkX/o5K8S/ZH0mz16fxjo1+m+1vdNjhkHsWYZ+o61718fNK1LW/hPrel6TZy3l7MkYihiGWbEqk4/AGvMf2TfB3inwx4g1ybxBod5psU9rGsTTKAHYOSQOazkvfR4mKpSlmNN20t8up4z4Z1TVPhF8WneeNpJNNnktrqIHHnxHjj6jaw/CrHw20W++KXxhRtSzKlzctfai/YRA5K/Q8IPrXrv7VHwx1jXtZsPEvhfSpr+6lT7PexQAFvl5R/wAsqfoK6f8AZc+H154P8MXep63ZPa6xqMmGikA3RQp91T9Tk/lUKLvboefTy+r9Z9hK/s07+X9dDwv9q1Vj+MuoxooVVtLYKAOAPLFZXx+sbiz+IBkmQhLvTrSeFscMvkqv81I/Ctb9rD/ktGp/9etv/wCixX0D8Q/hjp/xG+H+jL5y2erWllEbS625HKLlHHdT+h5otdsiWFliamIjDdO/5nV/DDxZo3i7whY6hpN1HIVgRJ4dw3wOFAKsOo5/OvGf2xvF2jXGkWHhOzuo7nUEuhcXCxsGECqpADEdGJPT2ryjVfhF8T9Bv3hi8P3838In0996OPqpz+BArofh5+z94w16/jm8RwtoWm7symVgbhx3CoM4Pu2PxpuUmrWOiri8XiKX1f2TTejZ6l+xjY3Fv8PNTvJUKxXWpMYif4gqKpP55H4V7nVDw9o+n6Bolpo2lW629laRiOJB2A9fUnqT6mr9axVlY97CUfYUY0+wUUUUzoCiiigArIvNN1OTXY76DV3itFVd1psyrsA/OfQ7hkd9o9K16KBOKe5gW2j6rFLp7T6zJdC2kdpNwK+aGIIz16c49qdJp+pLLDd3WrqiQytLNjKoFyDxk9MKQc9AxNbtYvi7w3Y+KNOOm6pPeixf/XQW85iWYejlfmI9sgUjOVO0fdX4nx74whvvi58cNQXw7C9xDc3CwxzBfljgQBfNY9hgE/iBX15NoN+I7e3s9antILdFCBFyeI9gB9V4DfXNWvC/hrQfDFh9h0DSrXT4P4hCmCx9WPUn61rVMY23OPB4H2PNKbvKTuzmD4c1YiJW8SXrBUKM3APQc+5yG6/3vapLLw9qEdwHuddupoxj5NxGTjqTn6flXR0VVkdnsYkNjC9vZxQyTPO6KA0j9XPcmpqKKZqtAooooAKKKKACiiigAooooAKKKKACiiigAooooAKKKKAP/9k="/>
          <p:cNvSpPr>
            <a:spLocks noChangeAspect="1" noChangeArrowheads="1"/>
          </p:cNvSpPr>
          <p:nvPr/>
        </p:nvSpPr>
        <p:spPr bwMode="auto">
          <a:xfrm>
            <a:off x="18034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8416" y="0"/>
            <a:ext cx="1243584" cy="8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3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9728A2-E7AA-4CEC-A28C-EBBD30C5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9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  </a:t>
            </a:r>
            <a:r>
              <a:rPr lang="th-TH" sz="9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7AD6E-28D8-40AC-9A5F-0E23AA49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32" y="3283857"/>
            <a:ext cx="10369152" cy="2486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ภาพรวม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ของลักษณะองค์กร</a:t>
            </a:r>
          </a:p>
          <a:p>
            <a:pPr marL="0" indent="0" algn="ctr">
              <a:buNone/>
            </a:pP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เพื่อแสดงถึงสิ่งสำคัญที่มีผลต่อ</a:t>
            </a: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วิธีการดำเนินงาน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</a:p>
          <a:p>
            <a:pPr marL="0" indent="0" algn="ctr">
              <a:buNone/>
            </a:pP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ความท้าทาย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สำคัญที่องค์การเผชิญอยู่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A204008-780F-4981-BBE9-A70391BB30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2800" y="127172"/>
            <a:ext cx="1243584" cy="8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1D232-4203-42F9-B6E9-B4AFFB62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17" y="1283018"/>
            <a:ext cx="9564307" cy="4578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274B8-8B83-45B0-9707-74803F464B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1152" y="0"/>
            <a:ext cx="145084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gotoknow.org/assets/media/files/001/286/855/large_blogKM19Feb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569" y="908720"/>
            <a:ext cx="6684699" cy="4824536"/>
          </a:xfrm>
          <a:prstGeom prst="rect">
            <a:avLst/>
          </a:prstGeom>
          <a:noFill/>
        </p:spPr>
      </p:pic>
      <p:pic>
        <p:nvPicPr>
          <p:cNvPr id="3076" name="Picture 4" descr="หลักเกณฑ์ ขั้นตอนในการประกันคุณภาพ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5966" y="2408466"/>
            <a:ext cx="1461407" cy="146140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24E59-900F-45A7-8D96-3EC3C36F6C06}"/>
              </a:ext>
            </a:extLst>
          </p:cNvPr>
          <p:cNvSpPr txBox="1"/>
          <p:nvPr/>
        </p:nvSpPr>
        <p:spPr>
          <a:xfrm>
            <a:off x="4583832" y="1340768"/>
            <a:ext cx="1872208" cy="36933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th-TH" dirty="0">
              <a:solidFill>
                <a:srgbClr val="E6E6E6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05367CE-0501-4B87-8AAF-FF6DA33F47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7352" y="0"/>
            <a:ext cx="1374648" cy="8255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671212"/>
            <a:ext cx="10479935" cy="5857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8135" y="1714501"/>
            <a:ext cx="849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33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9079B-51F4-4652-8EE1-15882CE6089E}"/>
              </a:ext>
            </a:extLst>
          </p:cNvPr>
          <p:cNvSpPr txBox="1"/>
          <p:nvPr/>
        </p:nvSpPr>
        <p:spPr>
          <a:xfrm>
            <a:off x="4394088" y="1656181"/>
            <a:ext cx="5042520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th-TH" sz="2400" dirty="0">
              <a:solidFill>
                <a:srgbClr val="E6E6E6"/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88304A5-C56A-4200-8DE5-BFEC733A1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1632" y="0"/>
            <a:ext cx="1420368" cy="8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Agenda</a:t>
            </a:r>
            <a:endParaRPr lang="th-TH" sz="6600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69343" y="183664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กรอบแนวคิดของ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</a:t>
            </a: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แนวทางการบริหารคุณภาพการศึกษา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โครงร่างองค์กร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(Organization Profile: OP)</a:t>
            </a: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ความเชื่อมโยง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Organization Profile: OP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กับ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 8 Criteria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การดำเนินการและผลของการดำเนินการตาม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8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Criteria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0817" y="0"/>
            <a:ext cx="1091184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4BD948-3B7C-42DB-8C69-F3A4C56396DC}"/>
              </a:ext>
            </a:extLst>
          </p:cNvPr>
          <p:cNvGraphicFramePr/>
          <p:nvPr/>
        </p:nvGraphicFramePr>
        <p:xfrm>
          <a:off x="1703512" y="116632"/>
          <a:ext cx="885698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0">
            <a:extLst>
              <a:ext uri="{FF2B5EF4-FFF2-40B4-BE49-F238E27FC236}">
                <a16:creationId xmlns:a16="http://schemas.microsoft.com/office/drawing/2014/main" id="{1E9829E5-7605-4700-B643-146455E086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4416" y="1"/>
            <a:ext cx="1243584" cy="8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84685"/>
              </p:ext>
            </p:extLst>
          </p:nvPr>
        </p:nvGraphicFramePr>
        <p:xfrm>
          <a:off x="786384" y="1214422"/>
          <a:ext cx="11027665" cy="3931744"/>
        </p:xfrm>
        <a:graphic>
          <a:graphicData uri="http://schemas.openxmlformats.org/drawingml/2006/table">
            <a:tbl>
              <a:tblPr/>
              <a:tblGrid>
                <a:gridCol w="690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6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6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6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06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06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61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8777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โครงร่างองค์กร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ผลิตภัณฑ์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พันธ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กิจ วิสัยทัศน์ 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และค่านิยม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ลักษณะโดยรวม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ของบุคลากร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สินทรัพย์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กฎ ระเบียบ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ข้อบังคับ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โครงสร้างองค์กร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ลูกค้าและผู้มี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ส่วนได้ส่วนเสีย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ผู้ส่งมอบและ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พันธมิตร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ลำดับ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ในการแข่งขัน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การเปลี่ยนแปลง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ความสามารถในการแข่งขัน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แหล่งข้อมูลเชิงเปรียบเทียบ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บริบท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เชิงกลยุทธ์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ระบบการปรับปรุง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ผลการดำเนินการ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C1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การรับเข้า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C2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หลักสูตร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C3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วัจัย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C4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บริการวิชาการ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C5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ทำนุบำรุง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C6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ทรัพยากรบุคคล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C7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กายภาพ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C8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บริหาร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A042CD4-7177-4AC8-9DA3-81E55A0E06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2488" y="0"/>
            <a:ext cx="1429512" cy="906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E6991-EB2B-42B9-AE4E-17AEF2829C86}"/>
              </a:ext>
            </a:extLst>
          </p:cNvPr>
          <p:cNvSpPr txBox="1"/>
          <p:nvPr/>
        </p:nvSpPr>
        <p:spPr>
          <a:xfrm>
            <a:off x="2711624" y="5728416"/>
            <a:ext cx="42012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รู้จักเรา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B0482-E0DF-4BB7-B2D3-30054E048A0F}"/>
              </a:ext>
            </a:extLst>
          </p:cNvPr>
          <p:cNvSpPr txBox="1"/>
          <p:nvPr/>
        </p:nvSpPr>
        <p:spPr>
          <a:xfrm>
            <a:off x="6912864" y="5728416"/>
            <a:ext cx="13533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รู้จักเขา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704C4-16BA-47EA-852C-137DA13989A6}"/>
              </a:ext>
            </a:extLst>
          </p:cNvPr>
          <p:cNvSpPr txBox="1"/>
          <p:nvPr/>
        </p:nvSpPr>
        <p:spPr>
          <a:xfrm>
            <a:off x="8266176" y="5728416"/>
            <a:ext cx="35478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3089973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4871864" y="22768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รู้จักเรา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A927-4AC6-432D-A12E-2090F16148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1360" y="0"/>
            <a:ext cx="131064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81C1-0C74-4410-ADBA-125C0B50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ผลิตภัณฑ์หรือบริการ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93393-6D37-4C50-9102-B845E4111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40" y="2174000"/>
            <a:ext cx="10984672" cy="3577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31E25-0392-4ACE-82D3-8AEE996AAB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1632" y="0"/>
            <a:ext cx="142036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1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009FB1-2AA7-47AC-B8D1-9EB835B8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วิสัยทัศน์ พันธกิจ ค่านิยม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61AD77-115C-4CC5-A551-A4852514D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83" y="2276856"/>
            <a:ext cx="11546055" cy="3145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30C1F-5981-469D-8020-0C51E4DC0D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565E-7275-4249-AFFA-EF9903C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6" y="990600"/>
            <a:ext cx="11814787" cy="4876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B9BD9D-1C65-8D0A-B664-2574ECE23D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98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4B2AF-93FA-49FF-959C-EB426841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6" y="794421"/>
            <a:ext cx="10709272" cy="5688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6A18D-DE62-F04E-5E70-CBED50429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EC8-8141-467E-83FB-F4D2679A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ลักษณะโดยรวมของบุคลากร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FFAEF7-184D-46D5-87A0-38B03D255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924" y="1690688"/>
            <a:ext cx="10302948" cy="4614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C9027-71ED-3E06-13C9-C682D53ED0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F85FD1-877F-4E53-2E05-87768C4BD817}"/>
              </a:ext>
            </a:extLst>
          </p:cNvPr>
          <p:cNvSpPr/>
          <p:nvPr/>
        </p:nvSpPr>
        <p:spPr>
          <a:xfrm>
            <a:off x="10915650" y="4448175"/>
            <a:ext cx="438150" cy="218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8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1D47F-7546-40DF-9B5F-D05E9CF2D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7"/>
          <a:stretch/>
        </p:blipFill>
        <p:spPr>
          <a:xfrm>
            <a:off x="1329801" y="1034270"/>
            <a:ext cx="10290699" cy="56332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F76A5D-A62C-CC63-F2D5-832C6BB382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32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4E66-5129-4BCF-8618-714C5658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สินทรัพย์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39B846-3DE7-4D28-BFE6-ADA521787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969"/>
          <a:stretch/>
        </p:blipFill>
        <p:spPr>
          <a:xfrm>
            <a:off x="704088" y="2650524"/>
            <a:ext cx="11149108" cy="1764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30880-95E5-4DDE-1F2C-EF9BDC908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2465" y="2484170"/>
            <a:ext cx="102611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กรอบแนวคิดของ 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CUPT QMS Guidelines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0817" y="0"/>
            <a:ext cx="1091184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7788-2FC6-4749-9BD8-672FECFB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00" y="514613"/>
            <a:ext cx="9515400" cy="1143000"/>
          </a:xfrm>
        </p:spPr>
        <p:txBody>
          <a:bodyPr>
            <a:no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สภาวะแวดล้อมด้านกฎระเบียบข้อบังคับ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F1D22-6CF4-4679-B8AA-0286255BC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51" y="1819671"/>
            <a:ext cx="11299485" cy="4152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FD571D-F448-AB38-E584-C64C8E82E8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59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80C3-1B5D-4128-9B90-B906E552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โครงสร้างองค์กร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B1BE1C-E5BA-4AA5-A575-C567270D9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338" y="2006571"/>
            <a:ext cx="11123612" cy="340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03F8D0-C67F-5EDF-5A73-57B68F7645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0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4871864" y="22768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รู้จักเขา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B6D80-F4E0-9EC3-B6DD-7E7DAD3B25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43CC6B-4C81-4E48-9CCE-F13F36DB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7.ลูกค้าและผู้มีส่วนได้ส่วนเสีย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28521-79CF-4B09-AC41-D533BE59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10" y="2239139"/>
            <a:ext cx="11307720" cy="2909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D92E1F-059A-A7C0-31E3-9F6A9E8F00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4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790C-77F9-43D1-BE5D-2553DF14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8.ผู้ส่งมอบและคู่ความร่วมมือ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A5A66E-51E7-45CF-91C5-C0BDFC68E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218" y="1751881"/>
            <a:ext cx="11194546" cy="4706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13409-7538-B992-F594-8F421D0369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3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7DC5F7-DD61-5F8D-1A41-56A54EECAECD}"/>
              </a:ext>
            </a:extLst>
          </p:cNvPr>
          <p:cNvGrpSpPr/>
          <p:nvPr/>
        </p:nvGrpSpPr>
        <p:grpSpPr>
          <a:xfrm>
            <a:off x="887694" y="906492"/>
            <a:ext cx="10416612" cy="5385269"/>
            <a:chOff x="887694" y="906492"/>
            <a:chExt cx="10416612" cy="53852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510001-47C6-4C5F-AE1A-9D3AA30E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94" y="906492"/>
              <a:ext cx="10416612" cy="49464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6DBF21-473C-479F-9949-477D5A9B3D77}"/>
                </a:ext>
              </a:extLst>
            </p:cNvPr>
            <p:cNvSpPr/>
            <p:nvPr/>
          </p:nvSpPr>
          <p:spPr>
            <a:xfrm>
              <a:off x="887694" y="5737763"/>
              <a:ext cx="303320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0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ผู้ส่งมอบและคู่ความร่วมมือ</a:t>
              </a:r>
              <a:endParaRPr lang="th-TH" sz="3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C25335-3C23-4488-A51E-9E1BCEE98669}"/>
                </a:ext>
              </a:extLst>
            </p:cNvPr>
            <p:cNvSpPr/>
            <p:nvPr/>
          </p:nvSpPr>
          <p:spPr>
            <a:xfrm>
              <a:off x="4113640" y="5737763"/>
              <a:ext cx="303320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0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ผู้ส่งมอบและคู่ความร่วมมือ</a:t>
              </a:r>
              <a:endParaRPr lang="th-TH" sz="30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07F2DA0-3D1D-8F53-003B-7219AACE0A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8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2460605" y="245950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เข้าใจสถานการณ์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21CA1-6A70-4F9C-D102-E2F0DE1BF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9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1799-9EA0-4FFC-A50D-B6A34DAB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9.ตำแหน่งในการแข่งขัน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76AD44-A1B8-4DB2-8667-AF9DF126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28" r="3907"/>
          <a:stretch/>
        </p:blipFill>
        <p:spPr>
          <a:xfrm>
            <a:off x="737615" y="3055142"/>
            <a:ext cx="11332521" cy="1512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A87B5-6C80-706F-0846-1C59C51EE9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4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235D-8799-443D-BD00-772A62E4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40" y="260648"/>
            <a:ext cx="10595520" cy="11430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10.การเปลี่ยนแปลงความสามารถในการแข่งขัน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FBD61-1B0E-4761-908A-54173547E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84" y="2279153"/>
            <a:ext cx="11057479" cy="1749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34007-8734-405C-7AE6-3832D93EA0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00C55-917D-A307-6F2D-41EC2C2CF95D}"/>
              </a:ext>
            </a:extLst>
          </p:cNvPr>
          <p:cNvSpPr/>
          <p:nvPr/>
        </p:nvSpPr>
        <p:spPr>
          <a:xfrm>
            <a:off x="6553200" y="3429000"/>
            <a:ext cx="536257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55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D251-0635-41E6-84DF-991498D0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11.แหล่งข้อมูลเชิงเปรียบเทียบ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CD07E-4F3F-4A2B-A4F3-CEEB13EEC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0788"/>
            <a:ext cx="10986526" cy="2452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BDBAC-B9B3-653E-79B2-95F7BFDB8F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D9A3D8-51F9-079A-CEE4-38815F41B325}"/>
              </a:ext>
            </a:extLst>
          </p:cNvPr>
          <p:cNvSpPr/>
          <p:nvPr/>
        </p:nvSpPr>
        <p:spPr>
          <a:xfrm>
            <a:off x="8201025" y="4267200"/>
            <a:ext cx="2588895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3" y="469413"/>
            <a:ext cx="10374350" cy="5835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0303" y="1244908"/>
            <a:ext cx="28864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P</a:t>
            </a:r>
          </a:p>
          <a:p>
            <a:r>
              <a:rPr lang="en-US" sz="4400" dirty="0">
                <a:solidFill>
                  <a:schemeClr val="accent5"/>
                </a:solidFill>
              </a:rPr>
              <a:t>D</a:t>
            </a:r>
          </a:p>
          <a:p>
            <a:endParaRPr lang="en-US" sz="4400" dirty="0">
              <a:solidFill>
                <a:schemeClr val="accent5"/>
              </a:solidFill>
            </a:endParaRPr>
          </a:p>
          <a:p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260" y="3233252"/>
            <a:ext cx="1454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</a:t>
            </a:r>
          </a:p>
          <a:p>
            <a:endParaRPr lang="en-US" sz="5400" dirty="0">
              <a:solidFill>
                <a:srgbClr val="FF0000"/>
              </a:solidFill>
            </a:endParaRPr>
          </a:p>
          <a:p>
            <a:r>
              <a:rPr lang="en-US" sz="5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90255" y="3441628"/>
            <a:ext cx="1839687" cy="50228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3171" y="5169512"/>
            <a:ext cx="1852932" cy="50228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6537" y="0"/>
            <a:ext cx="1045464" cy="714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8BD2B-1ABD-43CF-B71F-934A032B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92" y="3233251"/>
            <a:ext cx="2190765" cy="25853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89141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F2FD-180A-4173-A658-F95C469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7FA8C-7AAD-4FF7-8C3C-62F6FC001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43" y="1120776"/>
            <a:ext cx="9600562" cy="5591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ECBD01-6487-4FF7-8D17-836D4779CB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9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3928B-C7C9-4834-8C0D-271F7EE32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49" y="1173210"/>
            <a:ext cx="10456545" cy="55871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4C0A91-64DA-4D11-820B-C59141BD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9" y="97598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15C6D-D05E-3849-F81E-01C88A5557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5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C46955-081F-4971-82E0-DF5F39F5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36" y="-6325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19BFA-B5A5-8EF7-AC30-5E6930C78BC8}"/>
              </a:ext>
            </a:extLst>
          </p:cNvPr>
          <p:cNvGrpSpPr/>
          <p:nvPr/>
        </p:nvGrpSpPr>
        <p:grpSpPr>
          <a:xfrm>
            <a:off x="1467231" y="906492"/>
            <a:ext cx="9417720" cy="5951508"/>
            <a:chOff x="1704975" y="824631"/>
            <a:chExt cx="8872539" cy="5606982"/>
          </a:xfrm>
        </p:grpSpPr>
        <p:pic>
          <p:nvPicPr>
            <p:cNvPr id="2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971F628F-A2FD-46DB-9CEC-045A50CB8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10" t="6631"/>
            <a:stretch/>
          </p:blipFill>
          <p:spPr>
            <a:xfrm>
              <a:off x="1704975" y="824631"/>
              <a:ext cx="8872539" cy="5606982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33F3F2-42BD-4EAE-973A-9A3C89BEFC85}"/>
                </a:ext>
              </a:extLst>
            </p:cNvPr>
            <p:cNvSpPr txBox="1"/>
            <p:nvPr/>
          </p:nvSpPr>
          <p:spPr>
            <a:xfrm>
              <a:off x="7072276" y="5251275"/>
              <a:ext cx="826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SA</a:t>
              </a:r>
              <a:endParaRPr lang="en-US" b="1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3735BF-AA84-4D0B-94E1-3B66CAE2A525}"/>
                </a:ext>
              </a:extLst>
            </p:cNvPr>
            <p:cNvSpPr txBox="1"/>
            <p:nvPr/>
          </p:nvSpPr>
          <p:spPr>
            <a:xfrm>
              <a:off x="7018276" y="1930275"/>
              <a:ext cx="826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SO</a:t>
              </a:r>
              <a:endParaRPr lang="en-US" b="1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FA2A27-8C81-4E95-9ABE-B078119E60DB}"/>
                </a:ext>
              </a:extLst>
            </p:cNvPr>
            <p:cNvSpPr txBox="1"/>
            <p:nvPr/>
          </p:nvSpPr>
          <p:spPr>
            <a:xfrm>
              <a:off x="7018275" y="3784275"/>
              <a:ext cx="826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SC</a:t>
              </a:r>
              <a:endParaRPr lang="en-US" b="1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5E1E44-2204-4782-94A7-70B8E4C8EDDE}"/>
                </a:ext>
              </a:extLst>
            </p:cNvPr>
            <p:cNvSpPr txBox="1"/>
            <p:nvPr/>
          </p:nvSpPr>
          <p:spPr>
            <a:xfrm>
              <a:off x="6061163" y="561388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ความได้เปรียบเชิงกลยุทธ์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1E5D25-740A-435F-9373-DC59B50FC925}"/>
                </a:ext>
              </a:extLst>
            </p:cNvPr>
            <p:cNvSpPr txBox="1"/>
            <p:nvPr/>
          </p:nvSpPr>
          <p:spPr>
            <a:xfrm>
              <a:off x="6153226" y="4085668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ความท้าทายเชิงกลยุทธ์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D2805E-0936-45D4-B94E-0CF8A2238D24}"/>
                </a:ext>
              </a:extLst>
            </p:cNvPr>
            <p:cNvSpPr txBox="1"/>
            <p:nvPr/>
          </p:nvSpPr>
          <p:spPr>
            <a:xfrm>
              <a:off x="6512325" y="2262943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โอกาสเชิงกลยุทธ์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D9BE4-AEA1-649D-B86B-B0D8BFA389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7289-75A2-4A52-9146-1D99F67C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13.ระบบการปรับปรุงการดำเนินการ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9B928-3FFC-4F4B-B3C9-44C62CDEE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187" y="2775208"/>
            <a:ext cx="11660813" cy="1467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942C9-F6E5-24C2-0FB6-6E713B3ACA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9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E277B2-43B2-4C89-887B-A4B8FDEAD057}"/>
              </a:ext>
            </a:extLst>
          </p:cNvPr>
          <p:cNvSpPr/>
          <p:nvPr/>
        </p:nvSpPr>
        <p:spPr>
          <a:xfrm>
            <a:off x="954785" y="2367171"/>
            <a:ext cx="105468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ความเชื่อมโยง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Organization Profile: OP </a:t>
            </a:r>
            <a:r>
              <a:rPr lang="th-TH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CUPT QMS Guidelines 8 Criteria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8B604-D476-1E9E-01A9-B673933B0A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120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7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1D232-4203-42F9-B6E9-B4AFFB62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09" y="1021556"/>
            <a:ext cx="10058581" cy="4814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85D37D-278F-D683-8F79-8E43986D6C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03" y="952852"/>
            <a:ext cx="8806832" cy="4922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8135" y="1714501"/>
            <a:ext cx="849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33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88304A5-C56A-4200-8DE5-BFEC733A15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8416" y="0"/>
            <a:ext cx="1243584" cy="825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D18E4-3EB7-46FC-A01E-39F0F3307C79}"/>
              </a:ext>
            </a:extLst>
          </p:cNvPr>
          <p:cNvSpPr/>
          <p:nvPr/>
        </p:nvSpPr>
        <p:spPr>
          <a:xfrm>
            <a:off x="5012675" y="1714501"/>
            <a:ext cx="4241494" cy="444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9CA545E-1FAC-4322-B019-3C25549C6FD3}"/>
              </a:ext>
            </a:extLst>
          </p:cNvPr>
          <p:cNvCxnSpPr/>
          <p:nvPr/>
        </p:nvCxnSpPr>
        <p:spPr>
          <a:xfrm rot="5400000" flipH="1" flipV="1">
            <a:off x="5128352" y="2583456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6F3F672-EA5F-47D6-A7F2-004A4FB28892}"/>
              </a:ext>
            </a:extLst>
          </p:cNvPr>
          <p:cNvCxnSpPr/>
          <p:nvPr/>
        </p:nvCxnSpPr>
        <p:spPr>
          <a:xfrm rot="5400000" flipH="1" flipV="1">
            <a:off x="6191712" y="2583455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704919B-FE5F-40B9-A617-61735645C03D}"/>
              </a:ext>
            </a:extLst>
          </p:cNvPr>
          <p:cNvCxnSpPr/>
          <p:nvPr/>
        </p:nvCxnSpPr>
        <p:spPr>
          <a:xfrm rot="5400000" flipH="1" flipV="1">
            <a:off x="7255072" y="2583454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A8DBD83-0AF0-46AC-BC69-FC5B0C19D261}"/>
              </a:ext>
            </a:extLst>
          </p:cNvPr>
          <p:cNvCxnSpPr/>
          <p:nvPr/>
        </p:nvCxnSpPr>
        <p:spPr>
          <a:xfrm rot="5400000" flipH="1" flipV="1">
            <a:off x="8235141" y="2572435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3576CB03-DD02-44CF-8842-3BAFC465C5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58910" y="3358632"/>
            <a:ext cx="2721170" cy="300477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D0BB1F1A-A3B6-4DC8-A7AC-87AA79E389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55358" y="3540470"/>
            <a:ext cx="2974559" cy="190189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F3990BE8-1126-4BC5-9B1D-C7980FAA2F7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21526" y="3622208"/>
            <a:ext cx="3253851" cy="30600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8B4B8F5-BA7F-C917-3217-875D5AC05B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69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23871"/>
              </p:ext>
            </p:extLst>
          </p:nvPr>
        </p:nvGraphicFramePr>
        <p:xfrm>
          <a:off x="222850" y="906492"/>
          <a:ext cx="11721498" cy="4513995"/>
        </p:xfrm>
        <a:graphic>
          <a:graphicData uri="http://schemas.openxmlformats.org/drawingml/2006/table">
            <a:tbl>
              <a:tblPr/>
              <a:tblGrid>
                <a:gridCol w="73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5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0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0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0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0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462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06651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โครงร่างองค์กร</a:t>
                      </a:r>
                    </a:p>
                  </a:txBody>
                  <a:tcPr marL="98134" marR="98134" marT="49067" marB="4906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ผลิตภัณฑ์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 err="1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พันธ</a:t>
                      </a: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กิจ วิสัยทัศน์ 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และค่านิยม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ลักษณะโดยรวม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ของบุคลากร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สินทรัพย์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กฎ ระเบียบ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ข้อบังคับ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โครงสร้างองค์กร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ลูกค้าและผู้มี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ส่วนได้ส่วนเสีย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ผู้ส่งมอบและ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พันธมิตร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ลำดับ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ในการแข่งขัน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การเปลี่ยนแปลง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ความสามารถในการแข่งขัน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แหล่งข้อมูลเชิงเปรียบเทียบ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บริบท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เชิงกลยุทธ์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ระบบการปรับปรุง</a:t>
                      </a:r>
                      <a:b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9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ผลการดำเนินการ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C1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การรับเข้า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C2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หลักสูตร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C3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วัจัย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C4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บริการวิชาการ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C5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ทำนุบำรุง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C6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ทรัพยากรบุคคล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C7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กายภาพ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C8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บริหาร</a:t>
                      </a:r>
                    </a:p>
                  </a:txBody>
                  <a:tcPr marL="5692" marR="5692" marT="5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3E6991-EB2B-42B9-AE4E-17AEF2829C86}"/>
              </a:ext>
            </a:extLst>
          </p:cNvPr>
          <p:cNvSpPr txBox="1"/>
          <p:nvPr/>
        </p:nvSpPr>
        <p:spPr>
          <a:xfrm>
            <a:off x="2305468" y="5582176"/>
            <a:ext cx="44572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รู้จักเรา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B0482-E0DF-4BB7-B2D3-30054E048A0F}"/>
              </a:ext>
            </a:extLst>
          </p:cNvPr>
          <p:cNvSpPr txBox="1"/>
          <p:nvPr/>
        </p:nvSpPr>
        <p:spPr>
          <a:xfrm>
            <a:off x="6762750" y="5590084"/>
            <a:ext cx="135554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รู้จักเขา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704C4-16BA-47EA-852C-137DA13989A6}"/>
              </a:ext>
            </a:extLst>
          </p:cNvPr>
          <p:cNvSpPr txBox="1"/>
          <p:nvPr/>
        </p:nvSpPr>
        <p:spPr>
          <a:xfrm>
            <a:off x="8118291" y="5582176"/>
            <a:ext cx="38260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เข้าใจสถานการณ์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DE093-95D8-4845-00FB-DC02E362D4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29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r="3360"/>
          <a:stretch/>
        </p:blipFill>
        <p:spPr bwMode="auto">
          <a:xfrm>
            <a:off x="1238037" y="320882"/>
            <a:ext cx="10953963" cy="58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29DEB-4F83-4DB9-9B7B-3A361ADE636D}"/>
              </a:ext>
            </a:extLst>
          </p:cNvPr>
          <p:cNvSpPr txBox="1"/>
          <p:nvPr/>
        </p:nvSpPr>
        <p:spPr>
          <a:xfrm>
            <a:off x="79201" y="1589401"/>
            <a:ext cx="93815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CUPT-QMS Criteria 1-8</a:t>
            </a:r>
            <a:endParaRPr lang="en-US" sz="40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AA46EAD-3979-4469-B19E-E79B43C57E29}"/>
              </a:ext>
            </a:extLst>
          </p:cNvPr>
          <p:cNvSpPr/>
          <p:nvPr/>
        </p:nvSpPr>
        <p:spPr>
          <a:xfrm>
            <a:off x="1475411" y="2704671"/>
            <a:ext cx="1176000" cy="9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04456" y="3429000"/>
            <a:ext cx="1676401" cy="155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57055" y="2917371"/>
            <a:ext cx="1676401" cy="155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51856" y="3951514"/>
            <a:ext cx="1676401" cy="155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Down 2">
            <a:extLst>
              <a:ext uri="{FF2B5EF4-FFF2-40B4-BE49-F238E27FC236}">
                <a16:creationId xmlns:a16="http://schemas.microsoft.com/office/drawing/2014/main" id="{4AA46EAD-3979-4469-B19E-E79B43C57E29}"/>
              </a:ext>
            </a:extLst>
          </p:cNvPr>
          <p:cNvSpPr/>
          <p:nvPr/>
        </p:nvSpPr>
        <p:spPr>
          <a:xfrm flipV="1">
            <a:off x="8703524" y="3816299"/>
            <a:ext cx="1176000" cy="62507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29DEB-4F83-4DB9-9B7B-3A361ADE636D}"/>
              </a:ext>
            </a:extLst>
          </p:cNvPr>
          <p:cNvSpPr txBox="1"/>
          <p:nvPr/>
        </p:nvSpPr>
        <p:spPr>
          <a:xfrm>
            <a:off x="6109886" y="4354373"/>
            <a:ext cx="64629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Organization Profile : OP</a:t>
            </a:r>
            <a:endParaRPr lang="en-US" sz="40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20542" y="2416628"/>
            <a:ext cx="1600202" cy="15566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262256" y="1992085"/>
            <a:ext cx="1600202" cy="15566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025742" y="1632857"/>
            <a:ext cx="1600202" cy="15566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rot="10800000" flipV="1">
            <a:off x="380899" y="929106"/>
            <a:ext cx="11274358" cy="3278222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1FF1F81-A268-FC4B-97FB-D44E3DA321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AF5D8E5-0430-4715-95FB-4AB8EB4F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451"/>
          <a:stretch/>
        </p:blipFill>
        <p:spPr>
          <a:xfrm>
            <a:off x="1029345" y="862131"/>
            <a:ext cx="10133309" cy="5133738"/>
          </a:xfr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3F8E9-8165-459A-A7EF-74D19AB664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22D8F8-F043-B6FE-0EA2-EFFF413B80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774" y="247725"/>
            <a:ext cx="9002485" cy="63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3494314" y="2743200"/>
            <a:ext cx="827316" cy="870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113" y="0"/>
            <a:ext cx="1008888" cy="714355"/>
          </a:xfrm>
          <a:prstGeom prst="rect">
            <a:avLst/>
          </a:prstGeom>
        </p:spPr>
      </p:pic>
      <p:sp>
        <p:nvSpPr>
          <p:cNvPr id="8" name="สี่เหลี่ยมผืนผ้า 2">
            <a:extLst>
              <a:ext uri="{FF2B5EF4-FFF2-40B4-BE49-F238E27FC236}">
                <a16:creationId xmlns:a16="http://schemas.microsoft.com/office/drawing/2014/main" id="{83E58D10-A01A-491B-95E5-A988BE22D65C}"/>
              </a:ext>
            </a:extLst>
          </p:cNvPr>
          <p:cNvSpPr/>
          <p:nvPr/>
        </p:nvSpPr>
        <p:spPr>
          <a:xfrm>
            <a:off x="3497332" y="1353239"/>
            <a:ext cx="827316" cy="87085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สี่เหลี่ยมผืนผ้า 2">
            <a:extLst>
              <a:ext uri="{FF2B5EF4-FFF2-40B4-BE49-F238E27FC236}">
                <a16:creationId xmlns:a16="http://schemas.microsoft.com/office/drawing/2014/main" id="{9CFE3862-F45E-4748-B491-74365BADD617}"/>
              </a:ext>
            </a:extLst>
          </p:cNvPr>
          <p:cNvSpPr/>
          <p:nvPr/>
        </p:nvSpPr>
        <p:spPr>
          <a:xfrm>
            <a:off x="3494314" y="4133161"/>
            <a:ext cx="827316" cy="8708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00087-33FC-4C2A-8139-93AEBA7F3115}"/>
              </a:ext>
            </a:extLst>
          </p:cNvPr>
          <p:cNvSpPr txBox="1"/>
          <p:nvPr/>
        </p:nvSpPr>
        <p:spPr>
          <a:xfrm>
            <a:off x="517594" y="3257948"/>
            <a:ext cx="339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Criteria 1 + 2</a:t>
            </a:r>
            <a:endParaRPr lang="th-TH" sz="2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A9F9B-48E1-4F54-BE29-91AA6A854D7F}"/>
              </a:ext>
            </a:extLst>
          </p:cNvPr>
          <p:cNvSpPr txBox="1"/>
          <p:nvPr/>
        </p:nvSpPr>
        <p:spPr>
          <a:xfrm>
            <a:off x="62101" y="2785263"/>
            <a:ext cx="399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Criteria 3+4+5+6+7+8 </a:t>
            </a:r>
            <a:endParaRPr lang="th-TH" sz="2400" dirty="0">
              <a:solidFill>
                <a:srgbClr val="0070C0"/>
              </a:solidFill>
            </a:endParaRP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3C74D56-8974-4B15-AA04-7C6D6DCE6150}"/>
              </a:ext>
            </a:extLst>
          </p:cNvPr>
          <p:cNvCxnSpPr/>
          <p:nvPr/>
        </p:nvCxnSpPr>
        <p:spPr>
          <a:xfrm rot="10800000">
            <a:off x="1938970" y="3781169"/>
            <a:ext cx="1555345" cy="787421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85B72EF-AC58-4541-BB57-FB63BD810777}"/>
              </a:ext>
            </a:extLst>
          </p:cNvPr>
          <p:cNvCxnSpPr/>
          <p:nvPr/>
        </p:nvCxnSpPr>
        <p:spPr>
          <a:xfrm rot="10800000" flipV="1">
            <a:off x="2060155" y="1652530"/>
            <a:ext cx="1299991" cy="1090670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25AD2BE-5F35-44EB-8111-2BFEC2BE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1" y="146294"/>
            <a:ext cx="11950700" cy="656541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CABDDA-20FA-4A0F-9F56-51A38F894C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6496" y="0"/>
            <a:ext cx="1365504" cy="906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70" y="4223658"/>
            <a:ext cx="113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8371" y="5704116"/>
            <a:ext cx="1317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SIPOC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4828" y="1448719"/>
            <a:ext cx="1317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PDCA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FC27E-5C5C-3D33-D30D-46289009A7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3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BD65A3-6B89-4031-BB9C-10904791941E}"/>
              </a:ext>
            </a:extLst>
          </p:cNvPr>
          <p:cNvSpPr/>
          <p:nvPr/>
        </p:nvSpPr>
        <p:spPr>
          <a:xfrm>
            <a:off x="1000612" y="2062897"/>
            <a:ext cx="106057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การดำเนินการและผลของการดำเนินการตาม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CUPT QMS Guidelines 8 Criteria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CE850595-F12C-414F-A9B9-E4A3E4E95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9F4E9-3748-42E6-3928-99F20D6379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56723"/>
              </p:ext>
            </p:extLst>
          </p:nvPr>
        </p:nvGraphicFramePr>
        <p:xfrm>
          <a:off x="469528" y="1140279"/>
          <a:ext cx="11537414" cy="44038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37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องค์ประกอบระบบบริหารคุณภาพการศึกษา </a:t>
                      </a: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CUPT-QMS Guidelines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16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C.1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รับสมัครและคัดเลือกผู้เรียน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4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.2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จัดการศึกษาของและหลักสูตรต่อผลการเรียนรู้และความต้องการจำเป็นของผู้มีส่วนได้ส่วนเสีย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47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C.3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วิจัยและกระบวนการสร้างสรรค์นวัตกรรม ตามทิศทางการพัฒนาด้านวิจัยและเพื่อผู้เรียน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03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C.4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บริการวิชาการตามทิศทางการพัฒนาด้านบริการวิชาการแก่ชุมชนและเพื่อผู้เรียน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47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C.5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ทำนุบำรุงศิลปะและวัฒนธรรมเพื่อให้สอดคล้องหรือ</a:t>
                      </a:r>
                      <a:r>
                        <a:rPr lang="th-TH" sz="2800" b="1" dirty="0" err="1">
                          <a:latin typeface="TH SarabunPSK" pitchFamily="34" charset="-34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การกับ</a:t>
                      </a:r>
                      <a:r>
                        <a:rPr lang="th-TH" sz="2800" b="1" dirty="0" err="1"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กิจอื่นของสถาบัน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C.6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บริหารทรัพยากรบุคคล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C.7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บริหารจัดการด้านกายภาพ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033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C.8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บริหารจัดการด้านภาวะผู้นำ </a:t>
                      </a:r>
                      <a:r>
                        <a:rPr lang="th-TH" sz="2800" b="1" dirty="0" err="1">
                          <a:latin typeface="TH SarabunPSK" pitchFamily="34" charset="-34"/>
                          <a:cs typeface="TH SarabunPSK" pitchFamily="34" charset="-34"/>
                        </a:rPr>
                        <a:t>ธรรมาภิ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บาลและการตอบสนองผู้มีส่วนได้ส่วนเสีย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3237E-A8BF-B9DE-2B28-572FD7FC63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415480" y="1268761"/>
            <a:ext cx="95770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SIPOC </a:t>
            </a:r>
            <a:r>
              <a:rPr lang="th-TH" sz="8800" b="1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คือ</a:t>
            </a:r>
          </a:p>
          <a:p>
            <a:pPr algn="ctr"/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ภาพรวมของการระบุ</a:t>
            </a:r>
            <a:r>
              <a:rPr lang="th-TH" sz="4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กระบวนการทำงาน</a:t>
            </a:r>
          </a:p>
          <a:p>
            <a:pPr algn="ctr"/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ที่ทำให้ผู้ที่ทำงานนั้นเข้าใจ</a:t>
            </a:r>
            <a:r>
              <a:rPr lang="th-TH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วัตถุประสงค์</a:t>
            </a:r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ในการทำงาน</a:t>
            </a:r>
          </a:p>
          <a:p>
            <a:pPr algn="ctr"/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ขอบเขต</a:t>
            </a:r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ของงานที่รับผิดชอบ</a:t>
            </a:r>
            <a:endParaRPr lang="en-US" sz="48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9238" y="0"/>
            <a:ext cx="948833" cy="727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48F270-6C17-A5BF-4CBB-DCCB6177D6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2458" y="0"/>
            <a:ext cx="789542" cy="738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493A4-A2D9-474B-88F2-C8F40BC0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98" y="821959"/>
            <a:ext cx="10493122" cy="56055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F4A0E3-27D4-6FB6-9AAF-0B6C4D0464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5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857" y="627386"/>
            <a:ext cx="11014365" cy="47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94896" y="5072076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8036" y="5072076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5072076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1985" y="5072075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9949" y="5072075"/>
            <a:ext cx="79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4283B-1C41-4DC7-80A2-A93A4438C3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EC5A2F-BC6E-B6AD-8703-AAF80DA804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BCA16A-2194-4C59-B069-380058C1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790436"/>
            <a:ext cx="11382557" cy="5762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B958AE-664F-4E78-9259-A3EBF7CB13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2D34C-6C56-0931-FBF9-DF8188669B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CBC5D-6C7D-458B-A224-43342534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744568"/>
            <a:ext cx="11068050" cy="6191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C8FBE-DC48-42E5-9D89-894B450944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1"/>
            <a:ext cx="1024128" cy="906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C4AB3-3F50-EE63-581B-45D9250BF1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8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9794"/>
            <a:ext cx="6929486" cy="68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48821-D5E7-4306-9502-8E1986C74506}"/>
              </a:ext>
            </a:extLst>
          </p:cNvPr>
          <p:cNvSpPr txBox="1"/>
          <p:nvPr/>
        </p:nvSpPr>
        <p:spPr>
          <a:xfrm>
            <a:off x="3053976" y="2244951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7780C-ADBF-44C9-B2F8-1087E42BC928}"/>
              </a:ext>
            </a:extLst>
          </p:cNvPr>
          <p:cNvSpPr txBox="1"/>
          <p:nvPr/>
        </p:nvSpPr>
        <p:spPr>
          <a:xfrm>
            <a:off x="4061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cs typeface="Calibri"/>
              </a:rPr>
              <a:t>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7C8DA-5761-4EF1-B20C-840B457C3B4B}"/>
              </a:ext>
            </a:extLst>
          </p:cNvPr>
          <p:cNvSpPr txBox="1"/>
          <p:nvPr/>
        </p:nvSpPr>
        <p:spPr>
          <a:xfrm>
            <a:off x="5501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155AF-FF19-450B-A779-3F7B771F88D7}"/>
              </a:ext>
            </a:extLst>
          </p:cNvPr>
          <p:cNvSpPr txBox="1"/>
          <p:nvPr/>
        </p:nvSpPr>
        <p:spPr>
          <a:xfrm>
            <a:off x="7238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cs typeface="Calibri"/>
              </a:rPr>
              <a:t>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5517B-4679-4639-8983-99F785134062}"/>
              </a:ext>
            </a:extLst>
          </p:cNvPr>
          <p:cNvSpPr txBox="1"/>
          <p:nvPr/>
        </p:nvSpPr>
        <p:spPr>
          <a:xfrm>
            <a:off x="8714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9F3A8-CE00-45E3-B9CE-8C3DB32F07E5}"/>
              </a:ext>
            </a:extLst>
          </p:cNvPr>
          <p:cNvSpPr txBox="1"/>
          <p:nvPr/>
        </p:nvSpPr>
        <p:spPr>
          <a:xfrm>
            <a:off x="2798400" y="5531401"/>
            <a:ext cx="1132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Leading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297F7-1DE7-48BF-842F-7264E7AF3B97}"/>
              </a:ext>
            </a:extLst>
          </p:cNvPr>
          <p:cNvSpPr txBox="1"/>
          <p:nvPr/>
        </p:nvSpPr>
        <p:spPr>
          <a:xfrm>
            <a:off x="3761400" y="5531401"/>
            <a:ext cx="1132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Leading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EF9DF-24A9-4136-A4E0-3CA1F251F81B}"/>
              </a:ext>
            </a:extLst>
          </p:cNvPr>
          <p:cNvSpPr txBox="1"/>
          <p:nvPr/>
        </p:nvSpPr>
        <p:spPr>
          <a:xfrm>
            <a:off x="5111400" y="5531401"/>
            <a:ext cx="1132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Leading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D2873-86D4-4AA7-A714-83A2FCCE0ABD}"/>
              </a:ext>
            </a:extLst>
          </p:cNvPr>
          <p:cNvSpPr txBox="1"/>
          <p:nvPr/>
        </p:nvSpPr>
        <p:spPr>
          <a:xfrm>
            <a:off x="6983400" y="5531401"/>
            <a:ext cx="11322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Lagging </a:t>
            </a: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9D5A4-2BBA-4748-9885-D9710092BD29}"/>
              </a:ext>
            </a:extLst>
          </p:cNvPr>
          <p:cNvSpPr txBox="1"/>
          <p:nvPr/>
        </p:nvSpPr>
        <p:spPr>
          <a:xfrm>
            <a:off x="8432400" y="5531401"/>
            <a:ext cx="11322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Lagging </a:t>
            </a: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90B16-2549-4875-8CA4-48A39A03DF6A}"/>
              </a:ext>
            </a:extLst>
          </p:cNvPr>
          <p:cNvSpPr/>
          <p:nvPr/>
        </p:nvSpPr>
        <p:spPr>
          <a:xfrm>
            <a:off x="2893800" y="3907800"/>
            <a:ext cx="819000" cy="45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94AF3-C345-4481-918D-250BCF82EC66}"/>
              </a:ext>
            </a:extLst>
          </p:cNvPr>
          <p:cNvSpPr/>
          <p:nvPr/>
        </p:nvSpPr>
        <p:spPr>
          <a:xfrm>
            <a:off x="8482799" y="3871800"/>
            <a:ext cx="819000" cy="45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089B93-5463-41E5-8F18-1D51646EB6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0802" y="52720"/>
            <a:ext cx="1024128" cy="9064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B6CF15-0E68-424D-B4EA-F4F8FCBF56B5}"/>
              </a:ext>
            </a:extLst>
          </p:cNvPr>
          <p:cNvSpPr txBox="1"/>
          <p:nvPr/>
        </p:nvSpPr>
        <p:spPr>
          <a:xfrm>
            <a:off x="2207568" y="95114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A6042A-8361-4CA0-86B0-C0882493CF74}"/>
              </a:ext>
            </a:extLst>
          </p:cNvPr>
          <p:cNvSpPr/>
          <p:nvPr/>
        </p:nvSpPr>
        <p:spPr>
          <a:xfrm>
            <a:off x="2207568" y="145926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3D585-CC56-4CB3-A3D0-C65B544FD298}"/>
              </a:ext>
            </a:extLst>
          </p:cNvPr>
          <p:cNvSpPr txBox="1"/>
          <p:nvPr/>
        </p:nvSpPr>
        <p:spPr>
          <a:xfrm>
            <a:off x="5185444" y="275134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F83EFB-3D66-4A3D-A9E9-5E8C68772301}"/>
              </a:ext>
            </a:extLst>
          </p:cNvPr>
          <p:cNvSpPr/>
          <p:nvPr/>
        </p:nvSpPr>
        <p:spPr>
          <a:xfrm>
            <a:off x="5185444" y="325946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C578F5-7D2F-4B65-BDB2-5976B5A37A79}"/>
              </a:ext>
            </a:extLst>
          </p:cNvPr>
          <p:cNvSpPr txBox="1"/>
          <p:nvPr/>
        </p:nvSpPr>
        <p:spPr>
          <a:xfrm>
            <a:off x="5874611" y="757501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3C12B40-633A-494C-BFEE-3DB0CBD3E55B}"/>
              </a:ext>
            </a:extLst>
          </p:cNvPr>
          <p:cNvSpPr/>
          <p:nvPr/>
        </p:nvSpPr>
        <p:spPr>
          <a:xfrm>
            <a:off x="5874611" y="833242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EED830-1526-4F36-9619-6CD3E4BF58F4}"/>
              </a:ext>
            </a:extLst>
          </p:cNvPr>
          <p:cNvSpPr txBox="1"/>
          <p:nvPr/>
        </p:nvSpPr>
        <p:spPr>
          <a:xfrm>
            <a:off x="7372326" y="3149826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14B366-EE33-4771-B35F-5EBEDCFA319D}"/>
              </a:ext>
            </a:extLst>
          </p:cNvPr>
          <p:cNvSpPr/>
          <p:nvPr/>
        </p:nvSpPr>
        <p:spPr>
          <a:xfrm>
            <a:off x="7398344" y="3200638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F80387-6793-471E-A98F-4B2C8897B138}"/>
              </a:ext>
            </a:extLst>
          </p:cNvPr>
          <p:cNvSpPr txBox="1"/>
          <p:nvPr/>
        </p:nvSpPr>
        <p:spPr>
          <a:xfrm>
            <a:off x="8786309" y="3164514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CEE17ED-6F0C-4BDB-8F96-F148D1C4C46A}"/>
              </a:ext>
            </a:extLst>
          </p:cNvPr>
          <p:cNvSpPr/>
          <p:nvPr/>
        </p:nvSpPr>
        <p:spPr>
          <a:xfrm>
            <a:off x="8812327" y="3215326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EA53CF-0681-4681-80A4-C4FA5EC6AF58}"/>
              </a:ext>
            </a:extLst>
          </p:cNvPr>
          <p:cNvSpPr txBox="1"/>
          <p:nvPr/>
        </p:nvSpPr>
        <p:spPr>
          <a:xfrm>
            <a:off x="4081560" y="2852937"/>
            <a:ext cx="56620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400" b="1" dirty="0">
              <a:solidFill>
                <a:srgbClr val="2108B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D4FE3C-1CF3-41F0-8077-BB3D0FFAD919}"/>
              </a:ext>
            </a:extLst>
          </p:cNvPr>
          <p:cNvSpPr/>
          <p:nvPr/>
        </p:nvSpPr>
        <p:spPr>
          <a:xfrm>
            <a:off x="4120577" y="3272860"/>
            <a:ext cx="316533" cy="284078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5B692-5F32-4E84-BE1D-CFBA0E607EBF}"/>
              </a:ext>
            </a:extLst>
          </p:cNvPr>
          <p:cNvSpPr txBox="1"/>
          <p:nvPr/>
        </p:nvSpPr>
        <p:spPr>
          <a:xfrm>
            <a:off x="5532060" y="3186536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5374948-46D7-412B-93DB-DD80A98FD7C8}"/>
              </a:ext>
            </a:extLst>
          </p:cNvPr>
          <p:cNvSpPr/>
          <p:nvPr/>
        </p:nvSpPr>
        <p:spPr>
          <a:xfrm>
            <a:off x="5558078" y="3237348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3ADF6C-6F18-4183-81BF-89F731682ECB}"/>
              </a:ext>
            </a:extLst>
          </p:cNvPr>
          <p:cNvSpPr txBox="1"/>
          <p:nvPr/>
        </p:nvSpPr>
        <p:spPr>
          <a:xfrm>
            <a:off x="3140738" y="3256952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C23459-3317-42E8-BCAD-9EFA7C870F47}"/>
              </a:ext>
            </a:extLst>
          </p:cNvPr>
          <p:cNvSpPr/>
          <p:nvPr/>
        </p:nvSpPr>
        <p:spPr>
          <a:xfrm>
            <a:off x="3142465" y="3288160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7B7F7-5962-8A0A-DE07-E2F609B6EB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29148-6D80-4CC2-B200-0CBDCF09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23387"/>
            <a:ext cx="7920879" cy="6858000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C25089E4-9AF8-4BB1-AACA-7F49599181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8AAC4F-1487-A3B5-F92C-786A8EEC2D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428604"/>
            <a:ext cx="6000792" cy="595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https://spp.cmu.ac.th/wp-content/uploads/2020/06/SD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9" y="428604"/>
            <a:ext cx="4000528" cy="1500198"/>
          </a:xfrm>
          <a:prstGeom prst="rect">
            <a:avLst/>
          </a:prstGeom>
          <a:noFill/>
        </p:spPr>
      </p:pic>
      <p:pic>
        <p:nvPicPr>
          <p:cNvPr id="14340" name="Picture 4" descr="https://www.technologychaoban.com/wp-content/uploads/2021/07/11-86-696x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61" y="2071678"/>
            <a:ext cx="3905279" cy="1714512"/>
          </a:xfrm>
          <a:prstGeom prst="rect">
            <a:avLst/>
          </a:prstGeom>
          <a:noFill/>
        </p:spPr>
      </p:pic>
      <p:sp>
        <p:nvSpPr>
          <p:cNvPr id="14342" name="AutoShape 6" descr="s-curve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4" name="AutoShape 8" descr="s-curve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6" name="AutoShape 10" descr="s-curve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8" name="Picture 12" descr="https://cdn.marketingoops.com/wp-content/uploads/2018/08/s-curve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4214819"/>
            <a:ext cx="4000528" cy="2168499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5925" y="1"/>
            <a:ext cx="1076076" cy="7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8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3771" y="1807028"/>
            <a:ext cx="107224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C.1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ผลและกระบวนการรับสมัครและคัดเลือกผู้เรียน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C.1.1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ที่เกี่ยวข้องในการกำหนด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คุณสมบัติ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จำนวนรับ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ที่เหมาะสม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C.1.2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 ติดตาม 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การรับสมัครและคัดเลือกผู้เรียน และใช้ผล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การประเมินใน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เพื่อให้ได้ผู้เรียนที่มี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คุณสมบัติ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จำนวน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ตามต้องการ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8C7F6E-7A91-5CFD-7BCE-9314A42020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9383" y="247486"/>
            <a:ext cx="1205650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C.2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ผลและกระบวนการจัดการศึกษาของแต่ละหลักสูตรต่อผลการเรียนรู้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(Learning Outcomes)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และความต้องการจำเป็นของผู้มีส่วนได้ส่วนเสีย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การจัดการศึกษาของแต่ละหลักสูตรให้บรรลุ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คุณลักษณะ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ที่พึงประสงค์ของบัณฑิตและผลการเรียนรู้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การจัดการศึกษาของแต่ละหลักสูตรให้ตอบสนอง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ความต้องการและจำเป็นของผู้มีส่วนได้ส่วนเสีย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2.3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ดูแลกระบวนการวัดและประเมินผลผู้เรียนให้สอดคล้องกับ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ผลการเรียนรู้คาดหวัง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หรือคุณสมบัติที่พึงประสงค์ของผู้เรียน เพื่อทำให้มั่นใจว่ากระบวนการวัดและผลจากการ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ประเมินผู้เรียนนั้นมี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ความถูกต้อง เชื่อถือได้และเป็นธรรม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ensure validity, reliability and fairness)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2.4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ของกระบวนการสนับสนุนการเรียนรู้ของนักศึกษา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งานให้คำแนะนำและบริการนักศึกษา (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student supports / services / advices) 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เพื่อให้นักศึกษามีคุณสมบัติที่พึงประสงค์ตาม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ผลการเรียนรู้และศักยภาพทางอาชีพ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6CF678-7317-F8EB-FB6F-DFFEADDAD7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0457" y="1665514"/>
            <a:ext cx="1199238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C.3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ผลและกระบวนการวิจัย และกระบวนการสร้างสรรค์นวัตกรรม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ตามทิศทางการพัฒนาด้านวิจัย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และเพื่อผู้เรียน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ที่เกี่ยวข้องทั้งจากภายในและภายนอกคณะ/สถาบันในการกำหนดหรือทบทวน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ทิศทางการวิจัย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การวิจัยและกระบวนการวิจัยให้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ตอบสนองทิศทางการวิจัย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ของคณะ/สถาบันและใช้ผลการประเมินใน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ปรับทิศทางการวิจัย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75CF80-5C49-FB45-E0B6-B14FBE0365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286439" y="1155329"/>
            <a:ext cx="1253740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C.4 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ผลและกระบวนการบริการวิชาการตามทิศทางการพัฒนาด้านบริการวิชาการ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แก่ชุมชน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และเพื่อผู้เรียน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ที่เกี่ยวข้องทั้งจากภายในและภายนอกคณะ/สถาบันในการกำหนดหรือทบทวน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ทิศทางการบริการวิชาการแก่ชุมชนและพัฒนาผู้เรียน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ตามวิสัยทัศน์ปณิธาน และ/หรือยุทธศาสตร์ของคณะ/สถาบันที่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สอดคล้องกับยุทธศาสตร์ชาติ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การบริการวิชาการและกระบวนการบริการวิชาการให้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ตอบสนองทิศทางการบริการวิชาการ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ของคณะ/สถาบันแลใช้ผลการประเมินใน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ปรับทิศทาง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8C6A9-4DD2-E4C1-6730-64867FED7D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1135" y="947451"/>
            <a:ext cx="1182086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C.5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ผลและกระบวนการทำนุบำรุงศิลปะและวัฒนธรรมเพื่อ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สอดคล้องหรือ</a:t>
            </a:r>
            <a:r>
              <a:rPr kumimoji="0" lang="th-TH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บูรณา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การกับ</a:t>
            </a:r>
            <a:r>
              <a:rPr kumimoji="0" lang="th-TH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กิจอื่น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ของสถาบัน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ที่เกี่ยวข้องทั้งจากภายในและภายนอกคณะ/สถาบันในการ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กำหนดหรือทบทวน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ทิศทาง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การทำนุบำรุงศิลปะและวัฒนธรรมให้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สอดคล้องกับ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กิจอื่น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หรือเพื่อ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การพัฒนาความรู้ความสามารถและทักษะ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ทางด้านศิลปะและวัฒนธรรม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ความเข้าใจหรือการสืบสานต่อยอดศิลปวัฒนธรรม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การกำกับดูแลและประเมินผล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การทำนุบำรุงศิลปะและวัฒนธรรมและ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กระบวนการทำนุบำรุงศิลปะและวัฒนธรรมให้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ตอบสนองทิศทาง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การทำนุบำรุงศิลปะและวัฒนธรรมของหน่วยงานและ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ใช้ผลการประเมินในการ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ปรับปรุงกระบวนการ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ปรับทิศทาง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800DD2-BEB7-BE58-6755-1D119E3D5C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09321" y="341523"/>
            <a:ext cx="12090169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C.6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ผลและกระบวนการบริหารทรัพยากรบุคคล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การวางแผนอัตรากำลัง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ของบุคลากร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 ติดตาม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ดำเนินการ 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แผนอัตรากำลังของบุคลากร และใช้ผลการประเมิน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การทบทวนและปรับปรุงอัตรากำลัง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ให้มีความเหมาะสมกับ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6.3	มีการ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กำหนดสมรรถนะของบุคลากร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ที่จำเป็นในการขับเคลื่อน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กิจต่าง ๆ ของคณะ/สถาบัน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การติดตามประเมิน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สมรรถนะของบุคลากร และใช้ผลการประเมินเพื่อ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พัฒนาบุคลากร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6.4	มีการวิเคราะห์ความต้องการจำเป็นในการได้รับ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การพัฒนาของบุคลากร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และใช้ข้อมูลที่เกี่ยวข้องใน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การวางแผนพัฒนาบุคลากร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6.5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 ติดตาม ดำเนินการ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แผนพัฒนาบุคลากร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และใช้ผลการประเมินในการ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ปรับปรุงพัฒนาบุคลากร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6.6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ระบบการประเมินความดีความชอบ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ให้รางวัล ยกย่อง และเพิ่มขวัญและกำลังใจของบุคลากร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ด้วยความโปร่งใส ยุติธรรม สอดคล้องเหมาะสมกับ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ทิศทางการพัฒนา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และส่งเสริมให้เกิด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ความมุ่งมั่น ร่วมแรงร่วมใจ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ของบุคลากรในการดำเนิน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กิจต่าง ๆ (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Merit System)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3A8322-09D6-BB61-C6F6-54FCC276AF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469" y="240804"/>
            <a:ext cx="11963531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C.7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ผลและกระบวนการบริหารจัดการด้านกายภาพ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การจัดหาและบำรุงรักษาวัสดุอุปกรณ์และสถานที่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ที่ใช้ในการจัดการเรียน การสอน และการฝึกปฏิบัติของผู้เรียน เพื่อให้มี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ความเพียงพอพร้อมใช้ทันสมัย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และตอบสนอง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ของการจัดการเรียนการสอนและการฝึกปฏิบัติ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ให้บริการ 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และให้บริการวัสดุอุปกรณ์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และสถานที่ ด้านเทคโนโลยีสารสนเทศ เพื่อให้มี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ความเพียงพอ พร้อมใช้ทันสมัย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และตอบสนอง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ของการจัดการเรียน การสอน และการพัฒนาการเรียนรู้ของผู้เรียน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และการบริหารจัดการ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กิจต่าง ๆ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7.3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า ให้บริการ 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และให้บริการทรัพยากร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ในห้องสมุด เพื่อให้มี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ความเพียงพอ พร้อมใช้ทันสมัย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และตอบสนอง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การจัดการเรียนการสอนและการพัฒนาการเรียนรู้ของผู้เรียน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7.4	มีการจัดสภาพแวดล้อมทาง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กายภาพ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สภาพแวดล้อมทาง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สังคม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และสภาพแวดล้อมทาง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จิตวิทยา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ที่ช่วยส่งเสริม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การเรียนรู้ศักยภาพ คุณภาพชีวิต สุขภาพ และความปลอดภัย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ของผู้เรียน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9D2D2E-E64D-8339-ECDF-CA47A31561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ACC47E-E494-AA2B-63E2-00AE0EAE48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098986-9BA0-EA5E-603B-24B29F6BA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0" y="299723"/>
            <a:ext cx="11122970" cy="655827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3" y="479058"/>
            <a:ext cx="4840224" cy="5714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4227" y="638750"/>
            <a:ext cx="61177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2565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พิจารณาเพิ่ม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 Criteria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ในแนวทางที่ 8 ในประเด็น </a:t>
            </a:r>
          </a:p>
          <a:p>
            <a:pPr marL="285750" indent="-285750">
              <a:buFontTx/>
              <a:buChar char="-"/>
            </a:pPr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การบริหารความเสี่ยง</a:t>
            </a:r>
          </a:p>
          <a:p>
            <a:pPr marL="285750" indent="-285750">
              <a:buFontTx/>
              <a:buChar char="-"/>
            </a:pPr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</a:t>
            </a:r>
          </a:p>
          <a:p>
            <a:pPr marL="285750" indent="-285750">
              <a:buFontTx/>
              <a:buChar char="-"/>
            </a:pPr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</a:t>
            </a:r>
            <a:endParaRPr lang="en-US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1704" y="0"/>
            <a:ext cx="910295" cy="605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D7627-1CD7-D7D5-B238-B8BAAA96CF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24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24415"/>
              </p:ext>
            </p:extLst>
          </p:nvPr>
        </p:nvGraphicFramePr>
        <p:xfrm>
          <a:off x="2142169" y="1734688"/>
          <a:ext cx="81280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31289514"/>
                    </a:ext>
                  </a:extLst>
                </a:gridCol>
                <a:gridCol w="1784732">
                  <a:extLst>
                    <a:ext uri="{9D8B030D-6E8A-4147-A177-3AD203B41FA5}">
                      <a16:colId xmlns:a16="http://schemas.microsoft.com/office/drawing/2014/main" val="1209687361"/>
                    </a:ext>
                  </a:extLst>
                </a:gridCol>
                <a:gridCol w="1466468">
                  <a:extLst>
                    <a:ext uri="{9D8B030D-6E8A-4147-A177-3AD203B41FA5}">
                      <a16:colId xmlns:a16="http://schemas.microsoft.com/office/drawing/2014/main" val="13472950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330589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39955174"/>
                    </a:ext>
                  </a:extLst>
                </a:gridCol>
              </a:tblGrid>
              <a:tr h="13482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PDCA</a:t>
                      </a:r>
                    </a:p>
                    <a:p>
                      <a:pPr algn="ctr"/>
                      <a:r>
                        <a:rPr lang="en-US" sz="3200" dirty="0"/>
                        <a:t>Or</a:t>
                      </a:r>
                    </a:p>
                    <a:p>
                      <a:pPr algn="ctr"/>
                      <a:r>
                        <a:rPr lang="en-US" sz="3200" dirty="0"/>
                        <a:t>ADLI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Gap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Improvement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60254"/>
                  </a:ext>
                </a:extLst>
              </a:tr>
              <a:tr h="449408">
                <a:tc rowSpan="4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1-8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OP</a:t>
                      </a:r>
                    </a:p>
                    <a:p>
                      <a:pPr algn="ctr"/>
                      <a:endParaRPr lang="en-US" sz="3200" b="1" dirty="0"/>
                    </a:p>
                    <a:p>
                      <a:pPr algn="ctr"/>
                      <a:r>
                        <a:rPr lang="th-TH" sz="3200" b="1" dirty="0"/>
                        <a:t>เป้าหมายของกระบวนการ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</a:t>
                      </a:r>
                      <a:r>
                        <a:rPr lang="th-TH" sz="2800" b="1" dirty="0"/>
                        <a:t> </a:t>
                      </a:r>
                      <a:r>
                        <a:rPr lang="th-TH" sz="2800" b="1" baseline="0" dirty="0"/>
                        <a:t> 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06461"/>
                  </a:ext>
                </a:extLst>
              </a:tr>
              <a:tr h="449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  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20908"/>
                  </a:ext>
                </a:extLst>
              </a:tr>
              <a:tr h="449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   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68083"/>
                  </a:ext>
                </a:extLst>
              </a:tr>
              <a:tr h="845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    </a:t>
                      </a:r>
                    </a:p>
                    <a:p>
                      <a:pPr algn="ctr"/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89538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4417764" y="3942101"/>
            <a:ext cx="385591" cy="308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8650" y="341521"/>
            <a:ext cx="7713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</a:rPr>
              <a:t>แนวทางในการเขียน </a:t>
            </a:r>
            <a:r>
              <a:rPr lang="en-US" sz="6000" b="1" dirty="0">
                <a:solidFill>
                  <a:srgbClr val="0070C0"/>
                </a:solidFill>
              </a:rPr>
              <a:t>SAR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899" y="3776848"/>
            <a:ext cx="1371600" cy="1371600"/>
          </a:xfrm>
          <a:prstGeom prst="rect">
            <a:avLst/>
          </a:prstGeom>
        </p:spPr>
      </p:pic>
      <p:sp>
        <p:nvSpPr>
          <p:cNvPr id="7" name="AutoShape 4" descr="เครื่องหมายคำถามอัศเจรีย์ เอโมจิ: U+2049 - ตารางอักขระ Unic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474" y="3776729"/>
            <a:ext cx="1371719" cy="137171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F70EAE4-49EC-4BAC-99CE-2B3A787C03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02496" y="0"/>
            <a:ext cx="1089504" cy="726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75C4A-2B98-C372-02A1-527BD6004C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9920" y="0"/>
            <a:ext cx="1380800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690" y="571481"/>
            <a:ext cx="5905541" cy="597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785" y="1"/>
            <a:ext cx="1076076" cy="7143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2574DF-C5A2-464E-B5A8-AAE360B5D0CA}"/>
              </a:ext>
            </a:extLst>
          </p:cNvPr>
          <p:cNvSpPr/>
          <p:nvPr/>
        </p:nvSpPr>
        <p:spPr>
          <a:xfrm>
            <a:off x="7358614" y="1261032"/>
            <a:ext cx="4833386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การจัดทำรายงานการประเมินตนเองนี้ 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ปีการศึกษา 2565 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(1 มิถุนายน 2565 –31 พฤษภาคม 2566) 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สำหรับการดำเนินงาน </a:t>
            </a:r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Criteria 1 – 2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ใช้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ปีงบประมาณ 2565 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(1 ตุลาคม 2564 – 30 กันยายน 2565) 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สำหรับการดำเนินงาน </a:t>
            </a:r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Criteria 3 – 8)</a:t>
            </a:r>
            <a:endParaRPr lang="en-US" sz="2800" b="1" dirty="0">
              <a:solidFill>
                <a:srgbClr val="0070C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129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1721"/>
            <a:ext cx="7032172" cy="632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4876800" y="261257"/>
            <a:ext cx="1665514" cy="1807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855029" y="3450771"/>
            <a:ext cx="1665514" cy="1807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sp>
        <p:nvSpPr>
          <p:cNvPr id="6" name="สี่เหลี่ยมผืนผ้า 2">
            <a:extLst>
              <a:ext uri="{FF2B5EF4-FFF2-40B4-BE49-F238E27FC236}">
                <a16:creationId xmlns:a16="http://schemas.microsoft.com/office/drawing/2014/main" id="{376A611E-FA74-4A45-BAC5-089BE7238822}"/>
              </a:ext>
            </a:extLst>
          </p:cNvPr>
          <p:cNvSpPr/>
          <p:nvPr/>
        </p:nvSpPr>
        <p:spPr>
          <a:xfrm>
            <a:off x="7337232" y="261257"/>
            <a:ext cx="1322026" cy="12086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สี่เหลี่ยมผืนผ้า 2">
            <a:extLst>
              <a:ext uri="{FF2B5EF4-FFF2-40B4-BE49-F238E27FC236}">
                <a16:creationId xmlns:a16="http://schemas.microsoft.com/office/drawing/2014/main" id="{C9793317-8E18-4B6F-A726-F0D786E6C880}"/>
              </a:ext>
            </a:extLst>
          </p:cNvPr>
          <p:cNvSpPr/>
          <p:nvPr/>
        </p:nvSpPr>
        <p:spPr>
          <a:xfrm>
            <a:off x="7374087" y="1938969"/>
            <a:ext cx="1322026" cy="10135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สี่เหลี่ยมผืนผ้า 2">
            <a:extLst>
              <a:ext uri="{FF2B5EF4-FFF2-40B4-BE49-F238E27FC236}">
                <a16:creationId xmlns:a16="http://schemas.microsoft.com/office/drawing/2014/main" id="{EA3D1618-8E12-45D6-ABF4-4F76B2E01B98}"/>
              </a:ext>
            </a:extLst>
          </p:cNvPr>
          <p:cNvSpPr/>
          <p:nvPr/>
        </p:nvSpPr>
        <p:spPr>
          <a:xfrm>
            <a:off x="2886418" y="377745"/>
            <a:ext cx="1200839" cy="120868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สี่เหลี่ยมผืนผ้า 2">
            <a:extLst>
              <a:ext uri="{FF2B5EF4-FFF2-40B4-BE49-F238E27FC236}">
                <a16:creationId xmlns:a16="http://schemas.microsoft.com/office/drawing/2014/main" id="{C28AB688-0C2F-41B0-B898-5BA8365C7689}"/>
              </a:ext>
            </a:extLst>
          </p:cNvPr>
          <p:cNvSpPr/>
          <p:nvPr/>
        </p:nvSpPr>
        <p:spPr>
          <a:xfrm>
            <a:off x="7337232" y="3468321"/>
            <a:ext cx="1322026" cy="10926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100" y="853508"/>
            <a:ext cx="5497417" cy="51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2">
            <a:extLst>
              <a:ext uri="{FF2B5EF4-FFF2-40B4-BE49-F238E27FC236}">
                <a16:creationId xmlns:a16="http://schemas.microsoft.com/office/drawing/2014/main" id="{667225EC-D5FD-4F77-85E6-D5300762BFCC}"/>
              </a:ext>
            </a:extLst>
          </p:cNvPr>
          <p:cNvSpPr/>
          <p:nvPr/>
        </p:nvSpPr>
        <p:spPr>
          <a:xfrm>
            <a:off x="5482726" y="2156158"/>
            <a:ext cx="2317215" cy="807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43B16-056C-4B80-A802-F9331108182A}"/>
              </a:ext>
            </a:extLst>
          </p:cNvPr>
          <p:cNvSpPr txBox="1"/>
          <p:nvPr/>
        </p:nvSpPr>
        <p:spPr>
          <a:xfrm>
            <a:off x="672028" y="3923179"/>
            <a:ext cx="3925481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2565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พิจารณาเพิ่ม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 Criteria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ในแนวทางที่ 8 ในประเด็น 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การบริหารความเสี่ยง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F627ABB-2D54-420F-BC9E-57FD996AE820}"/>
              </a:ext>
            </a:extLst>
          </p:cNvPr>
          <p:cNvSpPr/>
          <p:nvPr/>
        </p:nvSpPr>
        <p:spPr>
          <a:xfrm>
            <a:off x="4836308" y="4904877"/>
            <a:ext cx="517792" cy="407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4A2AE35D-3279-4F45-A1FE-B872028F610E}"/>
              </a:ext>
            </a:extLst>
          </p:cNvPr>
          <p:cNvSpPr/>
          <p:nvPr/>
        </p:nvSpPr>
        <p:spPr>
          <a:xfrm>
            <a:off x="9338634" y="4151396"/>
            <a:ext cx="1274085" cy="8073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2">
            <a:extLst>
              <a:ext uri="{FF2B5EF4-FFF2-40B4-BE49-F238E27FC236}">
                <a16:creationId xmlns:a16="http://schemas.microsoft.com/office/drawing/2014/main" id="{61AB8E36-3EC2-4303-BFC0-B4A068005F12}"/>
              </a:ext>
            </a:extLst>
          </p:cNvPr>
          <p:cNvSpPr/>
          <p:nvPr/>
        </p:nvSpPr>
        <p:spPr>
          <a:xfrm>
            <a:off x="8446268" y="2156158"/>
            <a:ext cx="2317215" cy="8073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A5C9-4D27-4636-8872-2259F4EEAB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2195</Words>
  <Application>Microsoft Office PowerPoint</Application>
  <PresentationFormat>แบบจอกว้าง</PresentationFormat>
  <Paragraphs>486</Paragraphs>
  <Slides>69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TH Sarabun New</vt:lpstr>
      <vt:lpstr>TH SarabunPSK</vt:lpstr>
      <vt:lpstr>Office Theme</vt:lpstr>
      <vt:lpstr>แนวทางการประกันคุณภาพการศึกษา CUPT-QMS Guidelines  3 มีนาคม 2566 มหาวิทยาลัยแม่โจ้แพร่-เฉลิมพระเกียรติ</vt:lpstr>
      <vt:lpstr>Agenda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OP  คืออะไร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1. ผลิตภัณฑ์หรือบริการ</vt:lpstr>
      <vt:lpstr>2. วิสัยทัศน์ พันธกิจ ค่านิยม</vt:lpstr>
      <vt:lpstr>งานนำเสนอ PowerPoint</vt:lpstr>
      <vt:lpstr>งานนำเสนอ PowerPoint</vt:lpstr>
      <vt:lpstr>3. ลักษณะโดยรวมของบุคลากร </vt:lpstr>
      <vt:lpstr>งานนำเสนอ PowerPoint</vt:lpstr>
      <vt:lpstr>4. สินทรัพย์</vt:lpstr>
      <vt:lpstr>5. สภาวะแวดล้อมด้านกฎระเบียบข้อบังคับ</vt:lpstr>
      <vt:lpstr>6. โครงสร้างองค์กร</vt:lpstr>
      <vt:lpstr>งานนำเสนอ PowerPoint</vt:lpstr>
      <vt:lpstr>7.ลูกค้าและผู้มีส่วนได้ส่วนเสีย</vt:lpstr>
      <vt:lpstr>8.ผู้ส่งมอบและคู่ความร่วมมือ</vt:lpstr>
      <vt:lpstr>งานนำเสนอ PowerPoint</vt:lpstr>
      <vt:lpstr>งานนำเสนอ PowerPoint</vt:lpstr>
      <vt:lpstr>9.ตำแหน่งในการแข่งขัน</vt:lpstr>
      <vt:lpstr>10.การเปลี่ยนแปลงความสามารถในการแข่งขัน</vt:lpstr>
      <vt:lpstr>11.แหล่งข้อมูลเชิงเปรียบเทียบ</vt:lpstr>
      <vt:lpstr>12.บริบทเชิงกลยุทธ์</vt:lpstr>
      <vt:lpstr>12.บริบทเชิงกลยุทธ์</vt:lpstr>
      <vt:lpstr>12.บริบทเชิงกลยุทธ์</vt:lpstr>
      <vt:lpstr>13.ระบบการปรับปรุงการดำเนินการ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การประกันคุณภาพการศึกษา ระดับคณะ/วิทยาลัย ด้วยเกณฑ์ CUPT-QMS -วิทยาลัยนานาชาติ-</dc:title>
  <dc:creator>HP</dc:creator>
  <cp:lastModifiedBy>Wijitra Krataythong</cp:lastModifiedBy>
  <cp:revision>314</cp:revision>
  <dcterms:created xsi:type="dcterms:W3CDTF">2021-04-30T06:49:28Z</dcterms:created>
  <dcterms:modified xsi:type="dcterms:W3CDTF">2023-02-28T02:11:29Z</dcterms:modified>
</cp:coreProperties>
</file>