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433" r:id="rId2"/>
    <p:sldId id="472" r:id="rId3"/>
    <p:sldId id="461" r:id="rId4"/>
    <p:sldId id="468" r:id="rId5"/>
    <p:sldId id="469" r:id="rId6"/>
    <p:sldId id="470" r:id="rId7"/>
    <p:sldId id="471" r:id="rId8"/>
    <p:sldId id="473" r:id="rId9"/>
    <p:sldId id="467" r:id="rId10"/>
  </p:sldIdLst>
  <p:sldSz cx="12192000" cy="6858000"/>
  <p:notesSz cx="6858000" cy="9144000"/>
  <p:embeddedFontLst>
    <p:embeddedFont>
      <p:font typeface="Athiti" panose="00000500000000000000" pitchFamily="2" charset="-34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elawadee" panose="020B0502040204020203" pitchFamily="34" charset="-34"/>
      <p:regular r:id="rId18"/>
      <p:bold r:id="rId1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250"/>
    <a:srgbClr val="019A76"/>
    <a:srgbClr val="19A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99BA-B1AA-455A-B4F9-F7DC34D3EFC6}" type="datetimeFigureOut">
              <a:rPr lang="th-TH" smtClean="0"/>
              <a:t>07/04/66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759D-1FE6-4423-9C40-0082F7CF8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8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5871"/>
            <a:ext cx="10118944" cy="6863872"/>
          </a:xfrm>
          <a:custGeom>
            <a:avLst/>
            <a:gdLst>
              <a:gd name="connsiteX0" fmla="*/ 0 w 4686300"/>
              <a:gd name="connsiteY0" fmla="*/ 0 h 7090685"/>
              <a:gd name="connsiteX1" fmla="*/ 4686300 w 4686300"/>
              <a:gd name="connsiteY1" fmla="*/ 0 h 7090685"/>
              <a:gd name="connsiteX2" fmla="*/ 4686300 w 4686300"/>
              <a:gd name="connsiteY2" fmla="*/ 7090685 h 7090685"/>
              <a:gd name="connsiteX3" fmla="*/ 0 w 4686300"/>
              <a:gd name="connsiteY3" fmla="*/ 7090685 h 7090685"/>
              <a:gd name="connsiteX4" fmla="*/ 0 w 4686300"/>
              <a:gd name="connsiteY4" fmla="*/ 0 h 7090685"/>
              <a:gd name="connsiteX0" fmla="*/ 0 w 10496550"/>
              <a:gd name="connsiteY0" fmla="*/ 19050 h 7109735"/>
              <a:gd name="connsiteX1" fmla="*/ 10496550 w 10496550"/>
              <a:gd name="connsiteY1" fmla="*/ 0 h 7109735"/>
              <a:gd name="connsiteX2" fmla="*/ 4686300 w 10496550"/>
              <a:gd name="connsiteY2" fmla="*/ 7109735 h 7109735"/>
              <a:gd name="connsiteX3" fmla="*/ 0 w 10496550"/>
              <a:gd name="connsiteY3" fmla="*/ 7109735 h 7109735"/>
              <a:gd name="connsiteX4" fmla="*/ 0 w 10496550"/>
              <a:gd name="connsiteY4" fmla="*/ 19050 h 7109735"/>
              <a:gd name="connsiteX0" fmla="*/ 0 w 10496550"/>
              <a:gd name="connsiteY0" fmla="*/ 19050 h 7120009"/>
              <a:gd name="connsiteX1" fmla="*/ 10496550 w 10496550"/>
              <a:gd name="connsiteY1" fmla="*/ 0 h 7120009"/>
              <a:gd name="connsiteX2" fmla="*/ 5497958 w 10496550"/>
              <a:gd name="connsiteY2" fmla="*/ 7120009 h 7120009"/>
              <a:gd name="connsiteX3" fmla="*/ 0 w 10496550"/>
              <a:gd name="connsiteY3" fmla="*/ 7109735 h 7120009"/>
              <a:gd name="connsiteX4" fmla="*/ 0 w 10496550"/>
              <a:gd name="connsiteY4" fmla="*/ 19050 h 71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6550" h="7120009">
                <a:moveTo>
                  <a:pt x="0" y="19050"/>
                </a:moveTo>
                <a:lnTo>
                  <a:pt x="10496550" y="0"/>
                </a:lnTo>
                <a:lnTo>
                  <a:pt x="5497958" y="7120009"/>
                </a:lnTo>
                <a:lnTo>
                  <a:pt x="0" y="7109735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90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 flipH="1">
            <a:off x="2073897" y="-5871"/>
            <a:ext cx="10118944" cy="6863872"/>
          </a:xfrm>
          <a:custGeom>
            <a:avLst/>
            <a:gdLst>
              <a:gd name="connsiteX0" fmla="*/ 0 w 4686300"/>
              <a:gd name="connsiteY0" fmla="*/ 0 h 7090685"/>
              <a:gd name="connsiteX1" fmla="*/ 4686300 w 4686300"/>
              <a:gd name="connsiteY1" fmla="*/ 0 h 7090685"/>
              <a:gd name="connsiteX2" fmla="*/ 4686300 w 4686300"/>
              <a:gd name="connsiteY2" fmla="*/ 7090685 h 7090685"/>
              <a:gd name="connsiteX3" fmla="*/ 0 w 4686300"/>
              <a:gd name="connsiteY3" fmla="*/ 7090685 h 7090685"/>
              <a:gd name="connsiteX4" fmla="*/ 0 w 4686300"/>
              <a:gd name="connsiteY4" fmla="*/ 0 h 7090685"/>
              <a:gd name="connsiteX0" fmla="*/ 0 w 10496550"/>
              <a:gd name="connsiteY0" fmla="*/ 19050 h 7109735"/>
              <a:gd name="connsiteX1" fmla="*/ 10496550 w 10496550"/>
              <a:gd name="connsiteY1" fmla="*/ 0 h 7109735"/>
              <a:gd name="connsiteX2" fmla="*/ 4686300 w 10496550"/>
              <a:gd name="connsiteY2" fmla="*/ 7109735 h 7109735"/>
              <a:gd name="connsiteX3" fmla="*/ 0 w 10496550"/>
              <a:gd name="connsiteY3" fmla="*/ 7109735 h 7109735"/>
              <a:gd name="connsiteX4" fmla="*/ 0 w 10496550"/>
              <a:gd name="connsiteY4" fmla="*/ 19050 h 7109735"/>
              <a:gd name="connsiteX0" fmla="*/ 0 w 10496550"/>
              <a:gd name="connsiteY0" fmla="*/ 19050 h 7120009"/>
              <a:gd name="connsiteX1" fmla="*/ 10496550 w 10496550"/>
              <a:gd name="connsiteY1" fmla="*/ 0 h 7120009"/>
              <a:gd name="connsiteX2" fmla="*/ 5497958 w 10496550"/>
              <a:gd name="connsiteY2" fmla="*/ 7120009 h 7120009"/>
              <a:gd name="connsiteX3" fmla="*/ 0 w 10496550"/>
              <a:gd name="connsiteY3" fmla="*/ 7109735 h 7120009"/>
              <a:gd name="connsiteX4" fmla="*/ 0 w 10496550"/>
              <a:gd name="connsiteY4" fmla="*/ 19050 h 71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6550" h="7120009">
                <a:moveTo>
                  <a:pt x="0" y="19050"/>
                </a:moveTo>
                <a:lnTo>
                  <a:pt x="10496550" y="0"/>
                </a:lnTo>
                <a:lnTo>
                  <a:pt x="5497958" y="7120009"/>
                </a:lnTo>
                <a:lnTo>
                  <a:pt x="0" y="7109735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1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9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566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25400">
            <a:noFill/>
          </a:ln>
          <a:effectLst/>
        </p:spPr>
        <p:txBody>
          <a:bodyPr anchor="b" anchorCtr="1"/>
          <a:lstStyle>
            <a:lvl1pPr algn="ctr" rtl="0">
              <a:buNone/>
              <a:defRPr sz="120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687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621021"/>
            <a:ext cx="12192000" cy="3236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thiti" panose="00000500000000000000" pitchFamily="2" charset="-34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19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560064" y="0"/>
            <a:ext cx="3328416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Image holder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C678C-D88B-40ED-B10E-63A2E7282721}"/>
              </a:ext>
            </a:extLst>
          </p:cNvPr>
          <p:cNvSpPr/>
          <p:nvPr userDrawn="1"/>
        </p:nvSpPr>
        <p:spPr>
          <a:xfrm>
            <a:off x="0" y="0"/>
            <a:ext cx="35600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28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1424" y="0"/>
            <a:ext cx="34563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4E016CFC-5F13-006F-8F3F-BFE520309553}"/>
              </a:ext>
            </a:extLst>
          </p:cNvPr>
          <p:cNvSpPr/>
          <p:nvPr/>
        </p:nvSpPr>
        <p:spPr>
          <a:xfrm rot="5400000">
            <a:off x="4477510" y="-856967"/>
            <a:ext cx="3236979" cy="1219200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76B726A2-2CDB-619E-F8F3-075B84F75265}"/>
              </a:ext>
            </a:extLst>
          </p:cNvPr>
          <p:cNvSpPr txBox="1"/>
          <p:nvPr/>
        </p:nvSpPr>
        <p:spPr>
          <a:xfrm>
            <a:off x="4367808" y="1230490"/>
            <a:ext cx="782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noProof="0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ระบบสารสนเทศ (</a:t>
            </a:r>
            <a:r>
              <a:rPr lang="en-US" sz="4000" b="1" noProof="0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</a:t>
            </a:r>
            <a:r>
              <a:rPr lang="th-TH" sz="4000" b="1" noProof="0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ที่เกี่ยวข้องกับงานประกันคุณภาพการศึกษา</a:t>
            </a:r>
            <a:endParaRPr kumimoji="0" lang="id-ID" sz="32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C92F338-AE09-1839-5B40-CE672410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5" y="558752"/>
            <a:ext cx="2543803" cy="2543803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64D36B9-62EA-4CA5-A2B3-355466CBD2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8" b="30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1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CC6081C-34D4-CC29-A306-884DB974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15033" b="11111"/>
          <a:stretch/>
        </p:blipFill>
        <p:spPr>
          <a:xfrm>
            <a:off x="268941" y="809744"/>
            <a:ext cx="5293897" cy="5823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ระบบอาจารย์ในหลักสูตร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การเรียนการสอน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อาจารย์ในหลักสูตร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ทุกหน่วยงานที่มีสิทธิ์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7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6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6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8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ทุกหน่วยงานต้องตรวจสอบความถูกต้องของข้อมูล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หากข้อมูลไม่ถูกต้องให้ติดต่อ กองประกันคุณภาพ เป็นผู้แก้ไขข้อมูล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91849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ระบบงานวิจัย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398F065-515B-3912-818A-A198715F8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2603" b="50000"/>
          <a:stretch/>
        </p:blipFill>
        <p:spPr>
          <a:xfrm>
            <a:off x="268941" y="809743"/>
            <a:ext cx="5293897" cy="5823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งานวิจัย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สำนักวิจัยฯ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4 ข้อมูลเจ้าของผลงานวิจัย 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ต้องระบุเจ้าของงานวิจัย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 เพราะต้องนำไปคำนวณกับจำนวนเงินสนับสนุนงานวิจัย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5 แหล่งทุนสนับสนุน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</a:t>
            </a: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ระบุประเภทแหล่งทุนเป็น งบประมาณภายนอกสถาบัน และงบประมาณภายในสถาบัน เท่านั้น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ต้องระบุวันที่ทำสัญญารับเงินทุน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ต้องระบบจำนวนเงินที่ได้รับ</a:t>
            </a:r>
            <a:endParaRPr kumimoji="0" lang="th-TH" sz="1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703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D8316C8-201A-C59B-62DA-6E37581F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b="15088"/>
          <a:stretch/>
        </p:blipFill>
        <p:spPr>
          <a:xfrm>
            <a:off x="268941" y="836637"/>
            <a:ext cx="5293897" cy="579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ระบบบทความวิจัย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งานวิจัย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รายละเอียดงานวิจัย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ทุกหน่วยงานที่มีสิทธิ์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 ข้อมูลทั่วไป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ต้องระบุวารสารที่ตีพิมพ์ ซึ่งต้องเป็นวารสารที่มีค่าน้ำหนัก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ต้องระบุวันที่ตีพิมพ์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2 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ต้องระบุเจ้าของงานวิจัย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</a:t>
            </a:r>
          </a:p>
        </p:txBody>
      </p:sp>
    </p:spTree>
    <p:extLst>
      <p:ext uri="{BB962C8B-B14F-4D97-AF65-F5344CB8AC3E}">
        <p14:creationId xmlns:p14="http://schemas.microsoft.com/office/powerpoint/2010/main" val="650592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D8316C8-201A-C59B-62DA-6E37581F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b="15088"/>
          <a:stretch/>
        </p:blipFill>
        <p:spPr>
          <a:xfrm>
            <a:off x="268941" y="836637"/>
            <a:ext cx="5293897" cy="579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ระบบบทความวิชาการ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บทความวิชาการ/หนังสือ/ตำรา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บทความวิชาการ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ทุกหน่วยงานที่มีสิทธิ์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 ข้อมูลทั่วไป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ต้องระบุวารสารที่ตีพิมพ์ ซึ่งต้องเป็นวารสารที่มีค่าน้ำหนัก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ต้องระบุวันที่ตีพิมพ์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2 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ต้องระบุเจ้าของงานวิจัย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</a:t>
            </a:r>
          </a:p>
        </p:txBody>
      </p:sp>
    </p:spTree>
    <p:extLst>
      <p:ext uri="{BB962C8B-B14F-4D97-AF65-F5344CB8AC3E}">
        <p14:creationId xmlns:p14="http://schemas.microsoft.com/office/powerpoint/2010/main" val="233235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D8316C8-201A-C59B-62DA-6E37581F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b="15088"/>
          <a:stretch/>
        </p:blipFill>
        <p:spPr>
          <a:xfrm>
            <a:off x="268941" y="836637"/>
            <a:ext cx="5293897" cy="579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ระบบหนังสือ/ตำรา/งานแปล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บทความวิชาการ/หนังสือ/ตำรา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ข้อมูลหนังสือตำรา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ทุกหน่วยงานที่มีสิทธิ์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 ข้อมูลทั่วไป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ต้องระบุวันที่ตีพิมพ์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2 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ต้องระบุเจ้าของงานวิจัย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</a:t>
            </a:r>
          </a:p>
        </p:txBody>
      </p:sp>
    </p:spTree>
    <p:extLst>
      <p:ext uri="{BB962C8B-B14F-4D97-AF65-F5344CB8AC3E}">
        <p14:creationId xmlns:p14="http://schemas.microsoft.com/office/powerpoint/2010/main" val="3921084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D8316C8-201A-C59B-62DA-6E37581F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b="15088"/>
          <a:stretch/>
        </p:blipFill>
        <p:spPr>
          <a:xfrm>
            <a:off x="268941" y="836637"/>
            <a:ext cx="5293897" cy="579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ระบบผลงานของบัณฑิต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ผลงานนักศึกษาระดับบัณฑิต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ฝ่ายบัณฑิตศึกษา สำนักบริหารฯ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 ข้อมูลทั่วไป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ต้องระบุวารสารที่ตีพิมพ์ ซึ่งต้องเป็นวารสารที่มีค่าน้ำหนัก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ต้องระบุวันที่ตีพิมพ์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2 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ต้องระบุเจ้าของงานวิจัย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</a:t>
            </a:r>
          </a:p>
        </p:txBody>
      </p:sp>
    </p:spTree>
    <p:extLst>
      <p:ext uri="{BB962C8B-B14F-4D97-AF65-F5344CB8AC3E}">
        <p14:creationId xmlns:p14="http://schemas.microsoft.com/office/powerpoint/2010/main" val="1454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เว็บไซต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5D2B017-709B-3A1B-3C38-A087FEDEF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4" b="13987"/>
          <a:stretch/>
        </p:blipFill>
        <p:spPr>
          <a:xfrm>
            <a:off x="284901" y="836637"/>
            <a:ext cx="5277937" cy="579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1CEC4DFB-623F-05E5-5F5F-5BA90C81564B}"/>
              </a:ext>
            </a:extLst>
          </p:cNvPr>
          <p:cNvSpPr txBox="1"/>
          <p:nvPr/>
        </p:nvSpPr>
        <p:spPr>
          <a:xfrm>
            <a:off x="451448" y="224969"/>
            <a:ext cx="1128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3F3F3F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ระบบทรัพย์สินทางปัญญา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46942E18-179C-3E02-5452-E9E000AA56BE}"/>
              </a:ext>
            </a:extLst>
          </p:cNvPr>
          <p:cNvSpPr txBox="1"/>
          <p:nvPr/>
        </p:nvSpPr>
        <p:spPr>
          <a:xfrm>
            <a:off x="5836023" y="836637"/>
            <a:ext cx="619461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การเข้าถึง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เข้าระบบ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ERP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บุคลากร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ข้อมูลทรัพย์สินทางปัญญา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หน่วยงานที่ป้อนข้อมูล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อุทยานวิทยาศาสตร์เทคโนโลยีเกษตรและอาหาร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7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(สถาบันบ่มเพาะวิสาหกิจ)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ข้อมูลจำเป็นที่ต้องป้อนเข้าระบบเพื่อรายงานผลประกันคุณภาพการศึกษา </a:t>
            </a:r>
            <a:r>
              <a:rPr lang="en-US" sz="1400" b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endParaRPr lang="th-TH" sz="1400" b="1" dirty="0">
              <a:solidFill>
                <a:srgbClr val="00B05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1 ข้อมูลทั่วไป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ต้องระบุประเภทเป็น สิทธิบัตร อนุสิทธิบัตร การค้นพบพันธุ์พืช พันธุ์สัตว์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ต้องระบุวันที่ขึ้นทะเบียน และต้องมีเลขทะเบียน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ea typeface="Raleway" panose="020B0003030101060003" pitchFamily="2" charset="0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600" b="1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ส่วนที่ 2 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ต้องระบุเจ้าของผลงาน</a:t>
            </a:r>
          </a:p>
          <a:p>
            <a:pPr marL="538163" marR="0" lvl="0" indent="-1968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Raleway" panose="020B0003030101060003" pitchFamily="2" charset="0"/>
                <a:cs typeface="Leelawadee" panose="020B0502040204020203" pitchFamily="34" charset="-34"/>
              </a:rPr>
              <a:t>ต้องระบุสัดส่วน</a:t>
            </a:r>
          </a:p>
        </p:txBody>
      </p:sp>
    </p:spTree>
    <p:extLst>
      <p:ext uri="{BB962C8B-B14F-4D97-AF65-F5344CB8AC3E}">
        <p14:creationId xmlns:p14="http://schemas.microsoft.com/office/powerpoint/2010/main" val="321362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à¸à¸­à¸à¸à¸à¹à¸à¹à¸°à¸­à¸²à¸«à¸²à¸£, à¸à¸²à¸§, à¸à¹à¸²à¸à¹à¸">
            <a:extLst>
              <a:ext uri="{FF2B5EF4-FFF2-40B4-BE49-F238E27FC236}">
                <a16:creationId xmlns:a16="http://schemas.microsoft.com/office/drawing/2014/main" id="{379444F7-622B-4E89-9FCA-F4A704F2497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37" b="77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52898B3-F814-FA17-F551-E8DB3C029B7D}"/>
              </a:ext>
            </a:extLst>
          </p:cNvPr>
          <p:cNvSpPr/>
          <p:nvPr/>
        </p:nvSpPr>
        <p:spPr>
          <a:xfrm>
            <a:off x="0" y="2306782"/>
            <a:ext cx="12192000" cy="23420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5C9DB2-0E2B-F42A-20E2-AFA249F4D9FD}"/>
              </a:ext>
            </a:extLst>
          </p:cNvPr>
          <p:cNvSpPr txBox="1">
            <a:spLocks/>
          </p:cNvSpPr>
          <p:nvPr/>
        </p:nvSpPr>
        <p:spPr>
          <a:xfrm>
            <a:off x="-1" y="2897708"/>
            <a:ext cx="12191999" cy="9450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จบการนำเสนอ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215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19A76"/>
      </a:accent1>
      <a:accent2>
        <a:srgbClr val="029250"/>
      </a:accent2>
      <a:accent3>
        <a:srgbClr val="08A317"/>
      </a:accent3>
      <a:accent4>
        <a:srgbClr val="4CB513"/>
      </a:accent4>
      <a:accent5>
        <a:srgbClr val="A5C621"/>
      </a:accent5>
      <a:accent6>
        <a:srgbClr val="C5D918"/>
      </a:accent6>
      <a:hlink>
        <a:srgbClr val="0563C1"/>
      </a:hlink>
      <a:folHlink>
        <a:srgbClr val="954F72"/>
      </a:folHlink>
    </a:clrScheme>
    <a:fontScheme name="กำหนดเอง 1">
      <a:majorFont>
        <a:latin typeface="Athiti Medium"/>
        <a:ea typeface=""/>
        <a:cs typeface="Athiti Medium"/>
      </a:majorFont>
      <a:minorFont>
        <a:latin typeface="Athiti"/>
        <a:ea typeface=""/>
        <a:cs typeface="Athi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542</Words>
  <Application>Microsoft Office PowerPoint</Application>
  <PresentationFormat>แบบจอกว้าง</PresentationFormat>
  <Paragraphs>97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Athiti</vt:lpstr>
      <vt:lpstr>Calibri</vt:lpstr>
      <vt:lpstr>Arial</vt:lpstr>
      <vt:lpstr>Leelawadee</vt:lpstr>
      <vt:lpstr>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Arthit Kaewthaworn</dc:creator>
  <cp:lastModifiedBy>Nittaya Jaikanta</cp:lastModifiedBy>
  <cp:revision>68</cp:revision>
  <dcterms:created xsi:type="dcterms:W3CDTF">2023-01-21T07:16:06Z</dcterms:created>
  <dcterms:modified xsi:type="dcterms:W3CDTF">2023-04-07T04:25:55Z</dcterms:modified>
</cp:coreProperties>
</file>