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6" r:id="rId6"/>
    <p:sldId id="260" r:id="rId7"/>
    <p:sldId id="263" r:id="rId8"/>
    <p:sldId id="267" r:id="rId9"/>
    <p:sldId id="268" r:id="rId10"/>
    <p:sldId id="264" r:id="rId11"/>
    <p:sldId id="754" r:id="rId12"/>
    <p:sldId id="826" r:id="rId13"/>
    <p:sldId id="827" r:id="rId14"/>
    <p:sldId id="828" r:id="rId15"/>
    <p:sldId id="831" r:id="rId16"/>
    <p:sldId id="830" r:id="rId17"/>
    <p:sldId id="879" r:id="rId18"/>
    <p:sldId id="880" r:id="rId19"/>
    <p:sldId id="881" r:id="rId20"/>
    <p:sldId id="883" r:id="rId21"/>
    <p:sldId id="884" r:id="rId22"/>
    <p:sldId id="871" r:id="rId23"/>
    <p:sldId id="265" r:id="rId24"/>
  </p:sldIdLst>
  <p:sldSz cx="18288000" cy="10287000"/>
  <p:notesSz cx="6858000" cy="9144000"/>
  <p:embeddedFontLst>
    <p:embeddedFont>
      <p:font typeface="Alhambra" pitchFamily="2" charset="0"/>
      <p:regular r:id="rId25"/>
    </p:embeddedFont>
    <p:embeddedFont>
      <p:font typeface="Angsana New" panose="02020603050405020304" pitchFamily="18" charset="-34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700"/>
    <a:srgbClr val="3857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8" d="100"/>
          <a:sy n="68" d="100"/>
        </p:scale>
        <p:origin x="4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oqes.mju.ac.th/goverment/20111119104834_oqes/Doc_25670221142826_652491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qes.mju.ac.th/goverment/20111119104834_oqes/Doc_25670221142826_652491.pdf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oqes.mju.ac.th/goverment/20111119104834_oqes/Doc_25661228111428_322164.pdf" TargetMode="Externa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099596">
            <a:off x="11053386" y="800378"/>
            <a:ext cx="10805081" cy="14203311"/>
            <a:chOff x="0" y="0"/>
            <a:chExt cx="2845783" cy="37407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45783" cy="3740789"/>
            </a:xfrm>
            <a:custGeom>
              <a:avLst/>
              <a:gdLst/>
              <a:ahLst/>
              <a:cxnLst/>
              <a:rect l="l" t="t" r="r" b="b"/>
              <a:pathLst>
                <a:path w="2845783" h="3740789">
                  <a:moveTo>
                    <a:pt x="203200" y="0"/>
                  </a:moveTo>
                  <a:lnTo>
                    <a:pt x="2845783" y="0"/>
                  </a:lnTo>
                  <a:lnTo>
                    <a:pt x="2642583" y="3740789"/>
                  </a:lnTo>
                  <a:lnTo>
                    <a:pt x="0" y="3740789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47625"/>
              <a:ext cx="2642583" cy="37884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2390944"/>
            <a:ext cx="8280139" cy="3086100"/>
            <a:chOff x="0" y="0"/>
            <a:chExt cx="2180777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0777" cy="812800"/>
            </a:xfrm>
            <a:custGeom>
              <a:avLst/>
              <a:gdLst/>
              <a:ahLst/>
              <a:cxnLst/>
              <a:rect l="l" t="t" r="r" b="b"/>
              <a:pathLst>
                <a:path w="2180777" h="812800">
                  <a:moveTo>
                    <a:pt x="0" y="0"/>
                  </a:moveTo>
                  <a:lnTo>
                    <a:pt x="2180777" y="0"/>
                  </a:lnTo>
                  <a:lnTo>
                    <a:pt x="2180777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80777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424204" y="8047205"/>
            <a:ext cx="6445454" cy="2239795"/>
          </a:xfrm>
          <a:custGeom>
            <a:avLst/>
            <a:gdLst/>
            <a:ahLst/>
            <a:cxnLst/>
            <a:rect l="l" t="t" r="r" b="b"/>
            <a:pathLst>
              <a:path w="6445454" h="2239795">
                <a:moveTo>
                  <a:pt x="0" y="0"/>
                </a:moveTo>
                <a:lnTo>
                  <a:pt x="6445454" y="0"/>
                </a:lnTo>
                <a:lnTo>
                  <a:pt x="6445454" y="2239795"/>
                </a:lnTo>
                <a:lnTo>
                  <a:pt x="0" y="22397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 rot="-3041705">
            <a:off x="15627427" y="-3042205"/>
            <a:ext cx="3086100" cy="8056393"/>
            <a:chOff x="0" y="0"/>
            <a:chExt cx="812800" cy="212184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2121848"/>
            </a:xfrm>
            <a:custGeom>
              <a:avLst/>
              <a:gdLst/>
              <a:ahLst/>
              <a:cxnLst/>
              <a:rect l="l" t="t" r="r" b="b"/>
              <a:pathLst>
                <a:path w="812800" h="2121848">
                  <a:moveTo>
                    <a:pt x="0" y="0"/>
                  </a:moveTo>
                  <a:lnTo>
                    <a:pt x="812800" y="0"/>
                  </a:lnTo>
                  <a:lnTo>
                    <a:pt x="812800" y="2121848"/>
                  </a:lnTo>
                  <a:lnTo>
                    <a:pt x="0" y="2121848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812800" cy="2169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7388137"/>
            <a:ext cx="3247949" cy="628972"/>
            <a:chOff x="0" y="0"/>
            <a:chExt cx="2098608" cy="4064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98608" cy="406400"/>
            </a:xfrm>
            <a:custGeom>
              <a:avLst/>
              <a:gdLst/>
              <a:ahLst/>
              <a:cxnLst/>
              <a:rect l="l" t="t" r="r" b="b"/>
              <a:pathLst>
                <a:path w="2098608" h="406400">
                  <a:moveTo>
                    <a:pt x="1895408" y="0"/>
                  </a:moveTo>
                  <a:cubicBezTo>
                    <a:pt x="2007632" y="0"/>
                    <a:pt x="2098608" y="90976"/>
                    <a:pt x="2098608" y="203200"/>
                  </a:cubicBezTo>
                  <a:cubicBezTo>
                    <a:pt x="2098608" y="315424"/>
                    <a:pt x="2007632" y="406400"/>
                    <a:pt x="1895408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2098608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-3041705">
            <a:off x="15779827" y="-2889805"/>
            <a:ext cx="3086100" cy="8056393"/>
            <a:chOff x="0" y="0"/>
            <a:chExt cx="812800" cy="2121848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2121848"/>
            </a:xfrm>
            <a:custGeom>
              <a:avLst/>
              <a:gdLst/>
              <a:ahLst/>
              <a:cxnLst/>
              <a:rect l="l" t="t" r="r" b="b"/>
              <a:pathLst>
                <a:path w="812800" h="2121848">
                  <a:moveTo>
                    <a:pt x="0" y="0"/>
                  </a:moveTo>
                  <a:lnTo>
                    <a:pt x="812800" y="0"/>
                  </a:lnTo>
                  <a:lnTo>
                    <a:pt x="812800" y="2121848"/>
                  </a:lnTo>
                  <a:lnTo>
                    <a:pt x="0" y="2121848"/>
                  </a:lnTo>
                  <a:close/>
                </a:path>
              </a:pathLst>
            </a:custGeom>
            <a:solidFill>
              <a:srgbClr val="3E72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812800" cy="21694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8093475" y="6960056"/>
            <a:ext cx="2713702" cy="1485135"/>
          </a:xfrm>
          <a:custGeom>
            <a:avLst/>
            <a:gdLst/>
            <a:ahLst/>
            <a:cxnLst/>
            <a:rect l="l" t="t" r="r" b="b"/>
            <a:pathLst>
              <a:path w="2713702" h="1485135">
                <a:moveTo>
                  <a:pt x="0" y="0"/>
                </a:moveTo>
                <a:lnTo>
                  <a:pt x="2713702" y="0"/>
                </a:lnTo>
                <a:lnTo>
                  <a:pt x="2713702" y="1485135"/>
                </a:lnTo>
                <a:lnTo>
                  <a:pt x="0" y="1485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B53FDEC-A5FF-A012-4AC3-C8BCCE6DD2A6}"/>
              </a:ext>
            </a:extLst>
          </p:cNvPr>
          <p:cNvGrpSpPr/>
          <p:nvPr/>
        </p:nvGrpSpPr>
        <p:grpSpPr>
          <a:xfrm>
            <a:off x="1386820" y="2698557"/>
            <a:ext cx="7687495" cy="2329859"/>
            <a:chOff x="1292604" y="2580189"/>
            <a:chExt cx="7687495" cy="2329859"/>
          </a:xfrm>
        </p:grpSpPr>
        <p:sp>
          <p:nvSpPr>
            <p:cNvPr id="19" name="TextBox 19"/>
            <p:cNvSpPr txBox="1"/>
            <p:nvPr/>
          </p:nvSpPr>
          <p:spPr>
            <a:xfrm>
              <a:off x="1357441" y="2580189"/>
              <a:ext cx="7622658" cy="12952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100"/>
                </a:lnSpc>
              </a:pPr>
              <a:r>
                <a:rPr lang="th-TH" sz="7000" b="1" spc="1892" dirty="0">
                  <a:solidFill>
                    <a:srgbClr val="FFFF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การควบคุมภายใน</a:t>
              </a:r>
              <a:endParaRPr lang="en-US" sz="7000" b="1" spc="1892" dirty="0">
                <a:solidFill>
                  <a:srgbClr val="FFFFFF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4" name="TextBox 19">
              <a:extLst>
                <a:ext uri="{FF2B5EF4-FFF2-40B4-BE49-F238E27FC236}">
                  <a16:creationId xmlns:a16="http://schemas.microsoft.com/office/drawing/2014/main" id="{61870EA8-3A2D-0103-AF35-CC02548AFBB5}"/>
                </a:ext>
              </a:extLst>
            </p:cNvPr>
            <p:cNvSpPr txBox="1"/>
            <p:nvPr/>
          </p:nvSpPr>
          <p:spPr>
            <a:xfrm>
              <a:off x="1292604" y="3684713"/>
              <a:ext cx="7622658" cy="12253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10100"/>
                </a:lnSpc>
              </a:pPr>
              <a:r>
                <a:rPr lang="en-US" sz="6600" spc="1892" dirty="0">
                  <a:solidFill>
                    <a:srgbClr val="FFFFFF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Internal Control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124446" y="0"/>
            <a:ext cx="2163554" cy="10287000"/>
            <a:chOff x="0" y="0"/>
            <a:chExt cx="569825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69825" cy="2709333"/>
            </a:xfrm>
            <a:custGeom>
              <a:avLst/>
              <a:gdLst/>
              <a:ahLst/>
              <a:cxnLst/>
              <a:rect l="l" t="t" r="r" b="b"/>
              <a:pathLst>
                <a:path w="569825" h="2709333">
                  <a:moveTo>
                    <a:pt x="0" y="0"/>
                  </a:moveTo>
                  <a:lnTo>
                    <a:pt x="569825" y="0"/>
                  </a:lnTo>
                  <a:lnTo>
                    <a:pt x="5698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56982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793811" y="9251433"/>
            <a:ext cx="2713702" cy="1485135"/>
          </a:xfrm>
          <a:custGeom>
            <a:avLst/>
            <a:gdLst/>
            <a:ahLst/>
            <a:cxnLst/>
            <a:rect l="l" t="t" r="r" b="b"/>
            <a:pathLst>
              <a:path w="2713702" h="1485135">
                <a:moveTo>
                  <a:pt x="0" y="0"/>
                </a:moveTo>
                <a:lnTo>
                  <a:pt x="2713701" y="0"/>
                </a:lnTo>
                <a:lnTo>
                  <a:pt x="2713701" y="1485135"/>
                </a:lnTo>
                <a:lnTo>
                  <a:pt x="0" y="148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3522F90F-C262-C21A-C628-18A3AFC82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431456"/>
              </p:ext>
            </p:extLst>
          </p:nvPr>
        </p:nvGraphicFramePr>
        <p:xfrm>
          <a:off x="423040" y="3687159"/>
          <a:ext cx="17258124" cy="57997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1021">
                  <a:extLst>
                    <a:ext uri="{9D8B030D-6E8A-4147-A177-3AD203B41FA5}">
                      <a16:colId xmlns:a16="http://schemas.microsoft.com/office/drawing/2014/main" val="4250233313"/>
                    </a:ext>
                  </a:extLst>
                </a:gridCol>
                <a:gridCol w="1620970">
                  <a:extLst>
                    <a:ext uri="{9D8B030D-6E8A-4147-A177-3AD203B41FA5}">
                      <a16:colId xmlns:a16="http://schemas.microsoft.com/office/drawing/2014/main" val="42173999"/>
                    </a:ext>
                  </a:extLst>
                </a:gridCol>
                <a:gridCol w="4029641">
                  <a:extLst>
                    <a:ext uri="{9D8B030D-6E8A-4147-A177-3AD203B41FA5}">
                      <a16:colId xmlns:a16="http://schemas.microsoft.com/office/drawing/2014/main" val="3372164198"/>
                    </a:ext>
                  </a:extLst>
                </a:gridCol>
                <a:gridCol w="3351636">
                  <a:extLst>
                    <a:ext uri="{9D8B030D-6E8A-4147-A177-3AD203B41FA5}">
                      <a16:colId xmlns:a16="http://schemas.microsoft.com/office/drawing/2014/main" val="1626620258"/>
                    </a:ext>
                  </a:extLst>
                </a:gridCol>
                <a:gridCol w="4654856">
                  <a:extLst>
                    <a:ext uri="{9D8B030D-6E8A-4147-A177-3AD203B41FA5}">
                      <a16:colId xmlns:a16="http://schemas.microsoft.com/office/drawing/2014/main" val="1536834004"/>
                    </a:ext>
                  </a:extLst>
                </a:gridCol>
              </a:tblGrid>
              <a:tr h="1547894">
                <a:tc>
                  <a:txBody>
                    <a:bodyPr/>
                    <a:lstStyle/>
                    <a:p>
                      <a:pPr algn="ctr"/>
                      <a:r>
                        <a:rPr lang="th-TH" sz="3700" u="sng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ขั้นตอน</a:t>
                      </a:r>
                      <a:r>
                        <a:rPr lang="th-TH" sz="37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ที่เกิดปัญหา/อุปสรรค/ผลกระทบ </a:t>
                      </a:r>
                      <a:r>
                        <a:rPr lang="th-TH" sz="37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(5)</a:t>
                      </a:r>
                      <a:endParaRPr lang="en-US" sz="37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40718" marR="140718" marT="70359" marB="70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ระดับความเสี่ยง</a:t>
                      </a:r>
                    </a:p>
                    <a:p>
                      <a:pPr algn="ctr"/>
                      <a:r>
                        <a:rPr lang="th-TH" sz="30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(6)</a:t>
                      </a:r>
                      <a:endParaRPr lang="en-US" sz="30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40718" marR="140718" marT="70359" marB="70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7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ความเสี่ยง </a:t>
                      </a:r>
                      <a:r>
                        <a:rPr lang="th-TH" sz="37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(7)</a:t>
                      </a:r>
                      <a:endParaRPr lang="en-US" sz="37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40718" marR="140718" marT="70359" marB="70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7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ปัจจัย</a:t>
                      </a:r>
                      <a:r>
                        <a:rPr lang="th-TH" sz="37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th-TH" sz="3700" b="1" kern="12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สาเหตุความเสี่ยง</a:t>
                      </a:r>
                    </a:p>
                    <a:p>
                      <a:pPr algn="ctr"/>
                      <a:r>
                        <a:rPr lang="th-TH" sz="3700" b="1" kern="1200" dirty="0">
                          <a:solidFill>
                            <a:srgbClr val="C00000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(8)</a:t>
                      </a:r>
                      <a:endParaRPr lang="en-US" sz="3700" b="1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40718" marR="140718" marT="70359" marB="70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7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มาตรการ/กิจกรรมควบคุม</a:t>
                      </a:r>
                    </a:p>
                    <a:p>
                      <a:pPr algn="ctr"/>
                      <a:r>
                        <a:rPr lang="th-TH" sz="37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(9)</a:t>
                      </a:r>
                      <a:endParaRPr lang="en-US" sz="37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40718" marR="140718" marT="70359" marB="70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07823"/>
                  </a:ext>
                </a:extLst>
              </a:tr>
              <a:tr h="4251847">
                <a:tc>
                  <a:txBody>
                    <a:bodyPr/>
                    <a:lstStyle/>
                    <a:p>
                      <a:endParaRPr lang="en-US" sz="37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40718" marR="140718" marT="70359" marB="70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700" b="1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40718" marR="140718" marT="70359" marB="70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7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40718" marR="140718" marT="70359" marB="70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th-TH" sz="37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40718" marR="140718" marT="70359" marB="70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endParaRPr lang="en-US" sz="37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40718" marR="140718" marT="70359" marB="7035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65759"/>
                  </a:ext>
                </a:extLst>
              </a:tr>
            </a:tbl>
          </a:graphicData>
        </a:graphic>
      </p:graphicFrame>
      <p:graphicFrame>
        <p:nvGraphicFramePr>
          <p:cNvPr id="10" name="Table 3">
            <a:extLst>
              <a:ext uri="{FF2B5EF4-FFF2-40B4-BE49-F238E27FC236}">
                <a16:creationId xmlns:a16="http://schemas.microsoft.com/office/drawing/2014/main" id="{F63E14AF-9B55-8AD4-9693-337A8BD3A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236688"/>
              </p:ext>
            </p:extLst>
          </p:nvPr>
        </p:nvGraphicFramePr>
        <p:xfrm>
          <a:off x="423040" y="1478446"/>
          <a:ext cx="17258126" cy="210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9063">
                  <a:extLst>
                    <a:ext uri="{9D8B030D-6E8A-4147-A177-3AD203B41FA5}">
                      <a16:colId xmlns:a16="http://schemas.microsoft.com/office/drawing/2014/main" val="2537576591"/>
                    </a:ext>
                  </a:extLst>
                </a:gridCol>
                <a:gridCol w="8629063">
                  <a:extLst>
                    <a:ext uri="{9D8B030D-6E8A-4147-A177-3AD203B41FA5}">
                      <a16:colId xmlns:a16="http://schemas.microsoft.com/office/drawing/2014/main" val="3218732537"/>
                    </a:ext>
                  </a:extLst>
                </a:gridCol>
              </a:tblGrid>
              <a:tr h="700009">
                <a:tc gridSpan="2">
                  <a:txBody>
                    <a:bodyPr/>
                    <a:lstStyle/>
                    <a:p>
                      <a:r>
                        <a:rPr lang="th-TH" sz="37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พันธกิจ/ภารกิจ</a:t>
                      </a:r>
                      <a:r>
                        <a:rPr lang="en-US" sz="37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:</a:t>
                      </a:r>
                      <a:r>
                        <a:rPr lang="th-TH" sz="37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700" b="1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(1)</a:t>
                      </a:r>
                      <a:endParaRPr lang="en-US" sz="3700" b="1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6087" marR="96087" marT="48044" marB="4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247835"/>
                  </a:ext>
                </a:extLst>
              </a:tr>
              <a:tr h="700009">
                <a:tc gridSpan="2">
                  <a:txBody>
                    <a:bodyPr/>
                    <a:lstStyle/>
                    <a:p>
                      <a:r>
                        <a:rPr lang="th-TH" sz="37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วัตถุประสงค์ </a:t>
                      </a:r>
                      <a:r>
                        <a:rPr lang="en-US" sz="37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 </a:t>
                      </a:r>
                      <a:r>
                        <a:rPr lang="th-TH" sz="3700" b="1" i="0" kern="1200" dirty="0">
                          <a:solidFill>
                            <a:srgbClr val="C00000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(2)</a:t>
                      </a:r>
                      <a:endParaRPr lang="en-US" sz="3700" b="1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96087" marR="96087" marT="48044" marB="4804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24585"/>
                  </a:ext>
                </a:extLst>
              </a:tr>
              <a:tr h="700009">
                <a:tc>
                  <a:txBody>
                    <a:bodyPr/>
                    <a:lstStyle/>
                    <a:p>
                      <a:r>
                        <a:rPr lang="th-TH" sz="37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งาน </a:t>
                      </a:r>
                      <a:r>
                        <a:rPr lang="en-US" sz="37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 </a:t>
                      </a:r>
                      <a:r>
                        <a:rPr lang="th-TH" sz="37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700" b="1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(3)</a:t>
                      </a:r>
                      <a:endParaRPr lang="en-US" sz="3700" b="1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9501" marR="139501" marT="69750" marB="6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37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กระบวนงาน </a:t>
                      </a:r>
                      <a:r>
                        <a:rPr lang="en-US" sz="3700" b="1" u="none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3700" b="1" u="none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700" b="1" u="none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700" b="1" u="none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(4)</a:t>
                      </a:r>
                      <a:endParaRPr lang="en-US" sz="3700" b="1" u="none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9501" marR="139501" marT="69750" marB="6975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4629136"/>
                  </a:ext>
                </a:extLst>
              </a:tr>
            </a:tbl>
          </a:graphicData>
        </a:graphic>
      </p:graphicFrame>
      <p:sp>
        <p:nvSpPr>
          <p:cNvPr id="11" name="Title 4">
            <a:extLst>
              <a:ext uri="{FF2B5EF4-FFF2-40B4-BE49-F238E27FC236}">
                <a16:creationId xmlns:a16="http://schemas.microsoft.com/office/drawing/2014/main" id="{86F1843C-3D64-1C32-BC4C-B7C57351C77F}"/>
              </a:ext>
            </a:extLst>
          </p:cNvPr>
          <p:cNvSpPr txBox="1">
            <a:spLocks/>
          </p:cNvSpPr>
          <p:nvPr/>
        </p:nvSpPr>
        <p:spPr>
          <a:xfrm>
            <a:off x="1524000" y="388689"/>
            <a:ext cx="13931462" cy="80406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000" b="1" dirty="0">
                <a:solidFill>
                  <a:srgbClr val="0447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แบบฟอร์ม </a:t>
            </a:r>
            <a:r>
              <a:rPr lang="th-TH" sz="5000" b="1" kern="1200" dirty="0">
                <a:solidFill>
                  <a:srgbClr val="0447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การประเมินและวิเคราะห์ความเสี่ยง เพื่อจัดวางการควบคุมภายใน</a:t>
            </a:r>
            <a:endParaRPr lang="en-US" sz="5000" b="1" dirty="0">
              <a:solidFill>
                <a:srgbClr val="0447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C37D5D-C9D0-AE53-6C01-7DC7DEFC77FD}"/>
              </a:ext>
            </a:extLst>
          </p:cNvPr>
          <p:cNvSpPr txBox="1"/>
          <p:nvPr/>
        </p:nvSpPr>
        <p:spPr>
          <a:xfrm>
            <a:off x="511162" y="1397273"/>
            <a:ext cx="13578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กระบวนการ/ขั้นตอน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การกำกับมาตรฐานหลักสูตร สป.อว.</a:t>
            </a:r>
            <a:endParaRPr lang="en-US" sz="5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A705FB6-2F21-29D1-FB1D-219004981833}"/>
              </a:ext>
            </a:extLst>
          </p:cNvPr>
          <p:cNvGrpSpPr/>
          <p:nvPr/>
        </p:nvGrpSpPr>
        <p:grpSpPr>
          <a:xfrm>
            <a:off x="370992" y="2478902"/>
            <a:ext cx="5525589" cy="2983271"/>
            <a:chOff x="663654" y="1875118"/>
            <a:chExt cx="3683726" cy="198884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F8923-47AF-BBE0-4318-2B2E2D142898}"/>
                </a:ext>
              </a:extLst>
            </p:cNvPr>
            <p:cNvSpPr txBox="1"/>
            <p:nvPr/>
          </p:nvSpPr>
          <p:spPr>
            <a:xfrm>
              <a:off x="1344943" y="2025164"/>
              <a:ext cx="3002437" cy="1838801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th-TH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ณะจัดทำแผนประกันคุณภาพและประชุมชี้แจงให้หลักสูตรตรวจสอบข้อมูลตามรายเกณฑ์มาตรฐานหลักสูตรในระบบ </a:t>
              </a:r>
              <a:r>
                <a:rPr lang="en-US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ERP</a:t>
              </a:r>
              <a:endParaRPr lang="th-TH" sz="33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endPara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4777F5D-4BE9-4559-1356-DD3CE3AE80E7}"/>
                </a:ext>
              </a:extLst>
            </p:cNvPr>
            <p:cNvGrpSpPr/>
            <p:nvPr/>
          </p:nvGrpSpPr>
          <p:grpSpPr>
            <a:xfrm>
              <a:off x="663654" y="1875118"/>
              <a:ext cx="887947" cy="861774"/>
              <a:chOff x="1598770" y="18624"/>
              <a:chExt cx="1248865" cy="1212054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E535A04D-4C54-B7BC-8BC8-2DB9A3FF1C83}"/>
                  </a:ext>
                </a:extLst>
              </p:cNvPr>
              <p:cNvSpPr/>
              <p:nvPr/>
            </p:nvSpPr>
            <p:spPr>
              <a:xfrm>
                <a:off x="1730200" y="244672"/>
                <a:ext cx="986006" cy="98600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388977-290A-4294-60FA-950433033D6F}"/>
                  </a:ext>
                </a:extLst>
              </p:cNvPr>
              <p:cNvSpPr txBox="1"/>
              <p:nvPr/>
            </p:nvSpPr>
            <p:spPr>
              <a:xfrm>
                <a:off x="1598770" y="18624"/>
                <a:ext cx="1248865" cy="116876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75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hambra" pitchFamily="2" charset="0"/>
                    <a:cs typeface="Angsana New" panose="02020603050405020304" pitchFamily="18" charset="-34"/>
                  </a:rPr>
                  <a:t>1</a:t>
                </a:r>
                <a:endParaRPr lang="en-US" sz="7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hambra" pitchFamily="2" charset="0"/>
                  <a:cs typeface="Angsana New" panose="02020603050405020304" pitchFamily="18" charset="-34"/>
                </a:endParaRP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074C7F4-9960-0D59-C881-C01FC8BCD915}"/>
              </a:ext>
            </a:extLst>
          </p:cNvPr>
          <p:cNvGrpSpPr/>
          <p:nvPr/>
        </p:nvGrpSpPr>
        <p:grpSpPr>
          <a:xfrm>
            <a:off x="6185262" y="2478902"/>
            <a:ext cx="5525589" cy="2983271"/>
            <a:chOff x="663654" y="1875118"/>
            <a:chExt cx="3683726" cy="198884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17B8114-3FB7-A8E1-6557-F2EB37759871}"/>
                </a:ext>
              </a:extLst>
            </p:cNvPr>
            <p:cNvSpPr txBox="1"/>
            <p:nvPr/>
          </p:nvSpPr>
          <p:spPr>
            <a:xfrm>
              <a:off x="1344943" y="2025164"/>
              <a:ext cx="3002437" cy="1838801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th-TH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หลักสูตรและคณะตรวจสอบข้อมูลตามรายละเอียดเกณฑ์มาตรฐานหลักสูตรในระบบ </a:t>
              </a:r>
              <a:r>
                <a:rPr lang="en-US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ERP</a:t>
              </a:r>
              <a:r>
                <a:rPr lang="th-TH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 ระดับปริญญาตรีและระดับบัณฑิตศึกษา</a:t>
              </a:r>
            </a:p>
            <a:p>
              <a:endPara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FB69747-5C44-1D71-333B-C946AA2545D5}"/>
                </a:ext>
              </a:extLst>
            </p:cNvPr>
            <p:cNvGrpSpPr/>
            <p:nvPr/>
          </p:nvGrpSpPr>
          <p:grpSpPr>
            <a:xfrm>
              <a:off x="663654" y="1875118"/>
              <a:ext cx="887947" cy="861774"/>
              <a:chOff x="1598770" y="18624"/>
              <a:chExt cx="1248865" cy="1212054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6DAED79-BF08-4E6D-1BB9-1DB0FBB2C4E4}"/>
                  </a:ext>
                </a:extLst>
              </p:cNvPr>
              <p:cNvSpPr/>
              <p:nvPr/>
            </p:nvSpPr>
            <p:spPr>
              <a:xfrm>
                <a:off x="1730200" y="244672"/>
                <a:ext cx="986006" cy="98600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D093BFD-EBB9-5C28-F378-2803A938D624}"/>
                  </a:ext>
                </a:extLst>
              </p:cNvPr>
              <p:cNvSpPr txBox="1"/>
              <p:nvPr/>
            </p:nvSpPr>
            <p:spPr>
              <a:xfrm>
                <a:off x="1598770" y="18624"/>
                <a:ext cx="1248865" cy="116876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75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  <a:cs typeface="Angsana New" panose="02020603050405020304" pitchFamily="18" charset="-34"/>
                  </a:rPr>
                  <a:t>2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B4F739-93A2-DD20-C1AE-1AD189BC8AD0}"/>
              </a:ext>
            </a:extLst>
          </p:cNvPr>
          <p:cNvGrpSpPr/>
          <p:nvPr/>
        </p:nvGrpSpPr>
        <p:grpSpPr>
          <a:xfrm>
            <a:off x="11827118" y="2472746"/>
            <a:ext cx="5949720" cy="3545127"/>
            <a:chOff x="663654" y="1875118"/>
            <a:chExt cx="3966480" cy="236341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D7DB76-FF3A-2B76-1871-73DC2FF84326}"/>
                </a:ext>
              </a:extLst>
            </p:cNvPr>
            <p:cNvSpPr txBox="1"/>
            <p:nvPr/>
          </p:nvSpPr>
          <p:spPr>
            <a:xfrm>
              <a:off x="1344943" y="2025164"/>
              <a:ext cx="3285191" cy="2213372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th-TH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คณะแต่งตั้งคณะกรรมการตรวจสอบติดตามข้อมูล และคณะกรรมการตรวจประเมินคุณภาพหลักสูตร เพื่อประเมินหลักสูตรตามเกณฑ์มาตรฐานหลักสูตร</a:t>
              </a:r>
            </a:p>
            <a:p>
              <a:endParaRPr lang="en-US" sz="24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91850C48-C270-CBAE-FFA0-69608DD5E46B}"/>
                </a:ext>
              </a:extLst>
            </p:cNvPr>
            <p:cNvGrpSpPr/>
            <p:nvPr/>
          </p:nvGrpSpPr>
          <p:grpSpPr>
            <a:xfrm>
              <a:off x="663654" y="1875118"/>
              <a:ext cx="887947" cy="861774"/>
              <a:chOff x="1598770" y="18624"/>
              <a:chExt cx="1248865" cy="121205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4858B51-1BFE-4B85-6714-A06C159743A1}"/>
                  </a:ext>
                </a:extLst>
              </p:cNvPr>
              <p:cNvSpPr/>
              <p:nvPr/>
            </p:nvSpPr>
            <p:spPr>
              <a:xfrm>
                <a:off x="1730200" y="244672"/>
                <a:ext cx="986006" cy="98600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746702-DE81-2CB9-617A-0DE89C7D6959}"/>
                  </a:ext>
                </a:extLst>
              </p:cNvPr>
              <p:cNvSpPr txBox="1"/>
              <p:nvPr/>
            </p:nvSpPr>
            <p:spPr>
              <a:xfrm>
                <a:off x="1598770" y="18624"/>
                <a:ext cx="1248865" cy="116876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75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hambra" pitchFamily="2" charset="0"/>
                    <a:cs typeface="Angsana New" panose="02020603050405020304" pitchFamily="18" charset="-34"/>
                  </a:rPr>
                  <a:t>3</a:t>
                </a:r>
                <a:endParaRPr lang="en-US" sz="7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hambra" pitchFamily="2" charset="0"/>
                  <a:cs typeface="Angsana New" panose="02020603050405020304" pitchFamily="18" charset="-34"/>
                </a:endParaRP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814A583-C6C0-AB1C-226F-D78AC542D3E3}"/>
              </a:ext>
            </a:extLst>
          </p:cNvPr>
          <p:cNvGrpSpPr/>
          <p:nvPr/>
        </p:nvGrpSpPr>
        <p:grpSpPr>
          <a:xfrm>
            <a:off x="370992" y="5636507"/>
            <a:ext cx="5525589" cy="2574648"/>
            <a:chOff x="663654" y="1875118"/>
            <a:chExt cx="3683726" cy="17164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F1B6F3-3DBE-5E01-7113-336C455D4F5B}"/>
                </a:ext>
              </a:extLst>
            </p:cNvPr>
            <p:cNvSpPr txBox="1"/>
            <p:nvPr/>
          </p:nvSpPr>
          <p:spPr>
            <a:xfrm>
              <a:off x="1344943" y="2025164"/>
              <a:ext cx="3002437" cy="1566386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th-TH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หลักสูตร/คณะ บันทึกข้อมูลเกี่ยวกับหลักสูตรในระบบ </a:t>
              </a:r>
              <a:r>
                <a:rPr lang="en-US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CHE-QA Online </a:t>
              </a:r>
              <a:r>
                <a:rPr lang="th-TH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ตามเกณฑ์มาตรฐานหลักสูตร</a:t>
              </a:r>
              <a:endParaRPr lang="en-US" sz="33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868B13D-D81C-9A96-820F-DD983E79FF8C}"/>
                </a:ext>
              </a:extLst>
            </p:cNvPr>
            <p:cNvGrpSpPr/>
            <p:nvPr/>
          </p:nvGrpSpPr>
          <p:grpSpPr>
            <a:xfrm>
              <a:off x="663654" y="1875118"/>
              <a:ext cx="887947" cy="861774"/>
              <a:chOff x="1598770" y="18624"/>
              <a:chExt cx="1248865" cy="1212054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21C62D5-29C5-EA07-C23C-AFB76D341755}"/>
                  </a:ext>
                </a:extLst>
              </p:cNvPr>
              <p:cNvSpPr/>
              <p:nvPr/>
            </p:nvSpPr>
            <p:spPr>
              <a:xfrm>
                <a:off x="1730200" y="244672"/>
                <a:ext cx="986006" cy="98600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FEB2E25-F299-5FA6-49F3-A91B648A3C75}"/>
                  </a:ext>
                </a:extLst>
              </p:cNvPr>
              <p:cNvSpPr txBox="1"/>
              <p:nvPr/>
            </p:nvSpPr>
            <p:spPr>
              <a:xfrm>
                <a:off x="1598770" y="18624"/>
                <a:ext cx="1248865" cy="116876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75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hambra" pitchFamily="2" charset="0"/>
                    <a:cs typeface="Angsana New" panose="02020603050405020304" pitchFamily="18" charset="-34"/>
                  </a:rPr>
                  <a:t>4</a:t>
                </a:r>
                <a:endParaRPr lang="en-US" sz="7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hambra" pitchFamily="2" charset="0"/>
                  <a:cs typeface="Angsana New" panose="02020603050405020304" pitchFamily="18" charset="-34"/>
                </a:endParaRP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D1376D6-3585-4F11-9D24-D08CC2F54AEB}"/>
              </a:ext>
            </a:extLst>
          </p:cNvPr>
          <p:cNvGrpSpPr/>
          <p:nvPr/>
        </p:nvGrpSpPr>
        <p:grpSpPr>
          <a:xfrm>
            <a:off x="6185262" y="5651926"/>
            <a:ext cx="5525589" cy="2574648"/>
            <a:chOff x="663654" y="1875118"/>
            <a:chExt cx="3683726" cy="171643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5BFA1F1-956F-03CF-B538-68E23A109D26}"/>
                </a:ext>
              </a:extLst>
            </p:cNvPr>
            <p:cNvSpPr txBox="1"/>
            <p:nvPr/>
          </p:nvSpPr>
          <p:spPr>
            <a:xfrm>
              <a:off x="1344943" y="2025164"/>
              <a:ext cx="3002437" cy="1566386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th-TH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คณะตรวจสอบข้อมูลตามเกณฑ์มาตรฐานหลักสูตรในระบบ </a:t>
              </a:r>
              <a:r>
                <a:rPr lang="en-US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CHE-QA Online </a:t>
              </a:r>
              <a:r>
                <a:rPr lang="th-TH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จำนวน 113 หลักสูตร</a:t>
              </a:r>
            </a:p>
            <a:p>
              <a:endParaRPr lang="en-US" sz="33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5D15933-D983-F515-615D-0962312BA419}"/>
                </a:ext>
              </a:extLst>
            </p:cNvPr>
            <p:cNvGrpSpPr/>
            <p:nvPr/>
          </p:nvGrpSpPr>
          <p:grpSpPr>
            <a:xfrm>
              <a:off x="663654" y="1875118"/>
              <a:ext cx="887947" cy="861774"/>
              <a:chOff x="1598770" y="18624"/>
              <a:chExt cx="1248865" cy="1212054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309902A-E9DC-BB76-C2CD-8C151C34EDE4}"/>
                  </a:ext>
                </a:extLst>
              </p:cNvPr>
              <p:cNvSpPr/>
              <p:nvPr/>
            </p:nvSpPr>
            <p:spPr>
              <a:xfrm>
                <a:off x="1730200" y="244672"/>
                <a:ext cx="986006" cy="98600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14ABC43-F076-1C00-B55C-908F476E6D54}"/>
                  </a:ext>
                </a:extLst>
              </p:cNvPr>
              <p:cNvSpPr txBox="1"/>
              <p:nvPr/>
            </p:nvSpPr>
            <p:spPr>
              <a:xfrm>
                <a:off x="1598770" y="18624"/>
                <a:ext cx="1248865" cy="116876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75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ngsana New" panose="02020603050405020304" pitchFamily="18" charset="-34"/>
                    <a:cs typeface="Angsana New" panose="02020603050405020304" pitchFamily="18" charset="-34"/>
                  </a:rPr>
                  <a:t>5</a:t>
                </a:r>
                <a:endParaRPr lang="en-US" sz="7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ngsana New" panose="02020603050405020304" pitchFamily="18" charset="-34"/>
                  <a:cs typeface="Angsana New" panose="02020603050405020304" pitchFamily="18" charset="-34"/>
                </a:endParaRP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1FE73B-1880-A57E-CC07-90F2286A4497}"/>
              </a:ext>
            </a:extLst>
          </p:cNvPr>
          <p:cNvGrpSpPr/>
          <p:nvPr/>
        </p:nvGrpSpPr>
        <p:grpSpPr>
          <a:xfrm>
            <a:off x="11827118" y="5636507"/>
            <a:ext cx="5949720" cy="2574648"/>
            <a:chOff x="663654" y="1875118"/>
            <a:chExt cx="3966480" cy="171643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0DCFF96-0753-F663-86B2-D7DB1E019F33}"/>
                </a:ext>
              </a:extLst>
            </p:cNvPr>
            <p:cNvSpPr txBox="1"/>
            <p:nvPr/>
          </p:nvSpPr>
          <p:spPr>
            <a:xfrm>
              <a:off x="1344943" y="2025164"/>
              <a:ext cx="3285191" cy="1566386"/>
            </a:xfrm>
            <a:prstGeom prst="round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r>
                <a:rPr lang="th-TH" sz="33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คณะสรุปรายงานผลการประเมินต่อคณะกรรมการประจำคณะ และคณบดียืนยันผลการตรวจประเมินเพื่อแจ้งต่อมหาวิทยาลัย</a:t>
              </a:r>
              <a:endParaRPr lang="en-US" sz="33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84615A9-E153-CAAB-E11E-9177AD99E206}"/>
                </a:ext>
              </a:extLst>
            </p:cNvPr>
            <p:cNvGrpSpPr/>
            <p:nvPr/>
          </p:nvGrpSpPr>
          <p:grpSpPr>
            <a:xfrm>
              <a:off x="663654" y="1875118"/>
              <a:ext cx="887947" cy="861774"/>
              <a:chOff x="1598770" y="18624"/>
              <a:chExt cx="1248865" cy="1212054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BE990344-399C-0881-7F26-ECDAC6584539}"/>
                  </a:ext>
                </a:extLst>
              </p:cNvPr>
              <p:cNvSpPr/>
              <p:nvPr/>
            </p:nvSpPr>
            <p:spPr>
              <a:xfrm>
                <a:off x="1730200" y="244672"/>
                <a:ext cx="986006" cy="986006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A7738CE-AD71-4B15-6BD4-6D79FE2F369C}"/>
                  </a:ext>
                </a:extLst>
              </p:cNvPr>
              <p:cNvSpPr txBox="1"/>
              <p:nvPr/>
            </p:nvSpPr>
            <p:spPr>
              <a:xfrm>
                <a:off x="1598770" y="18624"/>
                <a:ext cx="1248865" cy="1168766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h-TH" sz="7500" b="1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lhambra" pitchFamily="2" charset="0"/>
                    <a:cs typeface="Angsana New" panose="02020603050405020304" pitchFamily="18" charset="-34"/>
                  </a:rPr>
                  <a:t>6</a:t>
                </a:r>
                <a:endParaRPr lang="en-US" sz="75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lhambra" pitchFamily="2" charset="0"/>
                  <a:cs typeface="Angsana New" panose="02020603050405020304" pitchFamily="18" charset="-34"/>
                </a:endParaRPr>
              </a:p>
            </p:txBody>
          </p:sp>
        </p:grp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21845757-DCB1-CA41-3F4A-4708F0AE9434}"/>
              </a:ext>
            </a:extLst>
          </p:cNvPr>
          <p:cNvSpPr txBox="1"/>
          <p:nvPr/>
        </p:nvSpPr>
        <p:spPr>
          <a:xfrm>
            <a:off x="1036952" y="8588486"/>
            <a:ext cx="16485327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จากขั้นตอนการดำเนินงาน 6 ขั้นตอนใหญ่นี้ จะพบปัญหาในขั้นตอนที่ 2 มากที่สุด เนื่องจากต้องมีการตรวจสอบข้อมูลตามรายเกณฑ์มาตรฐานหลักสูตรระดับปริญญาตรีและระดับบัณฑิตศึกษา รวมแล้วจำนวน  113 หลักสูตร เมื่อตรวจแล้วพบปัญหาของหลักสูตรตามรายละเอียดดังเอกสารแนบถัดจากรายการเกณฑ์</a:t>
            </a:r>
            <a:endParaRPr lang="en-US" sz="3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425B50-48C2-63FF-AD5C-B50014290C88}"/>
              </a:ext>
            </a:extLst>
          </p:cNvPr>
          <p:cNvSpPr/>
          <p:nvPr/>
        </p:nvSpPr>
        <p:spPr>
          <a:xfrm>
            <a:off x="6185263" y="2351707"/>
            <a:ext cx="5723894" cy="325096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2" name="Title 4">
            <a:extLst>
              <a:ext uri="{FF2B5EF4-FFF2-40B4-BE49-F238E27FC236}">
                <a16:creationId xmlns:a16="http://schemas.microsoft.com/office/drawing/2014/main" id="{662CE4E4-46BE-4BF2-A1A1-317B57DFBE07}"/>
              </a:ext>
            </a:extLst>
          </p:cNvPr>
          <p:cNvSpPr txBox="1">
            <a:spLocks/>
          </p:cNvSpPr>
          <p:nvPr/>
        </p:nvSpPr>
        <p:spPr>
          <a:xfrm>
            <a:off x="1905001" y="311275"/>
            <a:ext cx="14478000" cy="875240"/>
          </a:xfrm>
          <a:prstGeom prst="rect">
            <a:avLst/>
          </a:prstGeom>
          <a:noFill/>
          <a:ln w="28575">
            <a:solidFill>
              <a:srgbClr val="044700"/>
            </a:solidFill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วิเคราะห์จากกระบวนการ/ขั้นตอนการดำเนินงาน </a:t>
            </a:r>
            <a:r>
              <a:rPr lang="en-US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Work Flow</a:t>
            </a:r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en-US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Flow Chart </a:t>
            </a:r>
          </a:p>
        </p:txBody>
      </p:sp>
    </p:spTree>
    <p:extLst>
      <p:ext uri="{BB962C8B-B14F-4D97-AF65-F5344CB8AC3E}">
        <p14:creationId xmlns:p14="http://schemas.microsoft.com/office/powerpoint/2010/main" val="276841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F174CD9-FBD9-4823-BF68-3F68E5D7D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868620"/>
              </p:ext>
            </p:extLst>
          </p:nvPr>
        </p:nvGraphicFramePr>
        <p:xfrm>
          <a:off x="733097" y="2427890"/>
          <a:ext cx="16821808" cy="72463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9981">
                  <a:extLst>
                    <a:ext uri="{9D8B030D-6E8A-4147-A177-3AD203B41FA5}">
                      <a16:colId xmlns:a16="http://schemas.microsoft.com/office/drawing/2014/main" val="4250233313"/>
                    </a:ext>
                  </a:extLst>
                </a:gridCol>
                <a:gridCol w="1579989">
                  <a:extLst>
                    <a:ext uri="{9D8B030D-6E8A-4147-A177-3AD203B41FA5}">
                      <a16:colId xmlns:a16="http://schemas.microsoft.com/office/drawing/2014/main" val="42173999"/>
                    </a:ext>
                  </a:extLst>
                </a:gridCol>
                <a:gridCol w="3927764">
                  <a:extLst>
                    <a:ext uri="{9D8B030D-6E8A-4147-A177-3AD203B41FA5}">
                      <a16:colId xmlns:a16="http://schemas.microsoft.com/office/drawing/2014/main" val="3372164198"/>
                    </a:ext>
                  </a:extLst>
                </a:gridCol>
                <a:gridCol w="3266901">
                  <a:extLst>
                    <a:ext uri="{9D8B030D-6E8A-4147-A177-3AD203B41FA5}">
                      <a16:colId xmlns:a16="http://schemas.microsoft.com/office/drawing/2014/main" val="1626620258"/>
                    </a:ext>
                  </a:extLst>
                </a:gridCol>
                <a:gridCol w="4537173">
                  <a:extLst>
                    <a:ext uri="{9D8B030D-6E8A-4147-A177-3AD203B41FA5}">
                      <a16:colId xmlns:a16="http://schemas.microsoft.com/office/drawing/2014/main" val="1536834004"/>
                    </a:ext>
                  </a:extLst>
                </a:gridCol>
              </a:tblGrid>
              <a:tr h="1508760">
                <a:tc>
                  <a:txBody>
                    <a:bodyPr/>
                    <a:lstStyle/>
                    <a:p>
                      <a:pPr algn="ctr"/>
                      <a:r>
                        <a:rPr lang="th-TH" sz="3600" u="sng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ขั้นตอน</a:t>
                      </a:r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ที่เกิดปัญหา/อุปสรรค/ผลกระทบ </a:t>
                      </a:r>
                      <a:r>
                        <a:rPr lang="th-TH" sz="36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(5)</a:t>
                      </a:r>
                      <a:endParaRPr lang="en-US" sz="36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ระดับความเสี่ยง</a:t>
                      </a:r>
                    </a:p>
                    <a:p>
                      <a:pPr algn="ctr"/>
                      <a:r>
                        <a:rPr lang="th-TH" sz="30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(6)</a:t>
                      </a:r>
                      <a:endParaRPr lang="en-US" sz="30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ความเสี่ยง </a:t>
                      </a:r>
                      <a:r>
                        <a:rPr lang="th-TH" sz="36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(7)</a:t>
                      </a:r>
                      <a:endParaRPr lang="en-US" sz="36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ปัจจัย</a:t>
                      </a:r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th-TH" sz="3600" b="1" kern="12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สาเหตุความเสี่ยง</a:t>
                      </a:r>
                    </a:p>
                    <a:p>
                      <a:pPr algn="ctr"/>
                      <a:r>
                        <a:rPr lang="th-TH" sz="3600" b="1" kern="1200" dirty="0">
                          <a:solidFill>
                            <a:srgbClr val="C00000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(8)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มาตรการ/กิจกรรมควบคุม</a:t>
                      </a:r>
                    </a:p>
                    <a:p>
                      <a:pPr algn="ctr"/>
                      <a:r>
                        <a:rPr lang="th-TH" sz="36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(9)</a:t>
                      </a:r>
                      <a:endParaRPr lang="en-US" sz="36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07823"/>
                  </a:ext>
                </a:extLst>
              </a:tr>
              <a:tr h="2868803">
                <a:tc rowSpan="2"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การตรวจสอบข้อมูลตามรายเกณฑ์มาตรฐานของหลักสูตรระดับปริญญาตรีและบัณฑิตศึกษา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สูงมาก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th-TH" sz="3600" b="1" i="0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หลักสูตรไม่ผ่านเกณฑ์มาตรฐานหลักสูตร ตามมาตรฐานการอุดมศึกษา สำนักงานปลัดกระทรวงการอุดมศึกษา วิจัยและนวัตกรรม (สป.อว.)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 อาจารย์ผู้รับผิดชอบหลักสูตรไม่เป็นไปตามเกณฑ์กำหนด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h-TH" sz="3600" b="1" i="0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โครงการจัดทำระบบสารสรเทศเพื่อการตรวจสอบคุณสมบัติอาจารย์ผู้รับผิดชอบหลักสูตรให้เป็นไปตามมาตรฐาน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h-TH" sz="3600" b="1" i="0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พัฒนาระบบสารสนเทศเพื่อรายงานสถานะหลักสูตร เพื่อใช้กำกับติดตามหลักสูตร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665759"/>
                  </a:ext>
                </a:extLst>
              </a:tr>
              <a:tr h="28688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th-TH" sz="2400" b="1" dirty="0">
                        <a:solidFill>
                          <a:schemeClr val="bg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  ปรับปรุงหลักสูตรไม่เป็นไปตามรอบระยะเวลากำหนด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548186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120C499-25CE-4CD7-89F4-4B60D1C0A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5535"/>
              </p:ext>
            </p:extLst>
          </p:nvPr>
        </p:nvGraphicFramePr>
        <p:xfrm>
          <a:off x="733097" y="160017"/>
          <a:ext cx="16821808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0904">
                  <a:extLst>
                    <a:ext uri="{9D8B030D-6E8A-4147-A177-3AD203B41FA5}">
                      <a16:colId xmlns:a16="http://schemas.microsoft.com/office/drawing/2014/main" val="2537576591"/>
                    </a:ext>
                  </a:extLst>
                </a:gridCol>
                <a:gridCol w="8410904">
                  <a:extLst>
                    <a:ext uri="{9D8B030D-6E8A-4147-A177-3AD203B41FA5}">
                      <a16:colId xmlns:a16="http://schemas.microsoft.com/office/drawing/2014/main" val="3218732537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พันธกิจการเรียนการสอน </a:t>
                      </a:r>
                      <a:r>
                        <a:rPr lang="th-TH" sz="3600" b="1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(1)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247835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วัตถุประสงค์ </a:t>
                      </a:r>
                      <a:r>
                        <a:rPr lang="en-US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 </a:t>
                      </a:r>
                      <a:r>
                        <a:rPr lang="th-TH" sz="3600" b="1" i="0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เพื่อผลิตบัณฑิตที่มีความรู้ความสามารถในวิชาการและวิชาชีพโดยเฉพาะการเป็นผู้ประกอบการ (</a:t>
                      </a:r>
                      <a:r>
                        <a:rPr lang="en-US" sz="3600" b="1" i="0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Entrepreneurs)</a:t>
                      </a:r>
                      <a:r>
                        <a:rPr lang="th-TH" sz="3600" b="1" i="0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600" b="1" i="0" kern="1200" dirty="0">
                          <a:solidFill>
                            <a:srgbClr val="C00000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(2)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2458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งาน </a:t>
                      </a:r>
                      <a:r>
                        <a:rPr lang="en-US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 </a:t>
                      </a: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พัฒนาการศึกษาและหลักสูตร </a:t>
                      </a:r>
                      <a:r>
                        <a:rPr lang="th-TH" sz="3600" b="1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(3)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กระบวนงาน </a:t>
                      </a:r>
                      <a:r>
                        <a:rPr lang="en-US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600" b="1" u="sng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การกำกับมาตรฐานหลักสูตร</a:t>
                      </a:r>
                      <a:r>
                        <a:rPr lang="en-US" sz="3600" b="1" u="sng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600" b="1" u="sng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สป.อว. </a:t>
                      </a:r>
                      <a:r>
                        <a:rPr lang="th-TH" sz="3600" b="1" u="sng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(4)</a:t>
                      </a:r>
                      <a:endParaRPr lang="en-US" sz="3600" b="1" u="sng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324629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1400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3CC37D5D-C9D0-AE53-6C01-7DC7DEFC77FD}"/>
              </a:ext>
            </a:extLst>
          </p:cNvPr>
          <p:cNvSpPr txBox="1"/>
          <p:nvPr/>
        </p:nvSpPr>
        <p:spPr>
          <a:xfrm>
            <a:off x="901337" y="1560080"/>
            <a:ext cx="10411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กระบวนการ/ขั้นตอน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การจัดซื้อจัดจ้าง</a:t>
            </a:r>
            <a:endParaRPr lang="en-US" sz="5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1845757-DCB1-CA41-3F4A-4708F0AE9434}"/>
              </a:ext>
            </a:extLst>
          </p:cNvPr>
          <p:cNvSpPr txBox="1"/>
          <p:nvPr/>
        </p:nvSpPr>
        <p:spPr>
          <a:xfrm>
            <a:off x="926975" y="8640710"/>
            <a:ext cx="16485327" cy="1477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จากขั้นตอนการดำเนินงานทั้งหมด 9 ขั้นตอนใหญ่นี้ จะพบปัญหาในขั้นตอนที่ 1,3,5 และ 8 จากการวิเคราะห์สถิติที่ผ่านมา จะพบปัญหาที่พบบ่อยและควรแก้ไขให้เร่งด่วนก่อน ได้แก่ ขั้นตอนที่ 1 เนื่องจากการจัดเตรียมเอกสารประกอบการจัดซื้อจัดจ้างต้องสมบูรณ์ ถูกต้อง ครบถ้วน เป็นไปตาม พรบ.จัดซื้อจัดจ้างกำหนด และเป็นกระบวนการแรกของการดำเนินงานทั้งหมด ถ้าขั้นตอนที่ 1 ผิดพลาดทำให้ขั้นตอนอื่นดำเนินงานผิดพลาดและต้องยกเลิกการจัดซื้อจัดจ้าง</a:t>
            </a:r>
            <a:endParaRPr lang="en-US" sz="3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66EDAB48-DD66-50EA-ECE1-25057C0ED2E1}"/>
              </a:ext>
            </a:extLst>
          </p:cNvPr>
          <p:cNvGrpSpPr/>
          <p:nvPr/>
        </p:nvGrpSpPr>
        <p:grpSpPr>
          <a:xfrm>
            <a:off x="451515" y="2583237"/>
            <a:ext cx="17350320" cy="5715929"/>
            <a:chOff x="316833" y="1714624"/>
            <a:chExt cx="11566880" cy="38106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7F8923-47AF-BBE0-4318-2B2E2D142898}"/>
                </a:ext>
              </a:extLst>
            </p:cNvPr>
            <p:cNvSpPr txBox="1"/>
            <p:nvPr/>
          </p:nvSpPr>
          <p:spPr>
            <a:xfrm>
              <a:off x="334250" y="1753720"/>
              <a:ext cx="3480792" cy="919401"/>
            </a:xfrm>
            <a:prstGeom prst="roundRect">
              <a:avLst/>
            </a:prstGeom>
            <a:solidFill>
              <a:srgbClr val="24998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(1) จัดเตรียมเอกสารประกอบ</a:t>
              </a:r>
              <a:b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การจัดซื้อจัดจ้าง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76F88D1-087A-14A8-25E2-F39061117623}"/>
                </a:ext>
              </a:extLst>
            </p:cNvPr>
            <p:cNvSpPr txBox="1"/>
            <p:nvPr/>
          </p:nvSpPr>
          <p:spPr>
            <a:xfrm>
              <a:off x="4372696" y="1735226"/>
              <a:ext cx="3480792" cy="919401"/>
            </a:xfrm>
            <a:prstGeom prst="roundRect">
              <a:avLst/>
            </a:prstGeom>
            <a:solidFill>
              <a:srgbClr val="249989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(2) คณะฯ ตรวจสอบ </a:t>
              </a:r>
              <a:b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และเสนอผู้บริหาร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83129FF-3F59-C34A-D994-C63EEB9BD25E}"/>
                </a:ext>
              </a:extLst>
            </p:cNvPr>
            <p:cNvSpPr txBox="1"/>
            <p:nvPr/>
          </p:nvSpPr>
          <p:spPr>
            <a:xfrm>
              <a:off x="8394375" y="1714624"/>
              <a:ext cx="3480792" cy="919401"/>
            </a:xfrm>
            <a:prstGeom prst="roundRect">
              <a:avLst/>
            </a:prstGeom>
            <a:solidFill>
              <a:srgbClr val="24998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(3) บันทึกข้อมูลในระบบ </a:t>
              </a:r>
              <a:r>
                <a:rPr lang="en-US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E-GP </a:t>
              </a:r>
              <a:b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และเปิดเผยราคากลาง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78ACDAA-2CA7-3100-FA43-E64CCBBE7DCC}"/>
                </a:ext>
              </a:extLst>
            </p:cNvPr>
            <p:cNvSpPr txBox="1"/>
            <p:nvPr/>
          </p:nvSpPr>
          <p:spPr>
            <a:xfrm>
              <a:off x="325379" y="3182056"/>
              <a:ext cx="3480792" cy="919401"/>
            </a:xfrm>
            <a:prstGeom prst="roundRect">
              <a:avLst/>
            </a:prstGeom>
            <a:solidFill>
              <a:srgbClr val="249989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(6) สรุปผล และประกาศผู้ชนะ</a:t>
              </a:r>
              <a:b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การเสนอราคา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F74587-BB18-46FB-8667-4009AE658F23}"/>
                </a:ext>
              </a:extLst>
            </p:cNvPr>
            <p:cNvSpPr txBox="1"/>
            <p:nvPr/>
          </p:nvSpPr>
          <p:spPr>
            <a:xfrm>
              <a:off x="4355604" y="3191829"/>
              <a:ext cx="3480792" cy="919401"/>
            </a:xfrm>
            <a:prstGeom prst="roundRect">
              <a:avLst/>
            </a:prstGeom>
            <a:solidFill>
              <a:srgbClr val="24998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(5) เปิดซอง และสรุปผู้ชนะ</a:t>
              </a:r>
              <a:b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การเสนอราคา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EDCA202-6347-116C-DA38-1C9D83ED38A4}"/>
                </a:ext>
              </a:extLst>
            </p:cNvPr>
            <p:cNvSpPr txBox="1"/>
            <p:nvPr/>
          </p:nvSpPr>
          <p:spPr>
            <a:xfrm>
              <a:off x="8402921" y="3219689"/>
              <a:ext cx="3480792" cy="868323"/>
            </a:xfrm>
            <a:prstGeom prst="roundRect">
              <a:avLst/>
            </a:prstGeom>
            <a:solidFill>
              <a:srgbClr val="249989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th-TH" sz="165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algn="ctr"/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(4) เชิญชวนเสนอราคา</a:t>
              </a:r>
            </a:p>
            <a:p>
              <a:pPr algn="ctr"/>
              <a:endParaRPr lang="th-TH" sz="165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AACB3D8-D29C-F497-619E-FDFA13C09731}"/>
                </a:ext>
              </a:extLst>
            </p:cNvPr>
            <p:cNvSpPr txBox="1"/>
            <p:nvPr/>
          </p:nvSpPr>
          <p:spPr>
            <a:xfrm>
              <a:off x="316833" y="4579234"/>
              <a:ext cx="3480792" cy="919401"/>
            </a:xfrm>
            <a:prstGeom prst="roundRect">
              <a:avLst/>
            </a:prstGeom>
            <a:solidFill>
              <a:srgbClr val="249989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(7) แจ้งบริษัทจัดเตรียมการนัด</a:t>
              </a:r>
              <a:b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ทำสัญญา / จัดทำสัญญา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D4F0871-7591-FD8A-62B8-4AD020ADCFE8}"/>
                </a:ext>
              </a:extLst>
            </p:cNvPr>
            <p:cNvSpPr txBox="1"/>
            <p:nvPr/>
          </p:nvSpPr>
          <p:spPr>
            <a:xfrm>
              <a:off x="4364151" y="4605842"/>
              <a:ext cx="3480792" cy="919401"/>
            </a:xfrm>
            <a:prstGeom prst="roundRect">
              <a:avLst/>
            </a:prstGeom>
            <a:solidFill>
              <a:srgbClr val="24998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(8) ติดตามการส่งของ / กรรมการตรวจรับ / รายงานผลการตรวจรับ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0A56B00-BB1D-D387-4CDF-DCC3D738863C}"/>
                </a:ext>
              </a:extLst>
            </p:cNvPr>
            <p:cNvSpPr txBox="1"/>
            <p:nvPr/>
          </p:nvSpPr>
          <p:spPr>
            <a:xfrm>
              <a:off x="8394375" y="4605842"/>
              <a:ext cx="3480792" cy="919401"/>
            </a:xfrm>
            <a:prstGeom prst="roundRect">
              <a:avLst/>
            </a:prstGeom>
            <a:solidFill>
              <a:srgbClr val="249989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(9) ดำเนินการเบิกจ่าย / บันทึกข้อมูลเข้าระบบทรัพย์สิน</a:t>
              </a:r>
            </a:p>
          </p:txBody>
        </p:sp>
        <p:sp>
          <p:nvSpPr>
            <p:cNvPr id="46" name="Arrow: Right 45">
              <a:extLst>
                <a:ext uri="{FF2B5EF4-FFF2-40B4-BE49-F238E27FC236}">
                  <a16:creationId xmlns:a16="http://schemas.microsoft.com/office/drawing/2014/main" id="{30C853BB-1A78-949B-9571-FD69ADC26EF5}"/>
                </a:ext>
              </a:extLst>
            </p:cNvPr>
            <p:cNvSpPr/>
            <p:nvPr/>
          </p:nvSpPr>
          <p:spPr>
            <a:xfrm>
              <a:off x="3831809" y="1914405"/>
              <a:ext cx="540888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7" name="Arrow: Right 46">
              <a:extLst>
                <a:ext uri="{FF2B5EF4-FFF2-40B4-BE49-F238E27FC236}">
                  <a16:creationId xmlns:a16="http://schemas.microsoft.com/office/drawing/2014/main" id="{7636A9C1-3412-1612-9550-D2FA23326C80}"/>
                </a:ext>
              </a:extLst>
            </p:cNvPr>
            <p:cNvSpPr/>
            <p:nvPr/>
          </p:nvSpPr>
          <p:spPr>
            <a:xfrm>
              <a:off x="7892624" y="1951075"/>
              <a:ext cx="476115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95DB1D9A-94C2-9A29-6CDC-C59679443B18}"/>
                </a:ext>
              </a:extLst>
            </p:cNvPr>
            <p:cNvSpPr/>
            <p:nvPr/>
          </p:nvSpPr>
          <p:spPr>
            <a:xfrm>
              <a:off x="3823263" y="4909815"/>
              <a:ext cx="540888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49" name="Arrow: Right 48">
              <a:extLst>
                <a:ext uri="{FF2B5EF4-FFF2-40B4-BE49-F238E27FC236}">
                  <a16:creationId xmlns:a16="http://schemas.microsoft.com/office/drawing/2014/main" id="{359F3F08-FC6D-BB4A-789F-4C09106CFF15}"/>
                </a:ext>
              </a:extLst>
            </p:cNvPr>
            <p:cNvSpPr/>
            <p:nvPr/>
          </p:nvSpPr>
          <p:spPr>
            <a:xfrm>
              <a:off x="7901016" y="4945859"/>
              <a:ext cx="467569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9BAB8460-9D40-9E37-E763-360F1D4E8EDC}"/>
                </a:ext>
              </a:extLst>
            </p:cNvPr>
            <p:cNvSpPr/>
            <p:nvPr/>
          </p:nvSpPr>
          <p:spPr>
            <a:xfrm flipH="1">
              <a:off x="3792511" y="3448467"/>
              <a:ext cx="540888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61C8C889-B4E6-4237-119B-8027DA2CEEE6}"/>
                </a:ext>
              </a:extLst>
            </p:cNvPr>
            <p:cNvSpPr/>
            <p:nvPr/>
          </p:nvSpPr>
          <p:spPr>
            <a:xfrm flipH="1">
              <a:off x="7827851" y="3448467"/>
              <a:ext cx="540888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065597C3-3039-F66D-7EEE-EA72DFAB9D9C}"/>
                </a:ext>
              </a:extLst>
            </p:cNvPr>
            <p:cNvSpPr/>
            <p:nvPr/>
          </p:nvSpPr>
          <p:spPr>
            <a:xfrm rot="16200000" flipH="1">
              <a:off x="1791191" y="4145323"/>
              <a:ext cx="433952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3" name="Arrow: Right 52">
              <a:extLst>
                <a:ext uri="{FF2B5EF4-FFF2-40B4-BE49-F238E27FC236}">
                  <a16:creationId xmlns:a16="http://schemas.microsoft.com/office/drawing/2014/main" id="{DEE996DF-E758-84F8-E186-A952D65F706E}"/>
                </a:ext>
              </a:extLst>
            </p:cNvPr>
            <p:cNvSpPr/>
            <p:nvPr/>
          </p:nvSpPr>
          <p:spPr>
            <a:xfrm rot="16200000" flipH="1">
              <a:off x="9926341" y="2728188"/>
              <a:ext cx="433952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404761C-1296-E121-58BF-31318873D92C}"/>
              </a:ext>
            </a:extLst>
          </p:cNvPr>
          <p:cNvGrpSpPr/>
          <p:nvPr/>
        </p:nvGrpSpPr>
        <p:grpSpPr>
          <a:xfrm>
            <a:off x="269781" y="2429146"/>
            <a:ext cx="17748438" cy="5968337"/>
            <a:chOff x="179854" y="1619430"/>
            <a:chExt cx="11832292" cy="3978891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5425B50-48C2-63FF-AD5C-B50014290C88}"/>
                </a:ext>
              </a:extLst>
            </p:cNvPr>
            <p:cNvSpPr/>
            <p:nvPr/>
          </p:nvSpPr>
          <p:spPr>
            <a:xfrm>
              <a:off x="179854" y="1669082"/>
              <a:ext cx="3714558" cy="10692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5378E1F-16A5-53E7-6954-777F31434763}"/>
                </a:ext>
              </a:extLst>
            </p:cNvPr>
            <p:cNvSpPr/>
            <p:nvPr/>
          </p:nvSpPr>
          <p:spPr>
            <a:xfrm>
              <a:off x="8274488" y="1619430"/>
              <a:ext cx="3737658" cy="10692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E1E66011-8BAC-DD45-51EE-2B476196D1BC}"/>
                </a:ext>
              </a:extLst>
            </p:cNvPr>
            <p:cNvSpPr/>
            <p:nvPr/>
          </p:nvSpPr>
          <p:spPr>
            <a:xfrm>
              <a:off x="4163358" y="3109870"/>
              <a:ext cx="3737658" cy="10692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2D33CFEC-49A4-B520-EDF4-A1791B520070}"/>
                </a:ext>
              </a:extLst>
            </p:cNvPr>
            <p:cNvSpPr/>
            <p:nvPr/>
          </p:nvSpPr>
          <p:spPr>
            <a:xfrm>
              <a:off x="4227171" y="4529072"/>
              <a:ext cx="3737658" cy="10692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sp>
        <p:nvSpPr>
          <p:cNvPr id="28" name="Title 4">
            <a:extLst>
              <a:ext uri="{FF2B5EF4-FFF2-40B4-BE49-F238E27FC236}">
                <a16:creationId xmlns:a16="http://schemas.microsoft.com/office/drawing/2014/main" id="{4AD3E33B-0CEC-4AAB-A4AF-C6A3801521E7}"/>
              </a:ext>
            </a:extLst>
          </p:cNvPr>
          <p:cNvSpPr txBox="1">
            <a:spLocks/>
          </p:cNvSpPr>
          <p:nvPr/>
        </p:nvSpPr>
        <p:spPr>
          <a:xfrm>
            <a:off x="1752601" y="311275"/>
            <a:ext cx="14782800" cy="875240"/>
          </a:xfrm>
          <a:prstGeom prst="rect">
            <a:avLst/>
          </a:prstGeom>
          <a:noFill/>
          <a:ln w="28575">
            <a:solidFill>
              <a:srgbClr val="044700"/>
            </a:solidFill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วิเคราะห์จากกระบวนการ/ขั้นตอนการดำเนินงาน </a:t>
            </a:r>
            <a:r>
              <a:rPr lang="en-US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Work Flow</a:t>
            </a:r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en-US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Flow Chart </a:t>
            </a:r>
          </a:p>
        </p:txBody>
      </p:sp>
    </p:spTree>
    <p:extLst>
      <p:ext uri="{BB962C8B-B14F-4D97-AF65-F5344CB8AC3E}">
        <p14:creationId xmlns:p14="http://schemas.microsoft.com/office/powerpoint/2010/main" val="159633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F174CD9-FBD9-4823-BF68-3F68E5D7D8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192196"/>
              </p:ext>
            </p:extLst>
          </p:nvPr>
        </p:nvGraphicFramePr>
        <p:xfrm>
          <a:off x="331073" y="2576393"/>
          <a:ext cx="17452430" cy="751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7127">
                  <a:extLst>
                    <a:ext uri="{9D8B030D-6E8A-4147-A177-3AD203B41FA5}">
                      <a16:colId xmlns:a16="http://schemas.microsoft.com/office/drawing/2014/main" val="4250233313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470062302"/>
                    </a:ext>
                  </a:extLst>
                </a:gridCol>
                <a:gridCol w="2842088">
                  <a:extLst>
                    <a:ext uri="{9D8B030D-6E8A-4147-A177-3AD203B41FA5}">
                      <a16:colId xmlns:a16="http://schemas.microsoft.com/office/drawing/2014/main" val="3372164198"/>
                    </a:ext>
                  </a:extLst>
                </a:gridCol>
                <a:gridCol w="4964433">
                  <a:extLst>
                    <a:ext uri="{9D8B030D-6E8A-4147-A177-3AD203B41FA5}">
                      <a16:colId xmlns:a16="http://schemas.microsoft.com/office/drawing/2014/main" val="1626620258"/>
                    </a:ext>
                  </a:extLst>
                </a:gridCol>
                <a:gridCol w="3347582">
                  <a:extLst>
                    <a:ext uri="{9D8B030D-6E8A-4147-A177-3AD203B41FA5}">
                      <a16:colId xmlns:a16="http://schemas.microsoft.com/office/drawing/2014/main" val="1536834004"/>
                    </a:ext>
                  </a:extLst>
                </a:gridCol>
              </a:tblGrid>
              <a:tr h="1346798">
                <a:tc>
                  <a:txBody>
                    <a:bodyPr/>
                    <a:lstStyle/>
                    <a:p>
                      <a:pPr algn="ctr"/>
                      <a:r>
                        <a:rPr lang="th-TH" sz="3600" u="sng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ขั้นตอน</a:t>
                      </a:r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ที่เกิดปัญหา/อุปสรรค/ผลกระทบ </a:t>
                      </a:r>
                      <a:r>
                        <a:rPr lang="th-TH" sz="36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(5)</a:t>
                      </a:r>
                      <a:endParaRPr lang="en-US" sz="36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ระดับความเสี่ยง</a:t>
                      </a:r>
                    </a:p>
                    <a:p>
                      <a:pPr algn="ctr"/>
                      <a:r>
                        <a:rPr lang="th-TH" sz="30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(6)</a:t>
                      </a:r>
                      <a:endParaRPr lang="en-US" sz="30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ความเสี่ยง </a:t>
                      </a:r>
                      <a:r>
                        <a:rPr lang="th-TH" sz="36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(7)</a:t>
                      </a:r>
                      <a:endParaRPr lang="en-US" sz="36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ปัจจัย</a:t>
                      </a:r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th-TH" sz="3600" b="1" kern="12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สาเหตุความเสี่ยง</a:t>
                      </a:r>
                    </a:p>
                    <a:p>
                      <a:pPr algn="ctr"/>
                      <a:r>
                        <a:rPr lang="th-TH" sz="3600" b="1" kern="1200" dirty="0">
                          <a:solidFill>
                            <a:srgbClr val="C00000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(8)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มาตรการ/กิจกรรมควบคุม </a:t>
                      </a:r>
                      <a:r>
                        <a:rPr lang="th-TH" sz="36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(9)</a:t>
                      </a:r>
                      <a:endParaRPr lang="en-US" sz="36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07823"/>
                  </a:ext>
                </a:extLst>
              </a:tr>
              <a:tr h="1288787"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จัดเตรียมเอกสารประกอบจัดซื้อจัดจ้าง </a:t>
                      </a:r>
                      <a:r>
                        <a:rPr lang="en-US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(e-Bidding)</a:t>
                      </a: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สูงมาก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เอกสารจัดซื้อจัดจ้างขาดความถูกต้อง ครบถ้วน ไม่เป็นไปตาม พ.ร.บ. จัดซื้อจัดจ้างกำหนด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เจ้าหน้าที่พัสดุขาดทักษะประสบการณ์และความชำนาญ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เอกสารประกอบการจัดซื้อจัดจ้างเกินกำหนดระยะเวลา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คณะกรรมการในชุดต่าง ๆ ขาดความเข้าใจในการจัดซื้อจัดจ้าง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การกำหนดวันตรวจรับผิดพลาด</a:t>
                      </a:r>
                      <a:endParaRPr lang="th-TH" sz="30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h-TH" sz="33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จัดทีมพี่เลี้ยง โดยมีผู้เชี่ยวชาญให้คำปรึกษาก่อนำเนินการ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จัดทำแผนการจัดซื้อจัดจ้าง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ประชุมก่อนเริ่มดำเนินงานซื้อจ้าง</a:t>
                      </a: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ทบทวนนับวันเวลาเพื่อลงวันตรวจรับอย่างน้อย 3 ครั้ง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665759"/>
                  </a:ext>
                </a:extLst>
              </a:tr>
              <a:tr h="1298535"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2. บันทึกข้อมูลในระบบ </a:t>
                      </a:r>
                      <a:r>
                        <a:rPr lang="en-US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e-GP </a:t>
                      </a: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และเปิดเผยราคากลาง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สูง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50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31850"/>
                  </a:ext>
                </a:extLst>
              </a:tr>
              <a:tr h="1477643"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3.เปิดซองและสรุปผู้ชนะการเสนอราคา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สูง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750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97667680"/>
                  </a:ext>
                </a:extLst>
              </a:tr>
              <a:tr h="2107236"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4.ติดตามการส่งของ/กรรมการตรวจรับ/รายงานผลการตรวจรับ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ปานกลาง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412747000"/>
                  </a:ext>
                </a:extLst>
              </a:tr>
            </a:tbl>
          </a:graphicData>
        </a:graphic>
      </p:graphicFrame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120C499-25CE-4CD7-89F4-4B60D1C0A9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3221930"/>
              </p:ext>
            </p:extLst>
          </p:nvPr>
        </p:nvGraphicFramePr>
        <p:xfrm>
          <a:off x="331076" y="213359"/>
          <a:ext cx="17452428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3826">
                  <a:extLst>
                    <a:ext uri="{9D8B030D-6E8A-4147-A177-3AD203B41FA5}">
                      <a16:colId xmlns:a16="http://schemas.microsoft.com/office/drawing/2014/main" val="2537576591"/>
                    </a:ext>
                  </a:extLst>
                </a:gridCol>
                <a:gridCol w="8878602">
                  <a:extLst>
                    <a:ext uri="{9D8B030D-6E8A-4147-A177-3AD203B41FA5}">
                      <a16:colId xmlns:a16="http://schemas.microsoft.com/office/drawing/2014/main" val="3740352811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พันธกิจบริหารจัดการ </a:t>
                      </a:r>
                      <a:r>
                        <a:rPr lang="th-TH" sz="36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(1)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247835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วัตถุประสงค์ </a:t>
                      </a:r>
                      <a:r>
                        <a:rPr lang="en-US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000" b="1" i="0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เพื่อสร้างและพัฒนาระบบบริหารจัดการให้มีประสิทธิภาพประสิทธิผล  และมีความโปร่งใสในการบริหารงานประเด็นยุทธศาสตร์มหาวิทยาลัยแม่โจ้ </a:t>
                      </a:r>
                      <a:r>
                        <a:rPr lang="th-TH" sz="3000" b="1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(2)</a:t>
                      </a:r>
                      <a:endParaRPr lang="en-US" sz="30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2458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งาน </a:t>
                      </a:r>
                      <a:r>
                        <a:rPr lang="en-US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 </a:t>
                      </a:r>
                      <a:r>
                        <a:rPr lang="th-TH" sz="3600" b="1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คลังและพัสดุ </a:t>
                      </a:r>
                      <a:r>
                        <a:rPr lang="th-TH" sz="3600" b="1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(3)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กระบวนงาน </a:t>
                      </a:r>
                      <a:r>
                        <a:rPr lang="en-US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600" b="1" u="sng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จัดซื้อจัดจ้าง </a:t>
                      </a:r>
                      <a:r>
                        <a:rPr lang="th-TH" sz="3600" b="1" u="sng" dirty="0">
                          <a:solidFill>
                            <a:srgbClr val="FF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(4)</a:t>
                      </a:r>
                      <a:endParaRPr lang="en-US" sz="3600" b="1" u="sng" dirty="0">
                        <a:solidFill>
                          <a:srgbClr val="FF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3246291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907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15F5FB46-F28D-427E-8605-DE13CD703EF1}"/>
              </a:ext>
            </a:extLst>
          </p:cNvPr>
          <p:cNvSpPr txBox="1">
            <a:spLocks/>
          </p:cNvSpPr>
          <p:nvPr/>
        </p:nvSpPr>
        <p:spPr>
          <a:xfrm>
            <a:off x="1981201" y="311275"/>
            <a:ext cx="14325600" cy="875240"/>
          </a:xfrm>
          <a:prstGeom prst="rect">
            <a:avLst/>
          </a:prstGeom>
          <a:noFill/>
          <a:ln w="28575">
            <a:solidFill>
              <a:srgbClr val="044700"/>
            </a:solidFill>
          </a:ln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วิเคราะห์จากกระบวนการ/ขั้นตอนการดำเนินงาน </a:t>
            </a:r>
            <a:r>
              <a:rPr lang="en-US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Work Flow</a:t>
            </a:r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en-US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Flow Chart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AD9AD6-0D58-4CCC-AEBE-C6E16A0364F5}"/>
              </a:ext>
            </a:extLst>
          </p:cNvPr>
          <p:cNvSpPr txBox="1"/>
          <p:nvPr/>
        </p:nvSpPr>
        <p:spPr>
          <a:xfrm>
            <a:off x="973520" y="1495103"/>
            <a:ext cx="11843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กระบวนการ/ขั้นตอน </a:t>
            </a:r>
            <a:r>
              <a:rPr lang="en-US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:</a:t>
            </a:r>
            <a:r>
              <a:rPr lang="th-TH" sz="5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การรับ-จ่าย /การยืมเงินทดรอง</a:t>
            </a:r>
            <a:endParaRPr lang="en-US" sz="5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E98E9FC-BFA0-4E6E-8329-BDD210930C4C}"/>
              </a:ext>
            </a:extLst>
          </p:cNvPr>
          <p:cNvGrpSpPr/>
          <p:nvPr/>
        </p:nvGrpSpPr>
        <p:grpSpPr>
          <a:xfrm>
            <a:off x="543609" y="2790055"/>
            <a:ext cx="17247771" cy="6375188"/>
            <a:chOff x="351017" y="1517899"/>
            <a:chExt cx="11498514" cy="42501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330D8DC-172E-4CC9-9AE3-68FB6786F493}"/>
                </a:ext>
              </a:extLst>
            </p:cNvPr>
            <p:cNvSpPr txBox="1"/>
            <p:nvPr/>
          </p:nvSpPr>
          <p:spPr>
            <a:xfrm>
              <a:off x="4372697" y="1517899"/>
              <a:ext cx="3480792" cy="1345049"/>
            </a:xfrm>
            <a:prstGeom prst="roundRect">
              <a:avLst/>
            </a:prstGeom>
            <a:solidFill>
              <a:srgbClr val="249989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(2) เจ้าหน้าที่การเงินตรวจสอบสัญญายืมเงิน / เอกสารประกอบการยืมเงิน จำนวนเงิน/และสัญญายืมเงินคงค้าง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892C15-0233-4B33-A095-0906DF7702CB}"/>
                </a:ext>
              </a:extLst>
            </p:cNvPr>
            <p:cNvSpPr txBox="1"/>
            <p:nvPr/>
          </p:nvSpPr>
          <p:spPr>
            <a:xfrm>
              <a:off x="351017" y="4322945"/>
              <a:ext cx="3480792" cy="919401"/>
            </a:xfrm>
            <a:prstGeom prst="roundRect">
              <a:avLst/>
            </a:prstGeom>
            <a:solidFill>
              <a:srgbClr val="249989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(6) ชำระเงินยืมพร้อมคืนเงินยืมคงเหลือ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F51E416-F976-4F4A-9914-1754D1A78F10}"/>
                </a:ext>
              </a:extLst>
            </p:cNvPr>
            <p:cNvSpPr txBox="1"/>
            <p:nvPr/>
          </p:nvSpPr>
          <p:spPr>
            <a:xfrm>
              <a:off x="4204633" y="4201239"/>
              <a:ext cx="3480792" cy="1345049"/>
            </a:xfrm>
            <a:prstGeom prst="roundRect">
              <a:avLst/>
            </a:prstGeom>
            <a:solidFill>
              <a:srgbClr val="24998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(5) ตรวจสอบเอกสารประกอบการเบิกจ่ายและเอกสารการยืม-คืน </a:t>
              </a:r>
              <a:b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375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เงินทดรอง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451C670-77FE-48A3-BC68-72A382C5F381}"/>
                </a:ext>
              </a:extLst>
            </p:cNvPr>
            <p:cNvSpPr txBox="1"/>
            <p:nvPr/>
          </p:nvSpPr>
          <p:spPr>
            <a:xfrm>
              <a:off x="8368739" y="4048404"/>
              <a:ext cx="3480792" cy="1719620"/>
            </a:xfrm>
            <a:prstGeom prst="roundRect">
              <a:avLst/>
            </a:prstGeom>
            <a:solidFill>
              <a:srgbClr val="249989">
                <a:alpha val="50196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th-TH" sz="165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  <a:p>
              <a:pPr algn="ctr"/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(4) ผอ.อนุมัติ จ่ายเงินทดรอง</a:t>
              </a:r>
              <a:b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ผ่านระบบธนาคาร/ลงทะเบียน</a:t>
              </a:r>
              <a:b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375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คุมเงิน  ทดรอง</a:t>
              </a:r>
            </a:p>
            <a:p>
              <a:pPr algn="ctr"/>
              <a:endParaRPr lang="th-TH" sz="165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F6FF0429-52BB-464A-A5B7-17FDEF932A70}"/>
                </a:ext>
              </a:extLst>
            </p:cNvPr>
            <p:cNvSpPr/>
            <p:nvPr/>
          </p:nvSpPr>
          <p:spPr>
            <a:xfrm>
              <a:off x="3831809" y="1914405"/>
              <a:ext cx="540888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30F9781C-949C-41C4-8530-E4E30A8AE48B}"/>
                </a:ext>
              </a:extLst>
            </p:cNvPr>
            <p:cNvSpPr/>
            <p:nvPr/>
          </p:nvSpPr>
          <p:spPr>
            <a:xfrm>
              <a:off x="7892624" y="1951075"/>
              <a:ext cx="476115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8B3AC97B-5FF2-4728-AA0D-65AF05F4FA87}"/>
                </a:ext>
              </a:extLst>
            </p:cNvPr>
            <p:cNvSpPr/>
            <p:nvPr/>
          </p:nvSpPr>
          <p:spPr>
            <a:xfrm flipH="1">
              <a:off x="3592532" y="4582737"/>
              <a:ext cx="540888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46AE8E81-10E0-4CBE-9B7B-90A30610C53F}"/>
                </a:ext>
              </a:extLst>
            </p:cNvPr>
            <p:cNvSpPr/>
            <p:nvPr/>
          </p:nvSpPr>
          <p:spPr>
            <a:xfrm flipH="1">
              <a:off x="7756638" y="4582737"/>
              <a:ext cx="540888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6AA6EA5F-66BE-4DA6-BFED-83360DE96491}"/>
                </a:ext>
              </a:extLst>
            </p:cNvPr>
            <p:cNvSpPr/>
            <p:nvPr/>
          </p:nvSpPr>
          <p:spPr>
            <a:xfrm rot="16200000" flipH="1">
              <a:off x="9946926" y="3550170"/>
              <a:ext cx="433952" cy="433871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95F491A-00D8-45DD-BA47-A87CED84F49F}"/>
              </a:ext>
            </a:extLst>
          </p:cNvPr>
          <p:cNvSpPr txBox="1"/>
          <p:nvPr/>
        </p:nvSpPr>
        <p:spPr>
          <a:xfrm>
            <a:off x="436790" y="2790054"/>
            <a:ext cx="5221188" cy="1379101"/>
          </a:xfrm>
          <a:prstGeom prst="roundRect">
            <a:avLst/>
          </a:prstGeom>
          <a:solidFill>
            <a:srgbClr val="249989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marL="685800" indent="-685800" algn="ctr">
              <a:buAutoNum type="arabicParenBoth"/>
            </a:pPr>
            <a:r>
              <a:rPr lang="th-TH" sz="37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จัดทำเอกสารใบยืมเงินทดรอง</a:t>
            </a:r>
          </a:p>
          <a:p>
            <a:pPr algn="ctr"/>
            <a:r>
              <a:rPr lang="th-TH" sz="37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ผ่านระบบ </a:t>
            </a:r>
            <a:r>
              <a:rPr lang="en-US" sz="37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e-fin</a:t>
            </a:r>
            <a:endParaRPr lang="th-TH" sz="375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0CF459-4AC7-434B-B75D-9DC6BD1EDB11}"/>
              </a:ext>
            </a:extLst>
          </p:cNvPr>
          <p:cNvSpPr txBox="1"/>
          <p:nvPr/>
        </p:nvSpPr>
        <p:spPr>
          <a:xfrm>
            <a:off x="12571919" y="2686987"/>
            <a:ext cx="5221188" cy="2579430"/>
          </a:xfrm>
          <a:prstGeom prst="roundRect">
            <a:avLst/>
          </a:prstGeom>
          <a:solidFill>
            <a:srgbClr val="249989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th-TH" sz="165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7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7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sz="37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) นำเสนอต่อหัวหน้างานคลังและพัสดุเพื่อตรวจสอบอีกครั้ง พร้อม</a:t>
            </a:r>
            <a:br>
              <a:rPr lang="th-TH" sz="375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75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ลงนามเสนอต่อ ผอ. พิจารณาอนุมัติ</a:t>
            </a:r>
          </a:p>
          <a:p>
            <a:pPr algn="ctr"/>
            <a:endParaRPr lang="th-TH" sz="165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Oval 40">
            <a:extLst>
              <a:ext uri="{FF2B5EF4-FFF2-40B4-BE49-F238E27FC236}">
                <a16:creationId xmlns:a16="http://schemas.microsoft.com/office/drawing/2014/main" id="{1F5E9E82-CB45-48BD-9A93-688ADB712AC1}"/>
              </a:ext>
            </a:extLst>
          </p:cNvPr>
          <p:cNvSpPr/>
          <p:nvPr/>
        </p:nvSpPr>
        <p:spPr>
          <a:xfrm>
            <a:off x="6148709" y="6590990"/>
            <a:ext cx="5571837" cy="262533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99D6FF-385F-456F-B22C-D3ADC7F51701}"/>
              </a:ext>
            </a:extLst>
          </p:cNvPr>
          <p:cNvSpPr/>
          <p:nvPr/>
        </p:nvSpPr>
        <p:spPr>
          <a:xfrm>
            <a:off x="268015" y="2248883"/>
            <a:ext cx="17880419" cy="7257725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85607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9AB0AD40-2E81-43D7-9544-B75C92427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9086723"/>
              </p:ext>
            </p:extLst>
          </p:nvPr>
        </p:nvGraphicFramePr>
        <p:xfrm>
          <a:off x="417786" y="424355"/>
          <a:ext cx="17452428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3826">
                  <a:extLst>
                    <a:ext uri="{9D8B030D-6E8A-4147-A177-3AD203B41FA5}">
                      <a16:colId xmlns:a16="http://schemas.microsoft.com/office/drawing/2014/main" val="2537576591"/>
                    </a:ext>
                  </a:extLst>
                </a:gridCol>
                <a:gridCol w="8878602">
                  <a:extLst>
                    <a:ext uri="{9D8B030D-6E8A-4147-A177-3AD203B41FA5}">
                      <a16:colId xmlns:a16="http://schemas.microsoft.com/office/drawing/2014/main" val="3740352811"/>
                    </a:ext>
                  </a:extLst>
                </a:gridCol>
              </a:tblGrid>
              <a:tr h="685800">
                <a:tc gridSpan="2"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พันธกิจบริหารจัดการ </a:t>
                      </a:r>
                      <a:r>
                        <a:rPr lang="th-TH" sz="36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(1)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247835"/>
                  </a:ext>
                </a:extLst>
              </a:tr>
              <a:tr h="6858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วัตถุประสงค์ </a:t>
                      </a:r>
                      <a:r>
                        <a:rPr lang="en-US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000" b="1" i="0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เพื่อสร้างและพัฒนาระบบบริหารจัดการให้มีประสิทธิภาพประสิทธิผลและมีความโปร่งใสในการบริหารงานประเด็นยุทธศาสตร์มหาวิทยาลัยแม่โจ้ </a:t>
                      </a:r>
                      <a:r>
                        <a:rPr lang="th-TH" sz="3000" b="1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(2)</a:t>
                      </a:r>
                      <a:endParaRPr lang="en-US" sz="30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42458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งาน </a:t>
                      </a:r>
                      <a:r>
                        <a:rPr lang="en-US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 </a:t>
                      </a:r>
                      <a:r>
                        <a:rPr lang="th-TH" sz="3600" b="1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คลังและพัสดุ </a:t>
                      </a:r>
                      <a:r>
                        <a:rPr lang="th-TH" sz="3600" b="1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(3)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tc>
                  <a:txBody>
                    <a:bodyPr/>
                    <a:lstStyle/>
                    <a:p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กระบวนงาน </a:t>
                      </a:r>
                      <a:r>
                        <a:rPr lang="en-US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:</a:t>
                      </a: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</a:t>
                      </a:r>
                      <a:r>
                        <a:rPr lang="th-TH" sz="3600" b="1" u="sng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การรับ-จ่าย /การยืมเงินทดรอง </a:t>
                      </a:r>
                      <a:r>
                        <a:rPr lang="th-TH" sz="3600" b="1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(4)</a:t>
                      </a:r>
                      <a:endParaRPr lang="en-US" sz="3600" b="1" u="sng" dirty="0">
                        <a:solidFill>
                          <a:srgbClr val="F013F5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/>
                </a:tc>
                <a:extLst>
                  <a:ext uri="{0D108BD9-81ED-4DB2-BD59-A6C34878D82A}">
                    <a16:rowId xmlns:a16="http://schemas.microsoft.com/office/drawing/2014/main" val="3324629136"/>
                  </a:ext>
                </a:extLst>
              </a:tr>
            </a:tbl>
          </a:graphicData>
        </a:graphic>
      </p:graphicFrame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223B1830-8443-43FD-AA91-6C1B5DF5AF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819058"/>
              </p:ext>
            </p:extLst>
          </p:nvPr>
        </p:nvGraphicFramePr>
        <p:xfrm>
          <a:off x="536028" y="2576393"/>
          <a:ext cx="17247472" cy="7205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143">
                  <a:extLst>
                    <a:ext uri="{9D8B030D-6E8A-4147-A177-3AD203B41FA5}">
                      <a16:colId xmlns:a16="http://schemas.microsoft.com/office/drawing/2014/main" val="4250233313"/>
                    </a:ext>
                  </a:extLst>
                </a:gridCol>
                <a:gridCol w="1583576">
                  <a:extLst>
                    <a:ext uri="{9D8B030D-6E8A-4147-A177-3AD203B41FA5}">
                      <a16:colId xmlns:a16="http://schemas.microsoft.com/office/drawing/2014/main" val="3372164198"/>
                    </a:ext>
                  </a:extLst>
                </a:gridCol>
                <a:gridCol w="2169621">
                  <a:extLst>
                    <a:ext uri="{9D8B030D-6E8A-4147-A177-3AD203B41FA5}">
                      <a16:colId xmlns:a16="http://schemas.microsoft.com/office/drawing/2014/main" val="3863998817"/>
                    </a:ext>
                  </a:extLst>
                </a:gridCol>
                <a:gridCol w="4289367">
                  <a:extLst>
                    <a:ext uri="{9D8B030D-6E8A-4147-A177-3AD203B41FA5}">
                      <a16:colId xmlns:a16="http://schemas.microsoft.com/office/drawing/2014/main" val="1626620258"/>
                    </a:ext>
                  </a:extLst>
                </a:gridCol>
                <a:gridCol w="5775765">
                  <a:extLst>
                    <a:ext uri="{9D8B030D-6E8A-4147-A177-3AD203B41FA5}">
                      <a16:colId xmlns:a16="http://schemas.microsoft.com/office/drawing/2014/main" val="1536834004"/>
                    </a:ext>
                  </a:extLst>
                </a:gridCol>
              </a:tblGrid>
              <a:tr h="1581648">
                <a:tc>
                  <a:txBody>
                    <a:bodyPr/>
                    <a:lstStyle/>
                    <a:p>
                      <a:pPr algn="ctr"/>
                      <a:r>
                        <a:rPr lang="th-TH" sz="3600" u="sng" dirty="0">
                          <a:solidFill>
                            <a:srgbClr val="F013F5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ขั้นตอน</a:t>
                      </a:r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ที่เกิดปัญหา/อุปสรรค/ผลกระทบ </a:t>
                      </a:r>
                      <a:r>
                        <a:rPr lang="th-TH" sz="36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(5)</a:t>
                      </a:r>
                      <a:endParaRPr lang="en-US" sz="36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0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ระดับความเสี่ยง</a:t>
                      </a:r>
                    </a:p>
                    <a:p>
                      <a:pPr algn="ctr"/>
                      <a:r>
                        <a:rPr lang="th-TH" sz="30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(6)</a:t>
                      </a:r>
                      <a:endParaRPr lang="en-US" sz="30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ความเสี่ยง </a:t>
                      </a:r>
                    </a:p>
                    <a:p>
                      <a:pPr algn="ctr"/>
                      <a:r>
                        <a:rPr lang="th-TH" sz="36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(7)</a:t>
                      </a:r>
                      <a:endParaRPr lang="en-US" sz="36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ปัจจัย</a:t>
                      </a:r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/</a:t>
                      </a:r>
                      <a:r>
                        <a:rPr lang="th-TH" sz="3600" b="1" kern="1200" dirty="0">
                          <a:solidFill>
                            <a:schemeClr val="tx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สาเหตุความเสี่ยง</a:t>
                      </a:r>
                    </a:p>
                    <a:p>
                      <a:pPr algn="ctr"/>
                      <a:r>
                        <a:rPr lang="th-TH" sz="3600" b="1" kern="1200" dirty="0">
                          <a:solidFill>
                            <a:srgbClr val="C00000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(8)</a:t>
                      </a:r>
                      <a:endParaRPr lang="en-US" sz="3600" b="1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3600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มาตรการ/กิจกรรมควบคุม</a:t>
                      </a:r>
                    </a:p>
                    <a:p>
                      <a:pPr algn="ctr"/>
                      <a:r>
                        <a:rPr lang="th-TH" sz="3600" dirty="0">
                          <a:solidFill>
                            <a:srgbClr val="C00000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(9)</a:t>
                      </a:r>
                      <a:endParaRPr lang="en-US" sz="3600" dirty="0">
                        <a:solidFill>
                          <a:srgbClr val="C00000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507823"/>
                  </a:ext>
                </a:extLst>
              </a:tr>
              <a:tr h="5623562">
                <a:tc>
                  <a:txBody>
                    <a:bodyPr/>
                    <a:lstStyle/>
                    <a:p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1. ตรวจสอบเอกสารประกอบการเบิกจ่ายและเอกสารการยืม-คืน </a:t>
                      </a:r>
                      <a:br>
                        <a:rPr lang="th-TH" sz="3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36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เงินทดรอง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solidFill>
                            <a:schemeClr val="bg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สูงมาก</a:t>
                      </a:r>
                      <a:endParaRPr lang="en-US" sz="3600" b="1" dirty="0">
                        <a:solidFill>
                          <a:schemeClr val="bg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การละเมิด/</a:t>
                      </a:r>
                      <a:b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</a:b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การทุจริต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3600" b="1" dirty="0"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การยืม -คืนเงินทดรอง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  <a:p>
                      <a:pPr algn="ctr"/>
                      <a:endParaRPr lang="en-US" sz="36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th-TH" sz="3600" b="1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นำเงินทดรองจ่าย/เงินทดรอง (เงินสดย่อย) โดยนำไปใช้ส่วนตัว</a:t>
                      </a:r>
                      <a:endParaRPr lang="en-US" sz="3600" b="1" kern="1200" dirty="0">
                        <a:solidFill>
                          <a:schemeClr val="dk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marL="457200" lvl="0" indent="-457200">
                        <a:buFont typeface="+mj-lt"/>
                        <a:buAutoNum type="arabicPeriod"/>
                      </a:pPr>
                      <a:r>
                        <a:rPr lang="th-TH" sz="3600" b="1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เกิดการยักยอกเงินจากการรับเงินโดยไม่บันทึกบัญชี</a:t>
                      </a:r>
                      <a:endParaRPr lang="en-US" sz="3600" b="1" kern="1200" dirty="0">
                        <a:solidFill>
                          <a:schemeClr val="dk1"/>
                        </a:solidFill>
                        <a:effectLst/>
                        <a:latin typeface="Angsana New" panose="02020603050405020304" pitchFamily="18" charset="-34"/>
                        <a:ea typeface="+mn-ea"/>
                        <a:cs typeface="Angsana New" panose="02020603050405020304" pitchFamily="18" charset="-34"/>
                      </a:endParaRPr>
                    </a:p>
                    <a:p>
                      <a:pPr marL="457200" indent="-457200">
                        <a:buFont typeface="+mj-lt"/>
                        <a:buAutoNum type="arabicPeriod"/>
                      </a:pPr>
                      <a:r>
                        <a:rPr lang="th-TH" sz="3600" b="1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การปลอมแปลงเอกสารการรับ-จ่ายเงิน/ยืม-คืน </a:t>
                      </a:r>
                      <a:br>
                        <a:rPr lang="th-TH" sz="3600" b="1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</a:br>
                      <a:r>
                        <a:rPr lang="th-TH" sz="3600" b="1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เงินทดรอง</a:t>
                      </a:r>
                      <a:endParaRPr lang="th-TH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3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แบ่งแยกหน้าที่ผู้รับเงิน กับผู้บันทึกบัญชีออกจากกัน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3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สร้างความเข้าใจ หรือให้ความรู้ระเบียบหลักเกณฑ์ยืมเงินราชการและเงินทดรองราชการ (การยืมเงิน การชดใช้เงินยืม และการเร่งรัดติดตามสัญญาเงินยืม)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th-TH" sz="3600" b="1" i="0" kern="1200" dirty="0">
                          <a:solidFill>
                            <a:schemeClr val="dk1"/>
                          </a:solidFill>
                          <a:effectLst/>
                          <a:latin typeface="Angsana New" panose="02020603050405020304" pitchFamily="18" charset="-34"/>
                          <a:ea typeface="+mn-ea"/>
                          <a:cs typeface="Angsana New" panose="02020603050405020304" pitchFamily="18" charset="-34"/>
                        </a:rPr>
                        <a:t>กำหนดให้การยืมเงิน – คืนเงินผ่านระบบธนาคาร เพื่อแสดงหลักฐานที่ชัดเจน</a:t>
                      </a:r>
                      <a:endParaRPr lang="en-US" sz="3600" b="1" dirty="0"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 marL="137160" marR="137160" marT="68580" marB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665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105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39DF6F-01EE-4823-8203-5869EB46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579" y="1714500"/>
            <a:ext cx="11757076" cy="82172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3DA0A9D-B37D-49A2-8E8E-2DF25382ADF1}"/>
              </a:ext>
            </a:extLst>
          </p:cNvPr>
          <p:cNvSpPr/>
          <p:nvPr/>
        </p:nvSpPr>
        <p:spPr>
          <a:xfrm>
            <a:off x="259779" y="3086100"/>
            <a:ext cx="6019800" cy="4114800"/>
          </a:xfrm>
          <a:prstGeom prst="roundRect">
            <a:avLst/>
          </a:prstGeom>
          <a:noFill/>
          <a:ln>
            <a:solidFill>
              <a:srgbClr val="0447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3. วิเคราะห์ตามแบบฟอร์ม </a:t>
            </a:r>
            <a:br>
              <a:rPr lang="th-TH" sz="48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u="sng" dirty="0">
                <a:solidFill>
                  <a:srgbClr val="0447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การประเมินและวิเคราะห์</a:t>
            </a:r>
            <a:br>
              <a:rPr lang="th-TH" sz="4800" b="1" u="sng" dirty="0">
                <a:solidFill>
                  <a:srgbClr val="0447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th-TH" sz="4800" b="1" u="sng" dirty="0">
                <a:solidFill>
                  <a:srgbClr val="0447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ความเสี่ยง เพื่อจัดวางการควบคุมภายใน</a:t>
            </a:r>
            <a:r>
              <a:rPr lang="th-TH" sz="4800" b="1" u="sng" dirty="0">
                <a:solidFill>
                  <a:srgbClr val="044700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</a:t>
            </a:r>
            <a:r>
              <a:rPr lang="th-TH" sz="4800" b="1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ระบุข้อมูลใน</a:t>
            </a:r>
            <a:r>
              <a:rPr lang="th-TH" sz="4800" b="1" u="sng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ระบบ </a:t>
            </a:r>
            <a:r>
              <a:rPr lang="en-US" sz="4800" b="1" u="sng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ICS</a:t>
            </a:r>
            <a:br>
              <a:rPr lang="th-TH" sz="4800" b="1" u="sng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ในแบบฟอร์ม </a:t>
            </a:r>
            <a:r>
              <a:rPr lang="th-TH" sz="4800" b="1" dirty="0" err="1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ปค</a:t>
            </a:r>
            <a:r>
              <a:rPr lang="th-TH" sz="4800" b="1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.5 </a:t>
            </a:r>
            <a:endParaRPr lang="en-US" sz="4800" b="1" dirty="0">
              <a:solidFill>
                <a:srgbClr val="044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7668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2A14F-86D4-49E7-B7A4-3B61B3E2F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4402"/>
            <a:ext cx="18288000" cy="899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AE0D2F-A199-40DC-BE33-F785DCCDC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611" y="636146"/>
            <a:ext cx="17032779" cy="87285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D405C26-CBB2-411D-A93F-A04490ABE5AA}"/>
              </a:ext>
            </a:extLst>
          </p:cNvPr>
          <p:cNvSpPr/>
          <p:nvPr/>
        </p:nvSpPr>
        <p:spPr>
          <a:xfrm>
            <a:off x="9144000" y="2099173"/>
            <a:ext cx="8308428" cy="7551683"/>
          </a:xfrm>
          <a:prstGeom prst="rect">
            <a:avLst/>
          </a:prstGeom>
          <a:noFill/>
          <a:ln w="57150">
            <a:solidFill>
              <a:srgbClr val="0447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Callout: Double Bent Line 3">
            <a:extLst>
              <a:ext uri="{FF2B5EF4-FFF2-40B4-BE49-F238E27FC236}">
                <a16:creationId xmlns:a16="http://schemas.microsoft.com/office/drawing/2014/main" id="{319D1F9B-8419-4048-B9B3-8FE8B9F22619}"/>
              </a:ext>
            </a:extLst>
          </p:cNvPr>
          <p:cNvSpPr/>
          <p:nvPr/>
        </p:nvSpPr>
        <p:spPr>
          <a:xfrm>
            <a:off x="835571" y="4351283"/>
            <a:ext cx="6542690" cy="3342290"/>
          </a:xfrm>
          <a:prstGeom prst="borderCallout3">
            <a:avLst>
              <a:gd name="adj1" fmla="val 48574"/>
              <a:gd name="adj2" fmla="val 100198"/>
              <a:gd name="adj3" fmla="val 35124"/>
              <a:gd name="adj4" fmla="val 114309"/>
              <a:gd name="adj5" fmla="val 84795"/>
              <a:gd name="adj6" fmla="val 119123"/>
              <a:gd name="adj7" fmla="val 63852"/>
              <a:gd name="adj8" fmla="val 127528"/>
            </a:avLst>
          </a:prstGeom>
          <a:solidFill>
            <a:srgbClr val="044700"/>
          </a:solidFill>
          <a:ln w="38100">
            <a:solidFill>
              <a:srgbClr val="04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รายงานความก้าวหน้าการควบคุมภายใน พร้อมประเมินผล ทบทวน ความเสี่ยงและกิจกรรมการควบคุม ระหว่างปี </a:t>
            </a:r>
            <a:endParaRPr lang="en-US" sz="4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1060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841995">
            <a:off x="-2497921" y="6894117"/>
            <a:ext cx="6071234" cy="8158470"/>
            <a:chOff x="0" y="0"/>
            <a:chExt cx="1753696" cy="235660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696" cy="2356601"/>
            </a:xfrm>
            <a:custGeom>
              <a:avLst/>
              <a:gdLst/>
              <a:ahLst/>
              <a:cxnLst/>
              <a:rect l="l" t="t" r="r" b="b"/>
              <a:pathLst>
                <a:path w="1753696" h="2356601">
                  <a:moveTo>
                    <a:pt x="0" y="0"/>
                  </a:moveTo>
                  <a:lnTo>
                    <a:pt x="1753696" y="0"/>
                  </a:lnTo>
                  <a:lnTo>
                    <a:pt x="1753696" y="2356601"/>
                  </a:lnTo>
                  <a:lnTo>
                    <a:pt x="0" y="2356601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1753696" cy="24042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1377625">
            <a:off x="-4688035" y="-2542252"/>
            <a:ext cx="6728124" cy="9477045"/>
            <a:chOff x="0" y="0"/>
            <a:chExt cx="1943441" cy="273747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43441" cy="2737476"/>
            </a:xfrm>
            <a:custGeom>
              <a:avLst/>
              <a:gdLst/>
              <a:ahLst/>
              <a:cxnLst/>
              <a:rect l="l" t="t" r="r" b="b"/>
              <a:pathLst>
                <a:path w="1943441" h="2737476">
                  <a:moveTo>
                    <a:pt x="0" y="0"/>
                  </a:moveTo>
                  <a:lnTo>
                    <a:pt x="1943441" y="0"/>
                  </a:lnTo>
                  <a:lnTo>
                    <a:pt x="1943441" y="2737476"/>
                  </a:lnTo>
                  <a:lnTo>
                    <a:pt x="0" y="2737476"/>
                  </a:lnTo>
                  <a:close/>
                </a:path>
              </a:pathLst>
            </a:custGeom>
            <a:solidFill>
              <a:srgbClr val="3E72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1943441" cy="27851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908847" y="9258300"/>
            <a:ext cx="3350453" cy="1833612"/>
          </a:xfrm>
          <a:custGeom>
            <a:avLst/>
            <a:gdLst/>
            <a:ahLst/>
            <a:cxnLst/>
            <a:rect l="l" t="t" r="r" b="b"/>
            <a:pathLst>
              <a:path w="3350453" h="1833612">
                <a:moveTo>
                  <a:pt x="0" y="0"/>
                </a:moveTo>
                <a:lnTo>
                  <a:pt x="3350453" y="0"/>
                </a:lnTo>
                <a:lnTo>
                  <a:pt x="3350453" y="1833612"/>
                </a:lnTo>
                <a:lnTo>
                  <a:pt x="0" y="1833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194091" y="817015"/>
            <a:ext cx="3350453" cy="1833612"/>
          </a:xfrm>
          <a:custGeom>
            <a:avLst/>
            <a:gdLst/>
            <a:ahLst/>
            <a:cxnLst/>
            <a:rect l="l" t="t" r="r" b="b"/>
            <a:pathLst>
              <a:path w="3350453" h="1833612">
                <a:moveTo>
                  <a:pt x="0" y="0"/>
                </a:moveTo>
                <a:lnTo>
                  <a:pt x="3350454" y="0"/>
                </a:lnTo>
                <a:lnTo>
                  <a:pt x="3350454" y="1833612"/>
                </a:lnTo>
                <a:lnTo>
                  <a:pt x="0" y="18336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A6A4452-7EFC-0C23-D880-7F3735D60B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952500"/>
            <a:ext cx="14935200" cy="871705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F58AC-83A2-419D-92C4-80AA1351D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42" y="63270"/>
            <a:ext cx="18051516" cy="1016046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3F07E48-C10A-4DAB-AB75-F69099C0920E}"/>
              </a:ext>
            </a:extLst>
          </p:cNvPr>
          <p:cNvSpPr/>
          <p:nvPr/>
        </p:nvSpPr>
        <p:spPr>
          <a:xfrm>
            <a:off x="283780" y="2033752"/>
            <a:ext cx="12722771" cy="81267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CC7B047-139A-4E6A-BE93-BD455454F274}"/>
              </a:ext>
            </a:extLst>
          </p:cNvPr>
          <p:cNvSpPr/>
          <p:nvPr/>
        </p:nvSpPr>
        <p:spPr>
          <a:xfrm>
            <a:off x="7691465" y="7683411"/>
            <a:ext cx="4628109" cy="1187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44700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rgbClr val="F013F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รายงานการประเมินผล ปี 2566</a:t>
            </a:r>
            <a:endParaRPr lang="en-US" sz="3200" b="1" dirty="0">
              <a:solidFill>
                <a:srgbClr val="F013F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242A4EB-0DE6-4960-ABA6-58C52547EF22}"/>
              </a:ext>
            </a:extLst>
          </p:cNvPr>
          <p:cNvSpPr/>
          <p:nvPr/>
        </p:nvSpPr>
        <p:spPr>
          <a:xfrm>
            <a:off x="13905012" y="7683412"/>
            <a:ext cx="3571098" cy="11875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ot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การจัดวางควบคุมภายใน</a:t>
            </a:r>
          </a:p>
          <a:p>
            <a:pPr algn="ctr"/>
            <a:r>
              <a:rPr lang="th-TH" sz="32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ปี 2567</a:t>
            </a:r>
            <a:endParaRPr lang="en-US" sz="32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0005A52-E1BC-4D81-9D43-21C219FAC319}"/>
              </a:ext>
            </a:extLst>
          </p:cNvPr>
          <p:cNvSpPr/>
          <p:nvPr/>
        </p:nvSpPr>
        <p:spPr>
          <a:xfrm>
            <a:off x="12145965" y="8203202"/>
            <a:ext cx="2148726" cy="332279"/>
          </a:xfrm>
          <a:prstGeom prst="rightArrow">
            <a:avLst/>
          </a:prstGeom>
          <a:solidFill>
            <a:srgbClr val="FF66FF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974A76-0C24-4C22-8A4E-A2D1675E45AF}"/>
              </a:ext>
            </a:extLst>
          </p:cNvPr>
          <p:cNvSpPr/>
          <p:nvPr/>
        </p:nvSpPr>
        <p:spPr>
          <a:xfrm>
            <a:off x="13114862" y="2033752"/>
            <a:ext cx="4691969" cy="812670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5" name="Callout: Double Bent Line 14">
            <a:extLst>
              <a:ext uri="{FF2B5EF4-FFF2-40B4-BE49-F238E27FC236}">
                <a16:creationId xmlns:a16="http://schemas.microsoft.com/office/drawing/2014/main" id="{002B4452-BFC6-413A-94F0-332149B18E80}"/>
              </a:ext>
            </a:extLst>
          </p:cNvPr>
          <p:cNvSpPr/>
          <p:nvPr/>
        </p:nvSpPr>
        <p:spPr>
          <a:xfrm>
            <a:off x="721964" y="5210296"/>
            <a:ext cx="6542690" cy="3342290"/>
          </a:xfrm>
          <a:prstGeom prst="borderCallout3">
            <a:avLst>
              <a:gd name="adj1" fmla="val 48574"/>
              <a:gd name="adj2" fmla="val 100198"/>
              <a:gd name="adj3" fmla="val 35124"/>
              <a:gd name="adj4" fmla="val 114309"/>
              <a:gd name="adj5" fmla="val 72059"/>
              <a:gd name="adj6" fmla="val 125147"/>
              <a:gd name="adj7" fmla="val 86022"/>
              <a:gd name="adj8" fmla="val 201263"/>
            </a:avLst>
          </a:prstGeom>
          <a:solidFill>
            <a:srgbClr val="044700"/>
          </a:solidFill>
          <a:ln w="38100">
            <a:solidFill>
              <a:srgbClr val="04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4. การรายงานผลการควบคุมภายใน ประเมิน วิเคราะห์ ระบุความเสี่ยง </a:t>
            </a:r>
          </a:p>
          <a:p>
            <a:pPr algn="ctr"/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เพื่อจัดวางการควบคุมภายในปีถัดไป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27B258B-9362-4C63-B18A-1910F3286C80}"/>
              </a:ext>
            </a:extLst>
          </p:cNvPr>
          <p:cNvSpPr/>
          <p:nvPr/>
        </p:nvSpPr>
        <p:spPr>
          <a:xfrm>
            <a:off x="13479720" y="3373199"/>
            <a:ext cx="850584" cy="8169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9179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</a:rPr>
              <a:t>5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73D4B1-8D87-4C7D-A3C6-0E5B087D4D94}"/>
              </a:ext>
            </a:extLst>
          </p:cNvPr>
          <p:cNvSpPr/>
          <p:nvPr/>
        </p:nvSpPr>
        <p:spPr>
          <a:xfrm>
            <a:off x="15217983" y="3373199"/>
            <a:ext cx="850584" cy="8169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9179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</a:rPr>
              <a:t>6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2072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7A391C-053B-4147-88A6-DDA36A6DF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754" y="284722"/>
            <a:ext cx="8611247" cy="930765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4A118AE-4B87-4B59-B3A8-50F399F47184}"/>
              </a:ext>
            </a:extLst>
          </p:cNvPr>
          <p:cNvSpPr/>
          <p:nvPr/>
        </p:nvSpPr>
        <p:spPr>
          <a:xfrm>
            <a:off x="1250324" y="5920951"/>
            <a:ext cx="850584" cy="8169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9179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</a:rPr>
              <a:t>5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250BF29-1C81-448D-9B54-8A5A980850E8}"/>
              </a:ext>
            </a:extLst>
          </p:cNvPr>
          <p:cNvSpPr/>
          <p:nvPr/>
        </p:nvSpPr>
        <p:spPr>
          <a:xfrm>
            <a:off x="1250324" y="7064387"/>
            <a:ext cx="850584" cy="8169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B9179A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600" b="1" dirty="0">
                <a:solidFill>
                  <a:schemeClr val="tx1"/>
                </a:solidFill>
              </a:rPr>
              <a:t>6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AFD5FF5-5D7B-40DE-B587-687E252A2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401" y="284721"/>
            <a:ext cx="8697647" cy="971755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6E3EAE3-2E7D-4416-8908-677AD0E53053}"/>
              </a:ext>
            </a:extLst>
          </p:cNvPr>
          <p:cNvSpPr/>
          <p:nvPr/>
        </p:nvSpPr>
        <p:spPr>
          <a:xfrm>
            <a:off x="9538139" y="6605751"/>
            <a:ext cx="8389908" cy="3396528"/>
          </a:xfrm>
          <a:prstGeom prst="rect">
            <a:avLst/>
          </a:prstGeom>
          <a:noFill/>
          <a:ln w="28575">
            <a:solidFill>
              <a:srgbClr val="B917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6917298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77185D-E953-4A8D-BF09-1B66B9BA58CE}"/>
              </a:ext>
            </a:extLst>
          </p:cNvPr>
          <p:cNvSpPr txBox="1"/>
          <p:nvPr/>
        </p:nvSpPr>
        <p:spPr>
          <a:xfrm>
            <a:off x="307428" y="539551"/>
            <a:ext cx="17673144" cy="997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tabLst>
                <a:tab pos="945833" algn="l"/>
              </a:tabLst>
            </a:pPr>
            <a:r>
              <a:rPr lang="th-TH" sz="5500" b="1" dirty="0">
                <a:solidFill>
                  <a:srgbClr val="044700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*** เอกสารการจัดวางการควบคุมภายในที่ต้องจัดส่งต่อมหาวิทยาลัยเป็นประจำทุกปี ***</a:t>
            </a:r>
            <a:endParaRPr lang="en-US" sz="5500" dirty="0">
              <a:solidFill>
                <a:srgbClr val="044700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ADFE92-A4C6-08D1-BCA6-19B399B8D163}"/>
              </a:ext>
            </a:extLst>
          </p:cNvPr>
          <p:cNvGrpSpPr/>
          <p:nvPr/>
        </p:nvGrpSpPr>
        <p:grpSpPr>
          <a:xfrm>
            <a:off x="765996" y="1943100"/>
            <a:ext cx="16526824" cy="1491947"/>
            <a:chOff x="592902" y="1170702"/>
            <a:chExt cx="16526824" cy="149194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E9136F0-A38A-409C-4E09-3269E208628C}"/>
                </a:ext>
              </a:extLst>
            </p:cNvPr>
            <p:cNvSpPr txBox="1"/>
            <p:nvPr/>
          </p:nvSpPr>
          <p:spPr>
            <a:xfrm>
              <a:off x="1659118" y="1500022"/>
              <a:ext cx="15460608" cy="833305"/>
            </a:xfrm>
            <a:prstGeom prst="rect">
              <a:avLst/>
            </a:prstGeom>
            <a:noFill/>
            <a:ln w="38100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marR="0" lvl="0" algn="thaiDi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</a:pPr>
              <a:r>
                <a:rPr lang="th-TH" sz="4500" b="1" dirty="0">
                  <a:solidFill>
                    <a:srgbClr val="0447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คำสั่งแต่งตั้ง</a:t>
              </a:r>
              <a:r>
                <a:rPr lang="th-TH" sz="4500" b="1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คณะกรรมการ</a:t>
              </a:r>
              <a:r>
                <a:rPr lang="th-TH" sz="4500" b="1" dirty="0"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ควบคุมภายใน</a:t>
              </a:r>
              <a:r>
                <a:rPr lang="th-TH" sz="4500" b="1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ระดับส่วนงาน ประจำปีงบประมาณ /หรือมอบหมายหน้าที่</a:t>
              </a:r>
              <a:endParaRPr lang="en-US" sz="45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FB691E-2C51-EC8D-922E-DF38765DF4B8}"/>
                </a:ext>
              </a:extLst>
            </p:cNvPr>
            <p:cNvSpPr txBox="1"/>
            <p:nvPr/>
          </p:nvSpPr>
          <p:spPr>
            <a:xfrm>
              <a:off x="592902" y="1170702"/>
              <a:ext cx="931098" cy="1491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630555" algn="l"/>
                </a:tabLst>
              </a:pPr>
              <a:r>
                <a:rPr lang="th-TH" sz="8500" b="1" dirty="0">
                  <a:solidFill>
                    <a:srgbClr val="052A47"/>
                  </a:solidFill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1</a:t>
              </a:r>
              <a:endParaRPr lang="th-TH" sz="8500" b="1" dirty="0">
                <a:solidFill>
                  <a:srgbClr val="052A47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15B0556-7C1D-9CDC-976B-AE56D1790AAF}"/>
              </a:ext>
            </a:extLst>
          </p:cNvPr>
          <p:cNvGrpSpPr/>
          <p:nvPr/>
        </p:nvGrpSpPr>
        <p:grpSpPr>
          <a:xfrm>
            <a:off x="765996" y="3284474"/>
            <a:ext cx="16523412" cy="1491947"/>
            <a:chOff x="592902" y="1170702"/>
            <a:chExt cx="16523412" cy="149194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C17E8A-B82D-6AFE-553A-9EC50BB22E8D}"/>
                </a:ext>
              </a:extLst>
            </p:cNvPr>
            <p:cNvSpPr txBox="1"/>
            <p:nvPr/>
          </p:nvSpPr>
          <p:spPr>
            <a:xfrm>
              <a:off x="1655706" y="1500022"/>
              <a:ext cx="15460608" cy="833305"/>
            </a:xfrm>
            <a:prstGeom prst="rect">
              <a:avLst/>
            </a:prstGeom>
            <a:noFill/>
            <a:ln w="38100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marR="0" lvl="0" algn="thaiDi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2060"/>
                </a:buClr>
                <a:buSzPts val="1600"/>
              </a:pPr>
              <a:r>
                <a:rPr lang="th-TH" sz="4500" b="1" dirty="0">
                  <a:solidFill>
                    <a:srgbClr val="0447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การประเมินและวิเคราะห์ความเสี่ยง </a:t>
              </a:r>
              <a:r>
                <a:rPr lang="th-TH" sz="4500" b="1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เพื่อจัดวางการควบคุมภายใน </a:t>
              </a:r>
              <a:endParaRPr lang="en-US" sz="45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5DE8E74-2D30-2131-DF0E-8F874DF9F0DA}"/>
                </a:ext>
              </a:extLst>
            </p:cNvPr>
            <p:cNvSpPr txBox="1"/>
            <p:nvPr/>
          </p:nvSpPr>
          <p:spPr>
            <a:xfrm>
              <a:off x="592902" y="1170702"/>
              <a:ext cx="931098" cy="1491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630555" algn="l"/>
                </a:tabLst>
              </a:pPr>
              <a:r>
                <a:rPr lang="th-TH" sz="8500" b="1" dirty="0">
                  <a:solidFill>
                    <a:srgbClr val="052A47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E2887C-AF1E-E47C-A7DF-796795DD6A14}"/>
              </a:ext>
            </a:extLst>
          </p:cNvPr>
          <p:cNvGrpSpPr/>
          <p:nvPr/>
        </p:nvGrpSpPr>
        <p:grpSpPr>
          <a:xfrm>
            <a:off x="739033" y="4518360"/>
            <a:ext cx="17396567" cy="2723630"/>
            <a:chOff x="592902" y="1170702"/>
            <a:chExt cx="17396567" cy="27236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163321E-AE7C-B20A-C098-FE81316F0717}"/>
                </a:ext>
              </a:extLst>
            </p:cNvPr>
            <p:cNvSpPr txBox="1"/>
            <p:nvPr/>
          </p:nvSpPr>
          <p:spPr>
            <a:xfrm>
              <a:off x="1682669" y="1430965"/>
              <a:ext cx="16306800" cy="2463367"/>
            </a:xfrm>
            <a:prstGeom prst="rect">
              <a:avLst/>
            </a:prstGeom>
            <a:noFill/>
            <a:ln w="38100">
              <a:noFill/>
              <a:prstDash val="sysDot"/>
            </a:ln>
          </p:spPr>
          <p:txBody>
            <a:bodyPr wrap="square">
              <a:spAutoFit/>
            </a:bodyPr>
            <a:lstStyle/>
            <a:p>
              <a:pPr algn="thaiDist">
                <a:lnSpc>
                  <a:spcPct val="107000"/>
                </a:lnSpc>
                <a:buSzPts val="1600"/>
                <a:tabLst>
                  <a:tab pos="1215390" algn="l"/>
                  <a:tab pos="1755458" algn="l"/>
                </a:tabLst>
              </a:pPr>
              <a:r>
                <a:rPr lang="th-TH" sz="4800" b="1" dirty="0">
                  <a:solidFill>
                    <a:srgbClr val="301D17"/>
                  </a:solidFill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หนังสือรับรองการประเมินผลการควบคุมภายใน (</a:t>
              </a:r>
              <a:r>
                <a:rPr lang="th-TH" sz="4800" b="1" dirty="0">
                  <a:solidFill>
                    <a:srgbClr val="044700"/>
                  </a:solidFill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แบบ </a:t>
              </a:r>
              <a:r>
                <a:rPr lang="th-TH" sz="4800" b="1" dirty="0" err="1">
                  <a:solidFill>
                    <a:srgbClr val="044700"/>
                  </a:solidFill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ปค</a:t>
              </a:r>
              <a:r>
                <a:rPr lang="th-TH" sz="4800" b="1" dirty="0">
                  <a:solidFill>
                    <a:srgbClr val="044700"/>
                  </a:solidFill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.1</a:t>
              </a:r>
              <a:r>
                <a:rPr lang="th-TH" sz="4800" b="1" dirty="0"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)</a:t>
              </a:r>
              <a:endParaRPr lang="th-TH" sz="4800" b="1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endParaRPr>
            </a:p>
            <a:p>
              <a:pPr algn="thaiDist">
                <a:lnSpc>
                  <a:spcPct val="107000"/>
                </a:lnSpc>
                <a:buSzPts val="1600"/>
                <a:tabLst>
                  <a:tab pos="1215390" algn="l"/>
                  <a:tab pos="1755458" algn="l"/>
                </a:tabLst>
              </a:pPr>
              <a:r>
                <a:rPr lang="th-TH" sz="4800" b="1" dirty="0">
                  <a:solidFill>
                    <a:srgbClr val="301D17"/>
                  </a:solidFill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รายงานการประเมินองค์ประกอบของการควบคุมภายใน (</a:t>
              </a:r>
              <a:r>
                <a:rPr lang="th-TH" sz="4800" b="1" dirty="0">
                  <a:solidFill>
                    <a:srgbClr val="044700"/>
                  </a:solidFill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แบบ </a:t>
              </a:r>
              <a:r>
                <a:rPr lang="th-TH" sz="4800" b="1" dirty="0" err="1">
                  <a:solidFill>
                    <a:srgbClr val="044700"/>
                  </a:solidFill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ปค</a:t>
              </a:r>
              <a:r>
                <a:rPr lang="th-TH" sz="4800" b="1" dirty="0">
                  <a:solidFill>
                    <a:srgbClr val="044700"/>
                  </a:solidFill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.4</a:t>
              </a:r>
              <a:r>
                <a:rPr lang="th-TH" sz="4800" b="1" dirty="0"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)</a:t>
              </a:r>
              <a:endParaRPr lang="th-TH" sz="4800" b="1" dirty="0">
                <a:latin typeface="Angsana New" panose="02020603050405020304" pitchFamily="18" charset="-34"/>
                <a:ea typeface="Cordia New" panose="020B0304020202020204" pitchFamily="34" charset="-34"/>
                <a:cs typeface="Angsana New" panose="02020603050405020304" pitchFamily="18" charset="-34"/>
              </a:endParaRPr>
            </a:p>
            <a:p>
              <a:pPr algn="thaiDist">
                <a:lnSpc>
                  <a:spcPct val="107000"/>
                </a:lnSpc>
                <a:buSzPts val="1600"/>
                <a:tabLst>
                  <a:tab pos="1215390" algn="l"/>
                  <a:tab pos="1755458" algn="l"/>
                </a:tabLst>
              </a:pPr>
              <a:r>
                <a:rPr lang="th-TH" sz="4800" b="1" dirty="0">
                  <a:solidFill>
                    <a:srgbClr val="301D17"/>
                  </a:solidFill>
                  <a:latin typeface="Angsana New" panose="02020603050405020304" pitchFamily="18" charset="-34"/>
                  <a:ea typeface="Cordia New" panose="020B0304020202020204" pitchFamily="34" charset="-34"/>
                  <a:cs typeface="Angsana New" panose="02020603050405020304" pitchFamily="18" charset="-34"/>
                </a:rPr>
                <a:t>รายงานการการประเมินผลการควบคุมภายใน (</a:t>
              </a:r>
              <a:r>
                <a:rPr lang="th-TH" sz="4500" b="1" dirty="0">
                  <a:solidFill>
                    <a:srgbClr val="0447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แบบ </a:t>
              </a:r>
              <a:r>
                <a:rPr lang="th-TH" sz="4500" b="1" dirty="0" err="1">
                  <a:solidFill>
                    <a:srgbClr val="0447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ปค</a:t>
              </a:r>
              <a:r>
                <a:rPr lang="th-TH" sz="4500" b="1" dirty="0">
                  <a:solidFill>
                    <a:srgbClr val="0447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.5</a:t>
              </a:r>
              <a:r>
                <a:rPr lang="th-TH" sz="4500" b="1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)</a:t>
              </a:r>
              <a:r>
                <a:rPr lang="th-TH" sz="4500" b="1" dirty="0">
                  <a:solidFill>
                    <a:srgbClr val="0447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 </a:t>
              </a:r>
              <a:r>
                <a:rPr lang="th-TH" sz="3600" b="1" dirty="0"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รอบ 6 เดือน / </a:t>
              </a:r>
              <a:r>
                <a:rPr lang="th-TH" sz="3600" b="1" dirty="0">
                  <a:solidFill>
                    <a:srgbClr val="FF00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รอบ 12 เดือน </a:t>
              </a:r>
              <a:r>
                <a:rPr lang="th-TH" sz="4400" b="1" dirty="0">
                  <a:solidFill>
                    <a:srgbClr val="FF00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+ </a:t>
              </a:r>
              <a:r>
                <a:rPr lang="th-TH" sz="3600" b="1" dirty="0">
                  <a:solidFill>
                    <a:srgbClr val="FF0000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การจัดวางฯ ปีถัดไป</a:t>
              </a:r>
              <a:endParaRPr lang="en-US" sz="4500" b="1" dirty="0">
                <a:solidFill>
                  <a:srgbClr val="FF0000"/>
                </a:solidFill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518B364-C31C-13E6-F018-DB98A08F221D}"/>
                </a:ext>
              </a:extLst>
            </p:cNvPr>
            <p:cNvSpPr txBox="1"/>
            <p:nvPr/>
          </p:nvSpPr>
          <p:spPr>
            <a:xfrm>
              <a:off x="592902" y="1170702"/>
              <a:ext cx="931098" cy="14919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630555" algn="l"/>
                </a:tabLst>
              </a:pPr>
              <a:r>
                <a:rPr lang="th-TH" sz="8500" b="1" dirty="0">
                  <a:solidFill>
                    <a:srgbClr val="052A47"/>
                  </a:solidFill>
                  <a:effectLst/>
                  <a:latin typeface="Angsana New" panose="02020603050405020304" pitchFamily="18" charset="-34"/>
                  <a:ea typeface="Calibri" panose="020F0502020204030204" pitchFamily="34" charset="0"/>
                  <a:cs typeface="Angsana New" panose="02020603050405020304" pitchFamily="18" charset="-34"/>
                </a:rPr>
                <a:t>3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8A6FF7A-99A5-7F6F-0A28-245C29D6EDF4}"/>
              </a:ext>
            </a:extLst>
          </p:cNvPr>
          <p:cNvSpPr txBox="1"/>
          <p:nvPr/>
        </p:nvSpPr>
        <p:spPr>
          <a:xfrm>
            <a:off x="3120204" y="8182772"/>
            <a:ext cx="12877800" cy="1464231"/>
          </a:xfrm>
          <a:prstGeom prst="roundRect">
            <a:avLst/>
          </a:prstGeom>
          <a:solidFill>
            <a:srgbClr val="044700"/>
          </a:solidFill>
          <a:ln w="28575">
            <a:solidFill>
              <a:srgbClr val="0447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ให้ทุกส่วนงานใช้แบบฟอร์มที่มหาวิทยาลัยกำหนด และดำเนินการจัดวางและรายงานผล</a:t>
            </a:r>
          </a:p>
          <a:p>
            <a:pPr algn="ctr"/>
            <a:r>
              <a:rPr 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ผ่านระบบ </a:t>
            </a:r>
            <a:r>
              <a:rPr lang="en-US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Internal Control System (ICS) </a:t>
            </a:r>
            <a:r>
              <a:rPr 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2346573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-1543050" y="-1229185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543050" y="8309773"/>
            <a:ext cx="3086100" cy="30861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283846" y="2261763"/>
            <a:ext cx="2713702" cy="1485135"/>
          </a:xfrm>
          <a:custGeom>
            <a:avLst/>
            <a:gdLst/>
            <a:ahLst/>
            <a:cxnLst/>
            <a:rect l="l" t="t" r="r" b="b"/>
            <a:pathLst>
              <a:path w="2713702" h="1485135">
                <a:moveTo>
                  <a:pt x="0" y="0"/>
                </a:moveTo>
                <a:lnTo>
                  <a:pt x="2713702" y="0"/>
                </a:lnTo>
                <a:lnTo>
                  <a:pt x="2713702" y="1485135"/>
                </a:lnTo>
                <a:lnTo>
                  <a:pt x="0" y="148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6931149" y="8636722"/>
            <a:ext cx="2713702" cy="1485135"/>
          </a:xfrm>
          <a:custGeom>
            <a:avLst/>
            <a:gdLst/>
            <a:ahLst/>
            <a:cxnLst/>
            <a:rect l="l" t="t" r="r" b="b"/>
            <a:pathLst>
              <a:path w="2713702" h="1485135">
                <a:moveTo>
                  <a:pt x="0" y="0"/>
                </a:moveTo>
                <a:lnTo>
                  <a:pt x="2713702" y="0"/>
                </a:lnTo>
                <a:lnTo>
                  <a:pt x="2713702" y="1485135"/>
                </a:lnTo>
                <a:lnTo>
                  <a:pt x="0" y="148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334844" y="313865"/>
            <a:ext cx="2235163" cy="1223244"/>
          </a:xfrm>
          <a:custGeom>
            <a:avLst/>
            <a:gdLst/>
            <a:ahLst/>
            <a:cxnLst/>
            <a:rect l="l" t="t" r="r" b="b"/>
            <a:pathLst>
              <a:path w="2235163" h="1223244">
                <a:moveTo>
                  <a:pt x="0" y="0"/>
                </a:moveTo>
                <a:lnTo>
                  <a:pt x="2235164" y="0"/>
                </a:lnTo>
                <a:lnTo>
                  <a:pt x="2235164" y="1223244"/>
                </a:lnTo>
                <a:lnTo>
                  <a:pt x="0" y="1223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48D4E92-66E1-1AF7-1011-3EA3EF5DD128}"/>
              </a:ext>
            </a:extLst>
          </p:cNvPr>
          <p:cNvGrpSpPr/>
          <p:nvPr/>
        </p:nvGrpSpPr>
        <p:grpSpPr>
          <a:xfrm>
            <a:off x="3900985" y="223452"/>
            <a:ext cx="10486029" cy="3279932"/>
            <a:chOff x="457200" y="0"/>
            <a:chExt cx="10486029" cy="3279932"/>
          </a:xfrm>
        </p:grpSpPr>
        <p:grpSp>
          <p:nvGrpSpPr>
            <p:cNvPr id="2" name="Group 2"/>
            <p:cNvGrpSpPr/>
            <p:nvPr/>
          </p:nvGrpSpPr>
          <p:grpSpPr>
            <a:xfrm>
              <a:off x="807805" y="133273"/>
              <a:ext cx="9561155" cy="2415863"/>
              <a:chOff x="0" y="0"/>
              <a:chExt cx="2277041" cy="57535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277041" cy="575351"/>
              </a:xfrm>
              <a:custGeom>
                <a:avLst/>
                <a:gdLst/>
                <a:ahLst/>
                <a:cxnLst/>
                <a:rect l="l" t="t" r="r" b="b"/>
                <a:pathLst>
                  <a:path w="2277041" h="575351">
                    <a:moveTo>
                      <a:pt x="0" y="0"/>
                    </a:moveTo>
                    <a:lnTo>
                      <a:pt x="2277041" y="0"/>
                    </a:lnTo>
                    <a:lnTo>
                      <a:pt x="2277041" y="575351"/>
                    </a:lnTo>
                    <a:lnTo>
                      <a:pt x="0" y="575351"/>
                    </a:lnTo>
                    <a:close/>
                  </a:path>
                </a:pathLst>
              </a:custGeom>
              <a:solidFill>
                <a:srgbClr val="0447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0" y="-47625"/>
                <a:ext cx="2277041" cy="62297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B7A8408E-71AE-CFAF-9516-64AB8D378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0"/>
              <a:ext cx="10486029" cy="3279932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4E444E5-88EE-4414-7CED-14C966786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3440740"/>
            <a:ext cx="13695046" cy="6470911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E9B6F8E-D387-53BE-C95E-7496A442C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4" t="2528" r="621"/>
          <a:stretch/>
        </p:blipFill>
        <p:spPr>
          <a:xfrm>
            <a:off x="1446959" y="1562100"/>
            <a:ext cx="15394082" cy="8077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E0D278-FE3E-911B-4DD0-AFD3190C78BB}"/>
              </a:ext>
            </a:extLst>
          </p:cNvPr>
          <p:cNvSpPr/>
          <p:nvPr/>
        </p:nvSpPr>
        <p:spPr>
          <a:xfrm>
            <a:off x="3276600" y="409608"/>
            <a:ext cx="12278711" cy="476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500" b="1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ขั้นตอนกระบวนการจัดวางการควบคุมภายใน</a:t>
            </a:r>
            <a:endParaRPr lang="en-US" sz="5500" b="1" dirty="0">
              <a:solidFill>
                <a:srgbClr val="044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535400" y="0"/>
            <a:ext cx="2685481" cy="1469690"/>
          </a:xfrm>
          <a:custGeom>
            <a:avLst/>
            <a:gdLst/>
            <a:ahLst/>
            <a:cxnLst/>
            <a:rect l="l" t="t" r="r" b="b"/>
            <a:pathLst>
              <a:path w="2685481" h="1469690">
                <a:moveTo>
                  <a:pt x="0" y="0"/>
                </a:moveTo>
                <a:lnTo>
                  <a:pt x="2685481" y="0"/>
                </a:lnTo>
                <a:lnTo>
                  <a:pt x="2685481" y="1469691"/>
                </a:lnTo>
                <a:lnTo>
                  <a:pt x="0" y="14696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 rot="997444">
            <a:off x="17970230" y="8756263"/>
            <a:ext cx="2203409" cy="1866439"/>
            <a:chOff x="0" y="0"/>
            <a:chExt cx="580322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80322" cy="2709333"/>
            </a:xfrm>
            <a:custGeom>
              <a:avLst/>
              <a:gdLst/>
              <a:ahLst/>
              <a:cxnLst/>
              <a:rect l="l" t="t" r="r" b="b"/>
              <a:pathLst>
                <a:path w="580322" h="2709333">
                  <a:moveTo>
                    <a:pt x="0" y="0"/>
                  </a:moveTo>
                  <a:lnTo>
                    <a:pt x="580322" y="0"/>
                  </a:lnTo>
                  <a:lnTo>
                    <a:pt x="58032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E723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580322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1695943">
            <a:off x="17210590" y="-995545"/>
            <a:ext cx="3164669" cy="3839819"/>
            <a:chOff x="0" y="0"/>
            <a:chExt cx="833493" cy="312992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33493" cy="3129925"/>
            </a:xfrm>
            <a:custGeom>
              <a:avLst/>
              <a:gdLst/>
              <a:ahLst/>
              <a:cxnLst/>
              <a:rect l="l" t="t" r="r" b="b"/>
              <a:pathLst>
                <a:path w="833493" h="3129925">
                  <a:moveTo>
                    <a:pt x="0" y="0"/>
                  </a:moveTo>
                  <a:lnTo>
                    <a:pt x="833493" y="0"/>
                  </a:lnTo>
                  <a:lnTo>
                    <a:pt x="833493" y="3129925"/>
                  </a:lnTo>
                  <a:lnTo>
                    <a:pt x="0" y="3129925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33493" cy="317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587248" y="8123498"/>
            <a:ext cx="2870837" cy="1571131"/>
          </a:xfrm>
          <a:custGeom>
            <a:avLst/>
            <a:gdLst/>
            <a:ahLst/>
            <a:cxnLst/>
            <a:rect l="l" t="t" r="r" b="b"/>
            <a:pathLst>
              <a:path w="2870837" h="1571131">
                <a:moveTo>
                  <a:pt x="0" y="0"/>
                </a:moveTo>
                <a:lnTo>
                  <a:pt x="2870837" y="0"/>
                </a:lnTo>
                <a:lnTo>
                  <a:pt x="2870837" y="1571131"/>
                </a:lnTo>
                <a:lnTo>
                  <a:pt x="0" y="15711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88C434-F40D-5908-291D-D06C66AB0D81}"/>
              </a:ext>
            </a:extLst>
          </p:cNvPr>
          <p:cNvSpPr txBox="1"/>
          <p:nvPr/>
        </p:nvSpPr>
        <p:spPr>
          <a:xfrm>
            <a:off x="502781" y="2399057"/>
            <a:ext cx="6199054" cy="76328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ข้อผิดพลาด/ปัญหา/อุปสรรค</a:t>
            </a:r>
            <a:r>
              <a:rPr lang="th-TH" sz="35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ในกระบวนการปฏิบัติงาน</a:t>
            </a:r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ในปีที่ผ่านมาทั้งในระดับมหาวิทยาลัย และระดับส่วนงาน/หน่วยงาน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ผลการควบคุมภายในปีที่ผ่านมาระดับมหาวิทยาลัย และระดับส่วนงาน/หน่วยงาน</a:t>
            </a:r>
            <a:endParaRPr lang="en-US" sz="3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5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รายงานการตรวจสอบระบบงาน ประจำปี </a:t>
            </a:r>
            <a:br>
              <a:rPr lang="en-US" sz="35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(จากกองตรวจสอบภายใน)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ข้อเสนอแนะจากที่ประชุม /ผู้บริหาร /บุคลากร/ผู้มีส่วนได้ส่วนเสียที่ใช้บริหาร/ข้อร้องเรียนในการปฏิบัติงานจากกระบวนงานการให้บริการ </a:t>
            </a:r>
            <a:endParaRPr lang="en-US" sz="3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ผลการประเมินคุณภาพการศึกษาภายใน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ข้อมูลการจัดวางการควบคุมภายในระดับส่วนงาน/หน่วยงาน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ฯลฯ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E331F6-71DD-1098-753A-3B3A3B023AE3}"/>
              </a:ext>
            </a:extLst>
          </p:cNvPr>
          <p:cNvSpPr txBox="1"/>
          <p:nvPr/>
        </p:nvSpPr>
        <p:spPr>
          <a:xfrm>
            <a:off x="6900364" y="342900"/>
            <a:ext cx="4876800" cy="938719"/>
          </a:xfrm>
          <a:prstGeom prst="rect">
            <a:avLst/>
          </a:prstGeom>
          <a:solidFill>
            <a:srgbClr val="0447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55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การวิเคราะห์ข้อมูล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F1FECE-EAB7-97B0-9E8B-24EE6D2B6A39}"/>
              </a:ext>
            </a:extLst>
          </p:cNvPr>
          <p:cNvSpPr txBox="1"/>
          <p:nvPr/>
        </p:nvSpPr>
        <p:spPr>
          <a:xfrm>
            <a:off x="2170284" y="1612030"/>
            <a:ext cx="31002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แหล่งข้อมูลที่ใช้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1EB192-198D-CE5B-EAF7-CADFE487A80D}"/>
              </a:ext>
            </a:extLst>
          </p:cNvPr>
          <p:cNvSpPr txBox="1"/>
          <p:nvPr/>
        </p:nvSpPr>
        <p:spPr>
          <a:xfrm>
            <a:off x="14471299" y="3481506"/>
            <a:ext cx="3195180" cy="3862596"/>
          </a:xfrm>
          <a:prstGeom prst="rect">
            <a:avLst/>
          </a:prstGeom>
          <a:noFill/>
          <a:ln w="38100">
            <a:solidFill>
              <a:srgbClr val="044700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ผู้ปฏิบัติงาน/</a:t>
            </a:r>
          </a:p>
          <a:p>
            <a:pPr algn="ctr"/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รับผิดชอบความเสี่ยง</a:t>
            </a:r>
            <a:b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(Risk Owner)</a:t>
            </a:r>
            <a:endParaRPr lang="th-TH" sz="3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r>
              <a:rPr lang="th-TH" sz="35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ยืนยันข้อมูล </a:t>
            </a:r>
          </a:p>
          <a:p>
            <a:pPr algn="ctr"/>
            <a:r>
              <a:rPr lang="th-TH" sz="35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กำหนดกิจกรรมควบคุม</a:t>
            </a:r>
            <a:endParaRPr lang="en-US" sz="35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algn="ctr"/>
            <a:endParaRPr lang="th-TH" sz="35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09CAF3E6-4888-03FB-5E44-112D0E50DD4F}"/>
              </a:ext>
            </a:extLst>
          </p:cNvPr>
          <p:cNvSpPr/>
          <p:nvPr/>
        </p:nvSpPr>
        <p:spPr>
          <a:xfrm>
            <a:off x="6884095" y="5331845"/>
            <a:ext cx="659705" cy="630942"/>
          </a:xfrm>
          <a:prstGeom prst="rightArrow">
            <a:avLst/>
          </a:prstGeom>
          <a:solidFill>
            <a:srgbClr val="044700"/>
          </a:solidFill>
          <a:ln>
            <a:solidFill>
              <a:srgbClr val="044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9A6B8E13-658F-5CA3-AB35-641C96B9E5FD}"/>
              </a:ext>
            </a:extLst>
          </p:cNvPr>
          <p:cNvSpPr/>
          <p:nvPr/>
        </p:nvSpPr>
        <p:spPr>
          <a:xfrm flipH="1">
            <a:off x="13605237" y="5331845"/>
            <a:ext cx="715045" cy="630942"/>
          </a:xfrm>
          <a:prstGeom prst="rightArrow">
            <a:avLst/>
          </a:prstGeom>
          <a:solidFill>
            <a:srgbClr val="044700"/>
          </a:solidFill>
          <a:ln>
            <a:solidFill>
              <a:srgbClr val="044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F30A7E-0E1E-4297-71D6-0CDD9247B22C}"/>
              </a:ext>
            </a:extLst>
          </p:cNvPr>
          <p:cNvSpPr txBox="1"/>
          <p:nvPr/>
        </p:nvSpPr>
        <p:spPr>
          <a:xfrm>
            <a:off x="7742481" y="2399057"/>
            <a:ext cx="5737472" cy="720197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h-TH" sz="33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หลักสูตรไม่ผ่านการกำกับมาตรฐานหลักสูตร </a:t>
            </a:r>
            <a:r>
              <a:rPr lang="th-TH" sz="3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ตามมาตรฐานการอุดมศึกษา ของสำนักงานปลัดกระทรวงการอุดมศึกษา วิจัยและนวัตกรรม (สป.อว.)</a:t>
            </a:r>
          </a:p>
          <a:p>
            <a:pPr marL="342900" indent="-342900">
              <a:buAutoNum type="arabicPeriod"/>
            </a:pPr>
            <a:r>
              <a:rPr lang="th-TH" sz="3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ผลงานวิจัยของมหาวิทยาลัยไม่สามารถก่อให้เกิดผลกระทบตามเป้าหมายตัวชี้วัดโครงการ</a:t>
            </a:r>
          </a:p>
          <a:p>
            <a:pPr marL="342900" indent="-342900">
              <a:buFontTx/>
              <a:buAutoNum type="arabicPeriod"/>
            </a:pPr>
            <a:r>
              <a:rPr lang="th-TH" sz="3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การส่งรายงานฉบับสมบูรณ์ไม่ทันตามกำหนดระยะเวลา</a:t>
            </a:r>
          </a:p>
          <a:p>
            <a:pPr marL="342900" indent="-342900">
              <a:buFontTx/>
              <a:buAutoNum type="arabicPeriod"/>
            </a:pPr>
            <a:r>
              <a:rPr lang="th-TH" sz="3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แนวทางการใช้ทรัพย์สินของทางราชการ</a:t>
            </a:r>
          </a:p>
          <a:p>
            <a:pPr marL="342900" indent="-342900">
              <a:buFontTx/>
              <a:buAutoNum type="arabicPeriod"/>
            </a:pPr>
            <a:r>
              <a:rPr lang="th-TH" sz="3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การละเมิดด้านการรับ-จ่ายเงิน/ การยืมเงิน</a:t>
            </a:r>
            <a:br>
              <a:rPr lang="en-US" sz="33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ทดรองราชการ</a:t>
            </a:r>
            <a:endParaRPr lang="en-US" sz="3300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FontTx/>
              <a:buAutoNum type="arabicPeriod"/>
            </a:pPr>
            <a:r>
              <a:rPr lang="th-TH" sz="3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แผนกลยุทธ์ด้านการเงินอยู่ระหว่างการจัดทำ</a:t>
            </a:r>
            <a:endParaRPr lang="en-US" sz="3300" dirty="0">
              <a:solidFill>
                <a:sysClr val="windowText" lastClr="00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buFontTx/>
              <a:buAutoNum type="arabicPeriod"/>
            </a:pPr>
            <a:r>
              <a:rPr lang="th-TH" sz="3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คู่มือสมรรถนะอยู่ระหว่างการพัฒนาปรับปรุง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72C3EB-CB16-903D-44E5-92EB3A432FAB}"/>
              </a:ext>
            </a:extLst>
          </p:cNvPr>
          <p:cNvSpPr txBox="1"/>
          <p:nvPr/>
        </p:nvSpPr>
        <p:spPr>
          <a:xfrm>
            <a:off x="9338764" y="1592208"/>
            <a:ext cx="254490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ความเสี่ยง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287CA-1374-48E2-ACE8-5C3D8C1BF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99A17BB0-232C-ABAB-13F5-113940139CB8}"/>
              </a:ext>
            </a:extLst>
          </p:cNvPr>
          <p:cNvGrpSpPr/>
          <p:nvPr/>
        </p:nvGrpSpPr>
        <p:grpSpPr>
          <a:xfrm>
            <a:off x="5486400" y="346174"/>
            <a:ext cx="6515100" cy="1524000"/>
            <a:chOff x="1028701" y="1028701"/>
            <a:chExt cx="6515100" cy="1524000"/>
          </a:xfrm>
        </p:grpSpPr>
        <p:grpSp>
          <p:nvGrpSpPr>
            <p:cNvPr id="2" name="Group 2">
              <a:extLst>
                <a:ext uri="{FF2B5EF4-FFF2-40B4-BE49-F238E27FC236}">
                  <a16:creationId xmlns:a16="http://schemas.microsoft.com/office/drawing/2014/main" id="{CFE8B0A3-4830-9BC5-03B9-870713A469BF}"/>
                </a:ext>
              </a:extLst>
            </p:cNvPr>
            <p:cNvGrpSpPr/>
            <p:nvPr/>
          </p:nvGrpSpPr>
          <p:grpSpPr>
            <a:xfrm>
              <a:off x="1028701" y="1028701"/>
              <a:ext cx="6515100" cy="1524000"/>
              <a:chOff x="0" y="0"/>
              <a:chExt cx="2051125" cy="741037"/>
            </a:xfrm>
          </p:grpSpPr>
          <p:sp>
            <p:nvSpPr>
              <p:cNvPr id="3" name="Freeform 3">
                <a:extLst>
                  <a:ext uri="{FF2B5EF4-FFF2-40B4-BE49-F238E27FC236}">
                    <a16:creationId xmlns:a16="http://schemas.microsoft.com/office/drawing/2014/main" id="{CAECAE06-F933-213B-A12D-0370771394BB}"/>
                  </a:ext>
                </a:extLst>
              </p:cNvPr>
              <p:cNvSpPr/>
              <p:nvPr/>
            </p:nvSpPr>
            <p:spPr>
              <a:xfrm>
                <a:off x="0" y="0"/>
                <a:ext cx="2051125" cy="741037"/>
              </a:xfrm>
              <a:custGeom>
                <a:avLst/>
                <a:gdLst/>
                <a:ahLst/>
                <a:cxnLst/>
                <a:rect l="l" t="t" r="r" b="b"/>
                <a:pathLst>
                  <a:path w="2051125" h="741037">
                    <a:moveTo>
                      <a:pt x="0" y="0"/>
                    </a:moveTo>
                    <a:lnTo>
                      <a:pt x="2051125" y="0"/>
                    </a:lnTo>
                    <a:lnTo>
                      <a:pt x="2051125" y="741037"/>
                    </a:lnTo>
                    <a:lnTo>
                      <a:pt x="0" y="741037"/>
                    </a:lnTo>
                    <a:close/>
                  </a:path>
                </a:pathLst>
              </a:custGeom>
              <a:solidFill>
                <a:srgbClr val="04470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TextBox 4">
                <a:extLst>
                  <a:ext uri="{FF2B5EF4-FFF2-40B4-BE49-F238E27FC236}">
                    <a16:creationId xmlns:a16="http://schemas.microsoft.com/office/drawing/2014/main" id="{11888834-58F4-0EB7-D99F-0590BAB9AFBC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2051125" cy="78866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8E8E7FA-EAE0-AFE0-3860-B3B29E482C00}"/>
                </a:ext>
              </a:extLst>
            </p:cNvPr>
            <p:cNvSpPr txBox="1"/>
            <p:nvPr/>
          </p:nvSpPr>
          <p:spPr>
            <a:xfrm>
              <a:off x="1295400" y="1321830"/>
              <a:ext cx="6096000" cy="9387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5500" b="1" dirty="0">
                  <a:solidFill>
                    <a:schemeClr val="bg1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กระบวนการกำหนดความเสี่ยง</a:t>
              </a:r>
            </a:p>
          </p:txBody>
        </p:sp>
      </p:grpSp>
      <p:sp>
        <p:nvSpPr>
          <p:cNvPr id="19" name="TextBox 32">
            <a:extLst>
              <a:ext uri="{FF2B5EF4-FFF2-40B4-BE49-F238E27FC236}">
                <a16:creationId xmlns:a16="http://schemas.microsoft.com/office/drawing/2014/main" id="{3299CA2B-F2F8-D0A5-B8A9-63DF9BA6095C}"/>
              </a:ext>
            </a:extLst>
          </p:cNvPr>
          <p:cNvSpPr txBox="1"/>
          <p:nvPr/>
        </p:nvSpPr>
        <p:spPr>
          <a:xfrm>
            <a:off x="976576" y="2337788"/>
            <a:ext cx="5292545" cy="4600575"/>
          </a:xfrm>
          <a:prstGeom prst="roundRect">
            <a:avLst>
              <a:gd name="adj" fmla="val 10961"/>
            </a:avLst>
          </a:prstGeom>
          <a:ln>
            <a:solidFill>
              <a:srgbClr val="044700"/>
            </a:solidFill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r>
              <a:rPr lang="th-TH" sz="3500" b="1" spc="33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ข้อค้นพบจากการรายงานผลการตรวจสอบระบบงาน/ และข้อร้องเรียน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th-TH" sz="3500" b="1" spc="33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ผลการดำเนินงานการจัดวางการควบคุมภายในปีที่ผ่านมา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th-TH" sz="3500" b="1" spc="33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ข้อเสนอแนะการทำงานจากแหล่งต่าง ๆ 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th-TH" sz="3500" b="1" spc="33" dirty="0">
                <a:latin typeface="Angsana New" panose="02020603050405020304" pitchFamily="18" charset="-34"/>
                <a:cs typeface="Angsana New" panose="02020603050405020304" pitchFamily="18" charset="-34"/>
              </a:rPr>
              <a:t>ข้อร้องเรียนการดำเนินงาน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th-TH" sz="3500" b="1" spc="33" dirty="0">
                <a:latin typeface="Angsana New" panose="02020603050405020304" pitchFamily="18" charset="-34"/>
                <a:cs typeface="Angsana New" panose="02020603050405020304" pitchFamily="18" charset="-34"/>
              </a:rPr>
              <a:t>ปัญหา อุปสรรค /ขีดความสามารถ</a:t>
            </a: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th-TH" sz="3500" b="1" spc="33" dirty="0">
                <a:latin typeface="Angsana New" panose="02020603050405020304" pitchFamily="18" charset="-34"/>
                <a:cs typeface="Angsana New" panose="02020603050405020304" pitchFamily="18" charset="-34"/>
              </a:rPr>
              <a:t>ฯลฯ </a:t>
            </a: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92335751-9D46-B929-15A5-94EDAB32112F}"/>
              </a:ext>
            </a:extLst>
          </p:cNvPr>
          <p:cNvSpPr txBox="1"/>
          <p:nvPr/>
        </p:nvSpPr>
        <p:spPr>
          <a:xfrm>
            <a:off x="14075356" y="2404759"/>
            <a:ext cx="3236068" cy="2383631"/>
          </a:xfrm>
          <a:prstGeom prst="roundRect">
            <a:avLst/>
          </a:prstGeom>
          <a:ln>
            <a:solidFill>
              <a:srgbClr val="044700"/>
            </a:solidFill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h-TH" sz="3500" b="1" spc="33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ระบุขั้นตอน</a:t>
            </a:r>
            <a:r>
              <a:rPr lang="th-TH" sz="3500" b="1" spc="33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ที่เกิดความเสี่ยงจากกระบวนงาน</a:t>
            </a:r>
          </a:p>
          <a:p>
            <a:pPr algn="ctr"/>
            <a:r>
              <a:rPr lang="th-TH" sz="3500" b="1" spc="33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จากการปฏิบัติงานประจำ </a:t>
            </a:r>
          </a:p>
        </p:txBody>
      </p:sp>
      <p:sp>
        <p:nvSpPr>
          <p:cNvPr id="21" name="TextBox 32">
            <a:extLst>
              <a:ext uri="{FF2B5EF4-FFF2-40B4-BE49-F238E27FC236}">
                <a16:creationId xmlns:a16="http://schemas.microsoft.com/office/drawing/2014/main" id="{35BF617A-5644-21CE-EBF2-21630C52A37B}"/>
              </a:ext>
            </a:extLst>
          </p:cNvPr>
          <p:cNvSpPr txBox="1"/>
          <p:nvPr/>
        </p:nvSpPr>
        <p:spPr>
          <a:xfrm>
            <a:off x="7401750" y="7200900"/>
            <a:ext cx="5010007" cy="1912739"/>
          </a:xfrm>
          <a:prstGeom prst="roundRect">
            <a:avLst>
              <a:gd name="adj" fmla="val 27627"/>
            </a:avLst>
          </a:prstGeom>
          <a:ln>
            <a:solidFill>
              <a:srgbClr val="044700"/>
            </a:solidFill>
            <a:prstDash val="dash"/>
          </a:ln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th-TH" sz="35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ระบุความเสี่ยงที่เกิดขึ้น</a:t>
            </a:r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จากกระบวนงานการปฏิบัติงานปกติ/</a:t>
            </a:r>
            <a:br>
              <a:rPr lang="en-US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500" b="1" spc="33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ระบุปัจจัย/สาเหตุความเสี่ยง</a:t>
            </a:r>
            <a:endParaRPr lang="en-US" sz="3500" b="1" dirty="0">
              <a:solidFill>
                <a:srgbClr val="0447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2" name="กล่องข้อความ 3">
            <a:extLst>
              <a:ext uri="{FF2B5EF4-FFF2-40B4-BE49-F238E27FC236}">
                <a16:creationId xmlns:a16="http://schemas.microsoft.com/office/drawing/2014/main" id="{08487B8B-9444-A0CE-9466-3F9C4A4610D6}"/>
              </a:ext>
            </a:extLst>
          </p:cNvPr>
          <p:cNvSpPr txBox="1"/>
          <p:nvPr/>
        </p:nvSpPr>
        <p:spPr>
          <a:xfrm>
            <a:off x="7620360" y="2337788"/>
            <a:ext cx="4855613" cy="3927884"/>
          </a:xfrm>
          <a:prstGeom prst="roundRect">
            <a:avLst/>
          </a:prstGeom>
          <a:noFill/>
          <a:ln>
            <a:solidFill>
              <a:srgbClr val="044700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th-TH" sz="35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ระบุพันธกิจ</a:t>
            </a:r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th-TH" sz="35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ภารกิจตามกฎหมายที่จัดตั้งหน่วยงาน/หรือภารกิจตามแผนการดำเนินการหรือภารกิจอื่น ๆ ที่สำคัญของหน่วยงาน/ </a:t>
            </a:r>
            <a:br>
              <a:rPr lang="en-US" sz="35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35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ระบุวัตถุประสงค์ของพันธกิจ /</a:t>
            </a:r>
            <a:br>
              <a:rPr lang="en-US" sz="35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</a:br>
            <a:r>
              <a:rPr lang="th-TH" sz="3500" b="1" dirty="0">
                <a:effectLst/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ระบุงาน/ระบุกระบวนงาน</a:t>
            </a:r>
            <a:endParaRPr lang="en-US" sz="35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3" name="กล่องข้อความ 3">
            <a:extLst>
              <a:ext uri="{FF2B5EF4-FFF2-40B4-BE49-F238E27FC236}">
                <a16:creationId xmlns:a16="http://schemas.microsoft.com/office/drawing/2014/main" id="{5D1779AF-C88F-7ED8-57F5-272DB4134863}"/>
              </a:ext>
            </a:extLst>
          </p:cNvPr>
          <p:cNvSpPr txBox="1"/>
          <p:nvPr/>
        </p:nvSpPr>
        <p:spPr>
          <a:xfrm>
            <a:off x="14025791" y="7186056"/>
            <a:ext cx="3424009" cy="1889879"/>
          </a:xfrm>
          <a:prstGeom prst="roundRect">
            <a:avLst/>
          </a:prstGeom>
          <a:noFill/>
          <a:ln>
            <a:solidFill>
              <a:srgbClr val="0447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5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ประเมินระดับความเสี่ยง </a:t>
            </a:r>
          </a:p>
          <a:p>
            <a:pPr algn="ctr"/>
            <a:r>
              <a:rPr lang="th-TH" sz="3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โอกาสเกิดและผลกระทบ</a:t>
            </a:r>
          </a:p>
          <a:p>
            <a:pPr algn="ctr"/>
            <a:r>
              <a:rPr lang="th-TH" sz="3500" b="1" i="1" dirty="0">
                <a:latin typeface="Angsana New" panose="02020603050405020304" pitchFamily="18" charset="-34"/>
                <a:cs typeface="Angsana New" panose="02020603050405020304" pitchFamily="18" charset="-34"/>
              </a:rPr>
              <a:t>(สูงมาก --- น้อยมาก)</a:t>
            </a:r>
            <a:endParaRPr lang="en-US" sz="3500" b="1" i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EB540845-6F56-A1D0-B6F9-D39CDCC6DC02}"/>
              </a:ext>
            </a:extLst>
          </p:cNvPr>
          <p:cNvSpPr/>
          <p:nvPr/>
        </p:nvSpPr>
        <p:spPr>
          <a:xfrm>
            <a:off x="6467294" y="3166645"/>
            <a:ext cx="950342" cy="523709"/>
          </a:xfrm>
          <a:prstGeom prst="rightArrow">
            <a:avLst/>
          </a:prstGeom>
          <a:solidFill>
            <a:srgbClr val="044700"/>
          </a:solidFill>
          <a:ln>
            <a:solidFill>
              <a:srgbClr val="044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8E0FEE5-11DB-56E8-2D3B-F709F8BEB124}"/>
              </a:ext>
            </a:extLst>
          </p:cNvPr>
          <p:cNvSpPr/>
          <p:nvPr/>
        </p:nvSpPr>
        <p:spPr>
          <a:xfrm>
            <a:off x="12920572" y="3166645"/>
            <a:ext cx="906640" cy="523709"/>
          </a:xfrm>
          <a:prstGeom prst="rightArrow">
            <a:avLst/>
          </a:prstGeom>
          <a:solidFill>
            <a:srgbClr val="044700"/>
          </a:solidFill>
          <a:ln>
            <a:solidFill>
              <a:srgbClr val="044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258F981-B759-0268-E4A8-07C4FCA26230}"/>
              </a:ext>
            </a:extLst>
          </p:cNvPr>
          <p:cNvGrpSpPr/>
          <p:nvPr/>
        </p:nvGrpSpPr>
        <p:grpSpPr>
          <a:xfrm>
            <a:off x="1534276" y="7063630"/>
            <a:ext cx="5488331" cy="2485787"/>
            <a:chOff x="-80887" y="6884007"/>
            <a:chExt cx="5488331" cy="2485787"/>
          </a:xfrm>
        </p:grpSpPr>
        <p:sp>
          <p:nvSpPr>
            <p:cNvPr id="27" name="กล่องข้อความ 3">
              <a:extLst>
                <a:ext uri="{FF2B5EF4-FFF2-40B4-BE49-F238E27FC236}">
                  <a16:creationId xmlns:a16="http://schemas.microsoft.com/office/drawing/2014/main" id="{94F8A0FA-226A-6EF5-D136-82A857DA8C6A}"/>
                </a:ext>
              </a:extLst>
            </p:cNvPr>
            <p:cNvSpPr txBox="1"/>
            <p:nvPr/>
          </p:nvSpPr>
          <p:spPr>
            <a:xfrm>
              <a:off x="-80887" y="6884007"/>
              <a:ext cx="4085309" cy="248578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r>
                <a:rPr lang="th-TH" sz="35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กิจกรรม/มาตรการ</a:t>
              </a:r>
              <a:r>
                <a:rPr lang="th-TH" sz="35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ควบคุม</a:t>
              </a:r>
            </a:p>
            <a:p>
              <a:r>
                <a:rPr lang="th-TH" sz="35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ที่ทำให้ความเสี่ยง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th-TH" sz="35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หมดไป</a:t>
              </a:r>
            </a:p>
            <a:p>
              <a:pPr marL="174625" indent="-174625">
                <a:buFont typeface="Arial" panose="020B0604020202020204" pitchFamily="34" charset="0"/>
                <a:buChar char="•"/>
              </a:pPr>
              <a:r>
                <a:rPr lang="th-TH" sz="35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ลดลงในระดับที่ยอมรับได้</a:t>
              </a:r>
              <a:endParaRPr lang="en-US" sz="35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19F0F243-3349-3B97-A270-6D8007C2DFF9}"/>
                </a:ext>
              </a:extLst>
            </p:cNvPr>
            <p:cNvSpPr/>
            <p:nvPr/>
          </p:nvSpPr>
          <p:spPr>
            <a:xfrm>
              <a:off x="4322482" y="7726319"/>
              <a:ext cx="1084962" cy="45010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500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E1EC610D-CBC0-5FEB-75EF-E73ED2BA94E6}"/>
              </a:ext>
            </a:extLst>
          </p:cNvPr>
          <p:cNvSpPr/>
          <p:nvPr/>
        </p:nvSpPr>
        <p:spPr>
          <a:xfrm rot="10800000">
            <a:off x="12765453" y="7869140"/>
            <a:ext cx="906642" cy="523709"/>
          </a:xfrm>
          <a:prstGeom prst="rightArrow">
            <a:avLst/>
          </a:prstGeom>
          <a:solidFill>
            <a:srgbClr val="044700"/>
          </a:solidFill>
          <a:ln>
            <a:solidFill>
              <a:srgbClr val="044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C80B02AD-4723-452D-0755-545416D6AE25}"/>
              </a:ext>
            </a:extLst>
          </p:cNvPr>
          <p:cNvSpPr/>
          <p:nvPr/>
        </p:nvSpPr>
        <p:spPr>
          <a:xfrm rot="5400000">
            <a:off x="15366151" y="5500603"/>
            <a:ext cx="743285" cy="523709"/>
          </a:xfrm>
          <a:prstGeom prst="rightArrow">
            <a:avLst/>
          </a:prstGeom>
          <a:solidFill>
            <a:srgbClr val="044700"/>
          </a:solidFill>
          <a:ln>
            <a:solidFill>
              <a:srgbClr val="044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2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29D71EC6-40E1-8BDF-94F4-1D8ED44D6C95}"/>
              </a:ext>
            </a:extLst>
          </p:cNvPr>
          <p:cNvGrpSpPr/>
          <p:nvPr/>
        </p:nvGrpSpPr>
        <p:grpSpPr>
          <a:xfrm>
            <a:off x="-672758" y="9917007"/>
            <a:ext cx="19372112" cy="2710963"/>
            <a:chOff x="-681043" y="9170946"/>
            <a:chExt cx="19372112" cy="2710963"/>
          </a:xfrm>
        </p:grpSpPr>
        <p:grpSp>
          <p:nvGrpSpPr>
            <p:cNvPr id="14" name="Group 14"/>
            <p:cNvGrpSpPr/>
            <p:nvPr/>
          </p:nvGrpSpPr>
          <p:grpSpPr>
            <a:xfrm rot="700445">
              <a:off x="-681043" y="9170946"/>
              <a:ext cx="10251704" cy="2668674"/>
              <a:chOff x="-1398" y="-47625"/>
              <a:chExt cx="2700037" cy="702861"/>
            </a:xfrm>
          </p:grpSpPr>
          <p:sp>
            <p:nvSpPr>
              <p:cNvPr id="15" name="Freeform 15"/>
              <p:cNvSpPr/>
              <p:nvPr/>
            </p:nvSpPr>
            <p:spPr>
              <a:xfrm rot="21118573">
                <a:off x="-1398" y="-30577"/>
                <a:ext cx="2698639" cy="655236"/>
              </a:xfrm>
              <a:custGeom>
                <a:avLst/>
                <a:gdLst/>
                <a:ahLst/>
                <a:cxnLst/>
                <a:rect l="l" t="t" r="r" b="b"/>
                <a:pathLst>
                  <a:path w="2698639" h="655236">
                    <a:moveTo>
                      <a:pt x="0" y="0"/>
                    </a:moveTo>
                    <a:lnTo>
                      <a:pt x="2698639" y="0"/>
                    </a:lnTo>
                    <a:lnTo>
                      <a:pt x="2698639" y="655236"/>
                    </a:lnTo>
                    <a:lnTo>
                      <a:pt x="0" y="655236"/>
                    </a:lnTo>
                    <a:close/>
                  </a:path>
                </a:pathLst>
              </a:custGeom>
              <a:solidFill>
                <a:srgbClr val="3E723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2698639" cy="70286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 rot="-467506">
              <a:off x="5986711" y="9254498"/>
              <a:ext cx="12704358" cy="2627411"/>
              <a:chOff x="0" y="-47625"/>
              <a:chExt cx="3346004" cy="691993"/>
            </a:xfrm>
          </p:grpSpPr>
          <p:sp>
            <p:nvSpPr>
              <p:cNvPr id="25" name="Freeform 25"/>
              <p:cNvSpPr/>
              <p:nvPr/>
            </p:nvSpPr>
            <p:spPr>
              <a:xfrm rot="251242">
                <a:off x="6258" y="-33007"/>
                <a:ext cx="3339746" cy="644368"/>
              </a:xfrm>
              <a:custGeom>
                <a:avLst/>
                <a:gdLst/>
                <a:ahLst/>
                <a:cxnLst/>
                <a:rect l="l" t="t" r="r" b="b"/>
                <a:pathLst>
                  <a:path w="3339746" h="644368">
                    <a:moveTo>
                      <a:pt x="0" y="0"/>
                    </a:moveTo>
                    <a:lnTo>
                      <a:pt x="3339746" y="0"/>
                    </a:lnTo>
                    <a:lnTo>
                      <a:pt x="3339746" y="644368"/>
                    </a:lnTo>
                    <a:lnTo>
                      <a:pt x="0" y="644368"/>
                    </a:lnTo>
                    <a:close/>
                  </a:path>
                </a:pathLst>
              </a:custGeom>
              <a:solidFill>
                <a:srgbClr val="044700"/>
              </a:solid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47625"/>
                <a:ext cx="3339746" cy="69199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83A3E0F-26E0-81F4-B7B0-C42901D4507B}"/>
              </a:ext>
            </a:extLst>
          </p:cNvPr>
          <p:cNvSpPr txBox="1"/>
          <p:nvPr/>
        </p:nvSpPr>
        <p:spPr>
          <a:xfrm>
            <a:off x="4752433" y="171756"/>
            <a:ext cx="7812964" cy="2106108"/>
          </a:xfrm>
          <a:prstGeom prst="roundRect">
            <a:avLst/>
          </a:prstGeom>
          <a:solidFill>
            <a:srgbClr val="044700"/>
          </a:solidFill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  <a:tab pos="1080135" algn="l"/>
              </a:tabLst>
            </a:pPr>
            <a:r>
              <a:rPr lang="th-TH" sz="55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แนวทางการจัดวางการควบคุมภายใน</a:t>
            </a:r>
          </a:p>
          <a:p>
            <a:pPr marR="0" lvl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tabLst>
                <a:tab pos="571500" algn="l"/>
                <a:tab pos="1080135" algn="l"/>
              </a:tabLst>
            </a:pPr>
            <a:r>
              <a:rPr lang="th-TH" sz="5500" b="1" dirty="0">
                <a:solidFill>
                  <a:schemeClr val="bg1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ประจำ</a:t>
            </a:r>
            <a:r>
              <a:rPr lang="th-TH" sz="55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ปีงบประมาณ พ.ศ. 256</a:t>
            </a:r>
            <a:r>
              <a:rPr lang="en-US" sz="5500" b="1" dirty="0">
                <a:solidFill>
                  <a:schemeClr val="bg1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7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8372067-C250-DA3E-58B4-02D1EF5DD973}"/>
              </a:ext>
            </a:extLst>
          </p:cNvPr>
          <p:cNvGrpSpPr/>
          <p:nvPr/>
        </p:nvGrpSpPr>
        <p:grpSpPr>
          <a:xfrm>
            <a:off x="805615" y="2785072"/>
            <a:ext cx="16093896" cy="7027536"/>
            <a:chOff x="-2055246" y="1770692"/>
            <a:chExt cx="16093896" cy="702753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790713A-539F-7231-FA25-61A51DB7FF92}"/>
                </a:ext>
              </a:extLst>
            </p:cNvPr>
            <p:cNvSpPr txBox="1"/>
            <p:nvPr/>
          </p:nvSpPr>
          <p:spPr>
            <a:xfrm>
              <a:off x="-2055246" y="1789993"/>
              <a:ext cx="3753516" cy="18212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571500" algn="l"/>
                  <a:tab pos="1080135" algn="l"/>
                </a:tabLst>
              </a:pPr>
              <a:r>
                <a:rPr lang="th-TH" sz="3500" b="1" dirty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ดำเนินการตาม</a:t>
              </a:r>
            </a:p>
            <a:p>
              <a:pPr marR="0" lv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571500" algn="l"/>
                  <a:tab pos="1080135" algn="l"/>
                </a:tabLst>
              </a:pPr>
              <a:r>
                <a:rPr lang="th-TH" sz="3500" b="1" dirty="0">
                  <a:solidFill>
                    <a:schemeClr val="accent4">
                      <a:lumMod val="50000"/>
                    </a:schemeClr>
                  </a:solidFill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คู่มือการควบคุมภายใน</a:t>
              </a:r>
              <a:r>
                <a:rPr lang="th-TH" sz="3500" b="1" dirty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มหาวิทยาลัยแม่โจ้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DCAE1C8-A015-90F7-92AF-B459DC74B459}"/>
                </a:ext>
              </a:extLst>
            </p:cNvPr>
            <p:cNvSpPr txBox="1"/>
            <p:nvPr/>
          </p:nvSpPr>
          <p:spPr>
            <a:xfrm>
              <a:off x="1827075" y="1770692"/>
              <a:ext cx="5393989" cy="58554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571500" algn="l"/>
                  <a:tab pos="1080135" algn="l"/>
                </a:tabLst>
              </a:pPr>
              <a:r>
                <a:rPr lang="th-TH" sz="3500" b="1" dirty="0">
                  <a:solidFill>
                    <a:srgbClr val="044700"/>
                  </a:solidFill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นำไปวิเคราะห์ และประเมินความเสี่ยง</a:t>
              </a:r>
            </a:p>
            <a:p>
              <a:pPr marR="0" lv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571500" algn="l"/>
                  <a:tab pos="1080135" algn="l"/>
                </a:tabLst>
              </a:pPr>
              <a:r>
                <a:rPr lang="th-TH" sz="3500" b="1" dirty="0">
                  <a:solidFill>
                    <a:srgbClr val="044700"/>
                  </a:solidFill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โดย...</a:t>
              </a:r>
              <a:endParaRPr lang="th-TH" sz="3500" b="1" dirty="0">
                <a:solidFill>
                  <a:srgbClr val="0447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  <a:p>
              <a:pPr marL="227013" indent="-227013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th-TH" sz="3500" b="1" dirty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นำความเสี่ยง ปีงบประมาณ พ.ศ. 2566 </a:t>
              </a:r>
              <a:br>
                <a:rPr lang="en-US" sz="3500" b="1" dirty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</a:br>
              <a:r>
                <a:rPr lang="th-TH" sz="3500" b="1" dirty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ที่ยังต้องควบคุมมาดำเนินการต่อ</a:t>
              </a:r>
            </a:p>
            <a:p>
              <a:pPr marL="227013" indent="-227013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th-TH" sz="3500" b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เหตุการณ์ความเสี่ยงใน งาน/กระบวนงาน/ขั้นตอนการปฏิบัติงาน ที่มีเกิดขึ้นเป็นประจำ หรือที่เกิดขึ้นซ้ำ ๆ  บ่อย ๆ ถี่ ๆ แล้วส่งผลกระทบต่อการดำเนินงาน</a:t>
              </a:r>
            </a:p>
            <a:p>
              <a:pPr marL="227013" indent="-227013">
                <a:lnSpc>
                  <a:spcPct val="107000"/>
                </a:lnSpc>
                <a:buFont typeface="Arial" panose="020B0604020202020204" pitchFamily="34" charset="0"/>
                <a:buChar char="•"/>
              </a:pPr>
              <a:r>
                <a:rPr lang="th-TH" sz="3500" b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ความเสี่ยงที่เกิดขึ้นไม่บ่อย </a:t>
              </a:r>
              <a:r>
                <a:rPr lang="th-TH" sz="3500" b="1" u="sng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แต่</a:t>
              </a:r>
              <a:r>
                <a:rPr lang="th-TH" sz="3500" b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เมื่อเกิดแล้ว</a:t>
              </a:r>
              <a:br>
                <a:rPr lang="th-TH" sz="3500" b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</a:br>
              <a:r>
                <a:rPr lang="th-TH" sz="3500" b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มีผลกระทบรุนแรงในด้านต่าง ๆ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1E9916F-4900-91C9-CDD9-7D97BDF9097C}"/>
                </a:ext>
              </a:extLst>
            </p:cNvPr>
            <p:cNvSpPr txBox="1"/>
            <p:nvPr/>
          </p:nvSpPr>
          <p:spPr>
            <a:xfrm>
              <a:off x="8189215" y="1877398"/>
              <a:ext cx="5736552" cy="3290262"/>
            </a:xfrm>
            <a:prstGeom prst="roundRect">
              <a:avLst/>
            </a:prstGeom>
            <a:noFill/>
            <a:ln>
              <a:solidFill>
                <a:srgbClr val="044700"/>
              </a:solidFill>
            </a:ln>
          </p:spPr>
          <p:txBody>
            <a:bodyPr wrap="square">
              <a:spAutoFit/>
            </a:bodyPr>
            <a:lstStyle/>
            <a:p>
              <a:pPr marR="0" lv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571500" algn="l"/>
                  <a:tab pos="1080135" algn="l"/>
                </a:tabLst>
              </a:pPr>
              <a:r>
                <a:rPr lang="th-TH" sz="3500" b="1" dirty="0">
                  <a:solidFill>
                    <a:schemeClr val="bg1"/>
                  </a:solidFill>
                  <a:highlight>
                    <a:srgbClr val="0447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ระดับมหาวิทยาลัย</a:t>
              </a:r>
              <a:r>
                <a:rPr lang="th-TH" sz="3500" b="1" u="sng" dirty="0">
                  <a:solidFill>
                    <a:schemeClr val="bg1"/>
                  </a:solidFill>
                  <a:highlight>
                    <a:srgbClr val="0447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 และ </a:t>
              </a:r>
              <a:r>
                <a:rPr lang="th-TH" sz="3500" b="1" dirty="0">
                  <a:solidFill>
                    <a:schemeClr val="bg1"/>
                  </a:solidFill>
                  <a:highlight>
                    <a:srgbClr val="0447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ระดับ</a:t>
              </a:r>
              <a:br>
                <a:rPr lang="th-TH" sz="3500" b="1" dirty="0">
                  <a:solidFill>
                    <a:schemeClr val="bg1"/>
                  </a:solidFill>
                  <a:highlight>
                    <a:srgbClr val="0447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</a:br>
              <a:r>
                <a:rPr lang="th-TH" sz="3500" b="1" dirty="0">
                  <a:solidFill>
                    <a:schemeClr val="bg1"/>
                  </a:solidFill>
                  <a:highlight>
                    <a:srgbClr val="0447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ส่วนงานที่มีการเรียนการสอน </a:t>
              </a:r>
              <a:r>
                <a:rPr lang="en-US" sz="3500" b="1" dirty="0">
                  <a:solidFill>
                    <a:schemeClr val="bg1"/>
                  </a:solidFill>
                  <a:highlight>
                    <a:srgbClr val="0447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: </a:t>
              </a:r>
              <a:br>
                <a:rPr lang="th-TH" sz="3500" b="1" dirty="0">
                  <a:highlight>
                    <a:srgbClr val="FFFF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</a:br>
              <a:r>
                <a:rPr lang="th-TH" sz="3500" b="1" dirty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ดำเนินการ</a:t>
              </a:r>
              <a:r>
                <a:rPr lang="th-TH" sz="3500" b="1" dirty="0">
                  <a:solidFill>
                    <a:srgbClr val="FF0000"/>
                  </a:solidFill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ครบ</a:t>
              </a:r>
              <a:r>
                <a:rPr lang="th-TH" sz="3500" b="1" dirty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 4 พันธกิจหลัก</a:t>
              </a:r>
              <a:r>
                <a:rPr lang="th-TH" sz="3500" b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 </a:t>
              </a:r>
              <a:br>
                <a:rPr lang="th-TH" sz="3500" b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</a:br>
              <a:r>
                <a:rPr lang="th-TH" sz="3500" b="1" i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โดยให้วิเคราะห์ความเสี่ยงการทุจริต</a:t>
              </a:r>
              <a:br>
                <a:rPr lang="th-TH" sz="3500" b="1" i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</a:br>
              <a:r>
                <a:rPr lang="th-TH" sz="3500" b="1" i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ในพันธกิจด้านการบริหารจัดการ</a:t>
              </a:r>
              <a:endParaRPr lang="th-TH" sz="3500" b="1" i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0A4D64C-7CCE-FBDD-BBE1-BC0F42D56FDD}"/>
                </a:ext>
              </a:extLst>
            </p:cNvPr>
            <p:cNvSpPr txBox="1"/>
            <p:nvPr/>
          </p:nvSpPr>
          <p:spPr>
            <a:xfrm>
              <a:off x="8302098" y="5507966"/>
              <a:ext cx="5736552" cy="3290262"/>
            </a:xfrm>
            <a:prstGeom prst="roundRect">
              <a:avLst/>
            </a:prstGeom>
            <a:noFill/>
            <a:ln>
              <a:solidFill>
                <a:srgbClr val="044700"/>
              </a:solidFill>
            </a:ln>
          </p:spPr>
          <p:txBody>
            <a:bodyPr wrap="square">
              <a:spAutoFit/>
            </a:bodyPr>
            <a:lstStyle/>
            <a:p>
              <a:pPr marR="0" lvl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tabLst>
                  <a:tab pos="571500" algn="l"/>
                  <a:tab pos="1080135" algn="l"/>
                </a:tabLst>
              </a:pPr>
              <a:r>
                <a:rPr lang="th-TH" sz="3500" b="1" dirty="0">
                  <a:solidFill>
                    <a:schemeClr val="bg1"/>
                  </a:solidFill>
                  <a:highlight>
                    <a:srgbClr val="0447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ระดับส่วนงานสนับสนุน </a:t>
              </a:r>
              <a:r>
                <a:rPr lang="th-TH" sz="3500" b="1" u="sng" dirty="0">
                  <a:solidFill>
                    <a:schemeClr val="bg1"/>
                  </a:solidFill>
                  <a:highlight>
                    <a:srgbClr val="0447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และ</a:t>
              </a:r>
              <a:br>
                <a:rPr lang="th-TH" sz="3500" b="1" u="sng" dirty="0">
                  <a:solidFill>
                    <a:schemeClr val="bg1"/>
                  </a:solidFill>
                  <a:highlight>
                    <a:srgbClr val="0447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</a:br>
              <a:r>
                <a:rPr lang="th-TH" sz="3500" b="1" dirty="0">
                  <a:solidFill>
                    <a:schemeClr val="bg1"/>
                  </a:solidFill>
                  <a:highlight>
                    <a:srgbClr val="0447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หน่วยงานวิสาหกิจ </a:t>
              </a:r>
              <a:r>
                <a:rPr lang="en-US" sz="3500" b="1" dirty="0">
                  <a:solidFill>
                    <a:schemeClr val="bg1"/>
                  </a:solidFill>
                  <a:highlight>
                    <a:srgbClr val="0447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: </a:t>
              </a:r>
              <a:br>
                <a:rPr lang="th-TH" sz="3500" b="1" dirty="0">
                  <a:highlight>
                    <a:srgbClr val="FFFF00"/>
                  </a:highlight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</a:br>
              <a:r>
                <a:rPr lang="th-TH" sz="3500" b="1" dirty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ดำเนินการตาม</a:t>
              </a:r>
              <a:r>
                <a:rPr lang="th-TH" sz="3500" b="1" dirty="0">
                  <a:solidFill>
                    <a:srgbClr val="FF0000"/>
                  </a:solidFill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พันธกิจหลัก </a:t>
              </a:r>
              <a:br>
                <a:rPr lang="th-TH" sz="3500" b="1" dirty="0">
                  <a:effectLst/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</a:br>
              <a:r>
                <a:rPr lang="th-TH" sz="3500" b="1" i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โดยให้วิเคราะห์ความเสี่ยงการทุจริต</a:t>
              </a:r>
              <a:br>
                <a:rPr lang="th-TH" sz="3500" b="1" i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</a:br>
              <a:r>
                <a:rPr lang="th-TH" sz="3500" b="1" i="1" dirty="0">
                  <a:latin typeface="Angsana New" panose="02020603050405020304" pitchFamily="18" charset="-34"/>
                  <a:ea typeface="Times New Roman" panose="02020603050405020304" pitchFamily="18" charset="0"/>
                  <a:cs typeface="Angsana New" panose="02020603050405020304" pitchFamily="18" charset="-34"/>
                </a:rPr>
                <a:t>ในพันธกิจด้านการบริหารจัดการ</a:t>
              </a:r>
              <a:endParaRPr lang="th-TH" sz="3500" b="1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endParaRPr>
            </a:p>
          </p:txBody>
        </p:sp>
        <p:sp>
          <p:nvSpPr>
            <p:cNvPr id="34" name="Left Bracket 33">
              <a:extLst>
                <a:ext uri="{FF2B5EF4-FFF2-40B4-BE49-F238E27FC236}">
                  <a16:creationId xmlns:a16="http://schemas.microsoft.com/office/drawing/2014/main" id="{484AED56-2E3A-5664-F007-9868368AA198}"/>
                </a:ext>
              </a:extLst>
            </p:cNvPr>
            <p:cNvSpPr/>
            <p:nvPr/>
          </p:nvSpPr>
          <p:spPr>
            <a:xfrm>
              <a:off x="7349869" y="3168515"/>
              <a:ext cx="823424" cy="2795451"/>
            </a:xfrm>
            <a:prstGeom prst="leftBracket">
              <a:avLst/>
            </a:prstGeom>
            <a:ln w="38100">
              <a:solidFill>
                <a:srgbClr val="0447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350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EF5C975A-0E99-6182-5DAF-CA8ADE36E4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9" t="1915" r="2021" b="1049"/>
          <a:stretch/>
        </p:blipFill>
        <p:spPr>
          <a:xfrm>
            <a:off x="1285994" y="4706950"/>
            <a:ext cx="2722111" cy="3630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E550F1EA-B90F-CC8A-70FE-09BEAB5C731D}"/>
              </a:ext>
            </a:extLst>
          </p:cNvPr>
          <p:cNvGrpSpPr/>
          <p:nvPr/>
        </p:nvGrpSpPr>
        <p:grpSpPr>
          <a:xfrm>
            <a:off x="14325600" y="387285"/>
            <a:ext cx="3041046" cy="2474231"/>
            <a:chOff x="8656348" y="-401843"/>
            <a:chExt cx="3041046" cy="247423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181B053-0E67-0405-C0CF-117C38B5E8A6}"/>
                </a:ext>
              </a:extLst>
            </p:cNvPr>
            <p:cNvGrpSpPr/>
            <p:nvPr/>
          </p:nvGrpSpPr>
          <p:grpSpPr>
            <a:xfrm>
              <a:off x="8961148" y="827432"/>
              <a:ext cx="2736246" cy="1244956"/>
              <a:chOff x="8961148" y="902986"/>
              <a:chExt cx="2736246" cy="1244956"/>
            </a:xfrm>
          </p:grpSpPr>
          <p:sp>
            <p:nvSpPr>
              <p:cNvPr id="39" name="Arrow: Up 38">
                <a:extLst>
                  <a:ext uri="{FF2B5EF4-FFF2-40B4-BE49-F238E27FC236}">
                    <a16:creationId xmlns:a16="http://schemas.microsoft.com/office/drawing/2014/main" id="{B6B16FA8-E720-746A-6DE0-CE7F93684593}"/>
                  </a:ext>
                </a:extLst>
              </p:cNvPr>
              <p:cNvSpPr/>
              <p:nvPr/>
            </p:nvSpPr>
            <p:spPr>
              <a:xfrm>
                <a:off x="8961148" y="980638"/>
                <a:ext cx="498700" cy="993332"/>
              </a:xfrm>
              <a:prstGeom prst="upArrow">
                <a:avLst/>
              </a:prstGeom>
              <a:solidFill>
                <a:srgbClr val="044700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959D191-5C7F-0676-BBCB-286A9F235EF7}"/>
                  </a:ext>
                </a:extLst>
              </p:cNvPr>
              <p:cNvSpPr txBox="1"/>
              <p:nvPr/>
            </p:nvSpPr>
            <p:spPr>
              <a:xfrm>
                <a:off x="9580968" y="902986"/>
                <a:ext cx="2116426" cy="124495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R="0" lvl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571500" algn="l"/>
                    <a:tab pos="1080135" algn="l"/>
                  </a:tabLst>
                </a:pPr>
                <a:r>
                  <a:rPr lang="th-TH" sz="3500" b="1" dirty="0">
                    <a:effectLst/>
                    <a:latin typeface="Angsana New" panose="02020603050405020304" pitchFamily="18" charset="-34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ดำเนินการผ่านระบบ </a:t>
                </a:r>
                <a:r>
                  <a:rPr lang="en-US" sz="3500" b="1" dirty="0">
                    <a:effectLst/>
                    <a:latin typeface="Angsana New" panose="02020603050405020304" pitchFamily="18" charset="-34"/>
                    <a:ea typeface="Times New Roman" panose="02020603050405020304" pitchFamily="18" charset="0"/>
                    <a:cs typeface="Angsana New" panose="02020603050405020304" pitchFamily="18" charset="-34"/>
                  </a:rPr>
                  <a:t>ICS</a:t>
                </a:r>
              </a:p>
            </p:txBody>
          </p:sp>
        </p:grp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5FF963B1-FE21-D670-64F7-71AB31430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6348" y="-401843"/>
              <a:ext cx="2116426" cy="12766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0" y="-180826"/>
            <a:ext cx="3810000" cy="10467826"/>
            <a:chOff x="0" y="-47625"/>
            <a:chExt cx="741043" cy="275695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96580" cy="2709333"/>
            </a:xfrm>
            <a:custGeom>
              <a:avLst/>
              <a:gdLst/>
              <a:ahLst/>
              <a:cxnLst/>
              <a:rect l="l" t="t" r="r" b="b"/>
              <a:pathLst>
                <a:path w="741043" h="2709333">
                  <a:moveTo>
                    <a:pt x="0" y="0"/>
                  </a:moveTo>
                  <a:lnTo>
                    <a:pt x="741043" y="0"/>
                  </a:lnTo>
                  <a:lnTo>
                    <a:pt x="74104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741043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5400000">
            <a:off x="49972" y="4378055"/>
            <a:ext cx="2713702" cy="1485135"/>
          </a:xfrm>
          <a:custGeom>
            <a:avLst/>
            <a:gdLst/>
            <a:ahLst/>
            <a:cxnLst/>
            <a:rect l="l" t="t" r="r" b="b"/>
            <a:pathLst>
              <a:path w="2713702" h="1485135">
                <a:moveTo>
                  <a:pt x="0" y="0"/>
                </a:moveTo>
                <a:lnTo>
                  <a:pt x="2713702" y="0"/>
                </a:lnTo>
                <a:lnTo>
                  <a:pt x="2713702" y="1485135"/>
                </a:lnTo>
                <a:lnTo>
                  <a:pt x="0" y="1485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B3D90273-32D2-4B0E-11E3-4E5EC9765CBE}"/>
              </a:ext>
            </a:extLst>
          </p:cNvPr>
          <p:cNvSpPr txBox="1"/>
          <p:nvPr/>
        </p:nvSpPr>
        <p:spPr>
          <a:xfrm>
            <a:off x="152400" y="7756956"/>
            <a:ext cx="10908802" cy="1500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719"/>
              </a:lnSpc>
            </a:pPr>
            <a:r>
              <a:rPr lang="th-TH" sz="837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 </a:t>
            </a:r>
            <a:r>
              <a:rPr lang="th-TH" sz="837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ของระบบควบคุมภายใน</a:t>
            </a:r>
            <a:endParaRPr lang="en-US" sz="8371" dirty="0">
              <a:solidFill>
                <a:srgbClr val="0447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C8F23-9896-55F4-6419-2E65F3E2B07E}"/>
              </a:ext>
            </a:extLst>
          </p:cNvPr>
          <p:cNvGrpSpPr/>
          <p:nvPr/>
        </p:nvGrpSpPr>
        <p:grpSpPr>
          <a:xfrm>
            <a:off x="6934200" y="2705100"/>
            <a:ext cx="9448650" cy="2790922"/>
            <a:chOff x="3124200" y="190500"/>
            <a:chExt cx="6477000" cy="2790922"/>
          </a:xfrm>
        </p:grpSpPr>
        <p:sp>
          <p:nvSpPr>
            <p:cNvPr id="12" name="TextBox 12"/>
            <p:cNvSpPr txBox="1"/>
            <p:nvPr/>
          </p:nvSpPr>
          <p:spPr>
            <a:xfrm>
              <a:off x="3124200" y="190500"/>
              <a:ext cx="6477000" cy="156773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1719"/>
                </a:lnSpc>
              </a:pPr>
              <a:r>
                <a:rPr lang="th-TH" sz="11500" dirty="0">
                  <a:solidFill>
                    <a:srgbClr val="0447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กระบวนการจัดวาง</a:t>
              </a:r>
              <a:endParaRPr lang="en-US" sz="11500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id="{810CD9EA-7CC4-27B4-666D-8FB5A089CC35}"/>
                </a:ext>
              </a:extLst>
            </p:cNvPr>
            <p:cNvSpPr txBox="1"/>
            <p:nvPr/>
          </p:nvSpPr>
          <p:spPr>
            <a:xfrm>
              <a:off x="3124200" y="1394449"/>
              <a:ext cx="6477000" cy="158697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1719"/>
                </a:lnSpc>
              </a:pPr>
              <a:r>
                <a:rPr lang="th-TH" sz="12200" dirty="0">
                  <a:solidFill>
                    <a:srgbClr val="0447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การควบคุมภายใน</a:t>
              </a:r>
              <a:endParaRPr lang="en-US" sz="12200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B6C8A3-09E7-63D7-7CC1-D86EF2210B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1D27439F-87F8-1031-D66E-7A0383E9BE43}"/>
              </a:ext>
            </a:extLst>
          </p:cNvPr>
          <p:cNvGrpSpPr/>
          <p:nvPr/>
        </p:nvGrpSpPr>
        <p:grpSpPr>
          <a:xfrm>
            <a:off x="0" y="-287810"/>
            <a:ext cx="18288000" cy="1381997"/>
            <a:chOff x="0" y="0"/>
            <a:chExt cx="4816593" cy="27093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5C9C29A5-7DB9-6A01-8317-3FC26F23DA9B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8D3AF85F-10FB-8FEB-EA05-B9DB077DC9CA}"/>
                </a:ext>
              </a:extLst>
            </p:cNvPr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C1DE2BFB-288C-94FF-1916-997D4BE567DA}"/>
              </a:ext>
            </a:extLst>
          </p:cNvPr>
          <p:cNvGrpSpPr/>
          <p:nvPr/>
        </p:nvGrpSpPr>
        <p:grpSpPr>
          <a:xfrm>
            <a:off x="0" y="9546913"/>
            <a:ext cx="18288000" cy="1028700"/>
            <a:chOff x="0" y="0"/>
            <a:chExt cx="4816593" cy="270933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F65DD26-08CA-236D-CCE7-6F42FECAED07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759BA5D-CD93-F8BC-9ADB-0AC0AD28A132}"/>
                </a:ext>
              </a:extLst>
            </p:cNvPr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F2DA29D4-EA5E-FCA9-7087-19B6B9C8DEAE}"/>
              </a:ext>
            </a:extLst>
          </p:cNvPr>
          <p:cNvSpPr/>
          <p:nvPr/>
        </p:nvSpPr>
        <p:spPr>
          <a:xfrm>
            <a:off x="16383000" y="9012789"/>
            <a:ext cx="2268702" cy="1241599"/>
          </a:xfrm>
          <a:custGeom>
            <a:avLst/>
            <a:gdLst/>
            <a:ahLst/>
            <a:cxnLst/>
            <a:rect l="l" t="t" r="r" b="b"/>
            <a:pathLst>
              <a:path w="2268702" h="1241599">
                <a:moveTo>
                  <a:pt x="0" y="0"/>
                </a:moveTo>
                <a:lnTo>
                  <a:pt x="2268702" y="0"/>
                </a:lnTo>
                <a:lnTo>
                  <a:pt x="2268702" y="1241599"/>
                </a:lnTo>
                <a:lnTo>
                  <a:pt x="0" y="1241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10546182-48A2-075A-A34A-E775D829E2E5}"/>
              </a:ext>
            </a:extLst>
          </p:cNvPr>
          <p:cNvSpPr/>
          <p:nvPr/>
        </p:nvSpPr>
        <p:spPr>
          <a:xfrm>
            <a:off x="-609600" y="13298"/>
            <a:ext cx="2268702" cy="1241599"/>
          </a:xfrm>
          <a:custGeom>
            <a:avLst/>
            <a:gdLst/>
            <a:ahLst/>
            <a:cxnLst/>
            <a:rect l="l" t="t" r="r" b="b"/>
            <a:pathLst>
              <a:path w="2268702" h="1241599">
                <a:moveTo>
                  <a:pt x="0" y="0"/>
                </a:moveTo>
                <a:lnTo>
                  <a:pt x="2268702" y="0"/>
                </a:lnTo>
                <a:lnTo>
                  <a:pt x="2268702" y="1241599"/>
                </a:lnTo>
                <a:lnTo>
                  <a:pt x="0" y="1241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E0EDC1-A9A0-4B13-731A-45682EA47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125463"/>
            <a:ext cx="11506200" cy="8556727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A61BA65-709A-1568-27F6-536FA6B2E765}"/>
              </a:ext>
            </a:extLst>
          </p:cNvPr>
          <p:cNvSpPr/>
          <p:nvPr/>
        </p:nvSpPr>
        <p:spPr>
          <a:xfrm>
            <a:off x="381000" y="1395455"/>
            <a:ext cx="7239000" cy="6771895"/>
          </a:xfrm>
          <a:prstGeom prst="roundRect">
            <a:avLst/>
          </a:prstGeom>
          <a:noFill/>
          <a:ln>
            <a:solidFill>
              <a:srgbClr val="0447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th-TH" sz="4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4000" b="1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1. ประเมินผลการปฏิบัติงานและการควบคุมภายในของปีที่ผ่านมา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ประเมินการควบคุมภายใน 5 องค์ประกอบ  17 หลักการ ตามหลักการการควบคุมภายใน </a:t>
            </a:r>
            <a:r>
              <a:rPr 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(แบบ </a:t>
            </a:r>
            <a:r>
              <a:rPr lang="th-TH" sz="4000" b="1" dirty="0" err="1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ปค</a:t>
            </a:r>
            <a:r>
              <a:rPr lang="th-TH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.4)</a:t>
            </a:r>
            <a:endParaRPr lang="th-TH" sz="4000" b="1" dirty="0">
              <a:solidFill>
                <a:srgbClr val="FF000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โดยระบุ</a:t>
            </a:r>
            <a:r>
              <a:rPr lang="th-TH" sz="40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ผลการประเมิน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/ข้อสรุปของแต่ละองค์ ประกอบการควบคุมภายใน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เพื่อระบุความเสี่ยงที่ยังมีอยู่/จุดอ่อน </a:t>
            </a:r>
            <a:b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(ซึ่งเป็นตัวบ่งชี้ความเสี่ยง) </a:t>
            </a:r>
            <a:r>
              <a:rPr lang="th-TH" sz="40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ใช้ประกอบการวิเคราะห์เพื่อจัดวางการควบคุมภายในปีถัดไป</a:t>
            </a:r>
          </a:p>
          <a:p>
            <a:endParaRPr lang="en-US" sz="40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6BF5ED-2559-C386-1362-96609A06E607}"/>
              </a:ext>
            </a:extLst>
          </p:cNvPr>
          <p:cNvSpPr txBox="1"/>
          <p:nvPr/>
        </p:nvSpPr>
        <p:spPr>
          <a:xfrm>
            <a:off x="8763000" y="41142"/>
            <a:ext cx="8991600" cy="997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h-TH" sz="5500" b="1" dirty="0">
                <a:solidFill>
                  <a:schemeClr val="bg1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ประเมินองค์ประกอบของการควบคุมภายใน</a:t>
            </a:r>
            <a:endParaRPr lang="en-US" sz="5500" dirty="0">
              <a:solidFill>
                <a:schemeClr val="bg1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8755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A303D-39B8-25BC-0EAF-B9BC800A1C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>
            <a:extLst>
              <a:ext uri="{FF2B5EF4-FFF2-40B4-BE49-F238E27FC236}">
                <a16:creationId xmlns:a16="http://schemas.microsoft.com/office/drawing/2014/main" id="{373972B7-90E7-60C0-BED3-2002E9F32688}"/>
              </a:ext>
            </a:extLst>
          </p:cNvPr>
          <p:cNvGrpSpPr/>
          <p:nvPr/>
        </p:nvGrpSpPr>
        <p:grpSpPr>
          <a:xfrm>
            <a:off x="0" y="-287810"/>
            <a:ext cx="18288000" cy="1381997"/>
            <a:chOff x="0" y="0"/>
            <a:chExt cx="4816593" cy="270933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8CC5697-D91B-0AC3-670A-8739CF18DE60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99CCCE0F-DCC4-3C40-06ED-05BA1094D195}"/>
                </a:ext>
              </a:extLst>
            </p:cNvPr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7F3F476C-6D10-0198-4732-BD861E9E1DCF}"/>
              </a:ext>
            </a:extLst>
          </p:cNvPr>
          <p:cNvGrpSpPr/>
          <p:nvPr/>
        </p:nvGrpSpPr>
        <p:grpSpPr>
          <a:xfrm>
            <a:off x="0" y="9546913"/>
            <a:ext cx="18288000" cy="1028700"/>
            <a:chOff x="0" y="0"/>
            <a:chExt cx="4816593" cy="270933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EE764BD-5E4E-3235-07AB-5C4F1FF6AEC4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0447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01CADF4-7D1D-169E-D3B9-33FB78749639}"/>
                </a:ext>
              </a:extLst>
            </p:cNvPr>
            <p:cNvSpPr txBox="1"/>
            <p:nvPr/>
          </p:nvSpPr>
          <p:spPr>
            <a:xfrm>
              <a:off x="0" y="-47625"/>
              <a:ext cx="4816593" cy="3185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95E5CF20-66E4-6540-71BA-725A8BCB4E33}"/>
              </a:ext>
            </a:extLst>
          </p:cNvPr>
          <p:cNvSpPr/>
          <p:nvPr/>
        </p:nvSpPr>
        <p:spPr>
          <a:xfrm>
            <a:off x="16383000" y="9012789"/>
            <a:ext cx="2268702" cy="1241599"/>
          </a:xfrm>
          <a:custGeom>
            <a:avLst/>
            <a:gdLst/>
            <a:ahLst/>
            <a:cxnLst/>
            <a:rect l="l" t="t" r="r" b="b"/>
            <a:pathLst>
              <a:path w="2268702" h="1241599">
                <a:moveTo>
                  <a:pt x="0" y="0"/>
                </a:moveTo>
                <a:lnTo>
                  <a:pt x="2268702" y="0"/>
                </a:lnTo>
                <a:lnTo>
                  <a:pt x="2268702" y="1241599"/>
                </a:lnTo>
                <a:lnTo>
                  <a:pt x="0" y="1241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Freeform 12">
            <a:extLst>
              <a:ext uri="{FF2B5EF4-FFF2-40B4-BE49-F238E27FC236}">
                <a16:creationId xmlns:a16="http://schemas.microsoft.com/office/drawing/2014/main" id="{94F0552E-F155-DF20-C160-1D616C53D408}"/>
              </a:ext>
            </a:extLst>
          </p:cNvPr>
          <p:cNvSpPr/>
          <p:nvPr/>
        </p:nvSpPr>
        <p:spPr>
          <a:xfrm>
            <a:off x="-609600" y="13298"/>
            <a:ext cx="2268702" cy="1241599"/>
          </a:xfrm>
          <a:custGeom>
            <a:avLst/>
            <a:gdLst/>
            <a:ahLst/>
            <a:cxnLst/>
            <a:rect l="l" t="t" r="r" b="b"/>
            <a:pathLst>
              <a:path w="2268702" h="1241599">
                <a:moveTo>
                  <a:pt x="0" y="0"/>
                </a:moveTo>
                <a:lnTo>
                  <a:pt x="2268702" y="0"/>
                </a:lnTo>
                <a:lnTo>
                  <a:pt x="2268702" y="1241599"/>
                </a:lnTo>
                <a:lnTo>
                  <a:pt x="0" y="12415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9DCEDE2-8516-3C66-C980-73A7EC966EF7}"/>
              </a:ext>
            </a:extLst>
          </p:cNvPr>
          <p:cNvSpPr/>
          <p:nvPr/>
        </p:nvSpPr>
        <p:spPr>
          <a:xfrm>
            <a:off x="524751" y="2122067"/>
            <a:ext cx="5770178" cy="6115708"/>
          </a:xfrm>
          <a:prstGeom prst="roundRect">
            <a:avLst/>
          </a:prstGeom>
          <a:noFill/>
          <a:ln>
            <a:solidFill>
              <a:srgbClr val="0447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th-TH" sz="3500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500" b="1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2. วิเคราะห์กระบวนการ/ขั้นตอนการปฏิบัติงานประจำที่เกิดปัญหา อุปสรรค  ในกระบวนการขั้นตอนตาม </a:t>
            </a:r>
            <a:r>
              <a:rPr lang="en-US" sz="3500" b="1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Work Flow</a:t>
            </a:r>
            <a:r>
              <a:rPr lang="th-TH" sz="3500" b="1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/</a:t>
            </a:r>
            <a:r>
              <a:rPr lang="en-US" sz="3500" b="1" dirty="0">
                <a:solidFill>
                  <a:srgbClr val="044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Flow </a:t>
            </a:r>
            <a:r>
              <a:rPr lang="en-US" sz="35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Chart </a:t>
            </a:r>
            <a:r>
              <a:rPr lang="th-TH" sz="35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เพื่อระบุความเสี่ยงที่ยังมีอยู่/จุดอ่อน </a:t>
            </a:r>
            <a:r>
              <a:rPr lang="th-TH" sz="35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(ซึ่งเป็นตัวบ่งชี้ความเสี่ยง)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h-TH" sz="35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ประเมินความเสี่ยง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h-TH" sz="35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ระบุปัจจัย/สาเหตุความเสี่ยง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th-TH" sz="3500" b="1" dirty="0">
                <a:solidFill>
                  <a:srgbClr val="0447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กำหนดกิจกรรมความคุมความเสี่ยง</a:t>
            </a:r>
          </a:p>
          <a:p>
            <a:endParaRPr lang="en-US" sz="35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4CB8DD4-0ED8-FA2D-CBD5-31128BFC6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870" y="2107048"/>
            <a:ext cx="10792371" cy="6584515"/>
          </a:xfrm>
          <a:prstGeom prst="rect">
            <a:avLst/>
          </a:prstGeom>
        </p:spPr>
      </p:pic>
      <p:sp>
        <p:nvSpPr>
          <p:cNvPr id="14" name="Arrow: Striped Right 13">
            <a:extLst>
              <a:ext uri="{FF2B5EF4-FFF2-40B4-BE49-F238E27FC236}">
                <a16:creationId xmlns:a16="http://schemas.microsoft.com/office/drawing/2014/main" id="{14B0AFD6-026A-8BD2-F22F-6A8EA504537A}"/>
              </a:ext>
            </a:extLst>
          </p:cNvPr>
          <p:cNvSpPr/>
          <p:nvPr/>
        </p:nvSpPr>
        <p:spPr>
          <a:xfrm>
            <a:off x="6400800" y="4932497"/>
            <a:ext cx="838200" cy="646460"/>
          </a:xfrm>
          <a:prstGeom prst="stripedRightArrow">
            <a:avLst/>
          </a:prstGeom>
          <a:solidFill>
            <a:srgbClr val="044700"/>
          </a:solidFill>
          <a:ln>
            <a:solidFill>
              <a:schemeClr val="bg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1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2111</Words>
  <Application>Microsoft Office PowerPoint</Application>
  <PresentationFormat>Custom</PresentationFormat>
  <Paragraphs>213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Angsana New</vt:lpstr>
      <vt:lpstr>Wingdings</vt:lpstr>
      <vt:lpstr>Arial</vt:lpstr>
      <vt:lpstr>Alhambra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Aor</dc:creator>
  <cp:lastModifiedBy>Judarad Chittong</cp:lastModifiedBy>
  <cp:revision>9</cp:revision>
  <dcterms:created xsi:type="dcterms:W3CDTF">2006-08-16T00:00:00Z</dcterms:created>
  <dcterms:modified xsi:type="dcterms:W3CDTF">2024-03-04T09:10:54Z</dcterms:modified>
  <dc:identifier>DAF-hVnIMdU</dc:identifier>
</cp:coreProperties>
</file>