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3"/>
  </p:notesMasterIdLst>
  <p:handoutMasterIdLst>
    <p:handoutMasterId r:id="rId54"/>
  </p:handoutMasterIdLst>
  <p:sldIdLst>
    <p:sldId id="256" r:id="rId2"/>
    <p:sldId id="293" r:id="rId3"/>
    <p:sldId id="257" r:id="rId4"/>
    <p:sldId id="258" r:id="rId5"/>
    <p:sldId id="290" r:id="rId6"/>
    <p:sldId id="288" r:id="rId7"/>
    <p:sldId id="259" r:id="rId8"/>
    <p:sldId id="260" r:id="rId9"/>
    <p:sldId id="280" r:id="rId10"/>
    <p:sldId id="261" r:id="rId11"/>
    <p:sldId id="281" r:id="rId12"/>
    <p:sldId id="336" r:id="rId13"/>
    <p:sldId id="377" r:id="rId14"/>
    <p:sldId id="338" r:id="rId15"/>
    <p:sldId id="378" r:id="rId16"/>
    <p:sldId id="379" r:id="rId17"/>
    <p:sldId id="380" r:id="rId18"/>
    <p:sldId id="342" r:id="rId19"/>
    <p:sldId id="343" r:id="rId20"/>
    <p:sldId id="344" r:id="rId21"/>
    <p:sldId id="345" r:id="rId22"/>
    <p:sldId id="346" r:id="rId23"/>
    <p:sldId id="348" r:id="rId24"/>
    <p:sldId id="347" r:id="rId25"/>
    <p:sldId id="349" r:id="rId26"/>
    <p:sldId id="350" r:id="rId27"/>
    <p:sldId id="352" r:id="rId28"/>
    <p:sldId id="351" r:id="rId29"/>
    <p:sldId id="353" r:id="rId30"/>
    <p:sldId id="354" r:id="rId31"/>
    <p:sldId id="355" r:id="rId32"/>
    <p:sldId id="356" r:id="rId33"/>
    <p:sldId id="306" r:id="rId34"/>
    <p:sldId id="357" r:id="rId35"/>
    <p:sldId id="359" r:id="rId36"/>
    <p:sldId id="262" r:id="rId37"/>
    <p:sldId id="263" r:id="rId38"/>
    <p:sldId id="265" r:id="rId39"/>
    <p:sldId id="266" r:id="rId40"/>
    <p:sldId id="267" r:id="rId41"/>
    <p:sldId id="268" r:id="rId42"/>
    <p:sldId id="269" r:id="rId43"/>
    <p:sldId id="270" r:id="rId44"/>
    <p:sldId id="272" r:id="rId45"/>
    <p:sldId id="274" r:id="rId46"/>
    <p:sldId id="282" r:id="rId47"/>
    <p:sldId id="283" r:id="rId48"/>
    <p:sldId id="284" r:id="rId49"/>
    <p:sldId id="276" r:id="rId50"/>
    <p:sldId id="285" r:id="rId51"/>
    <p:sldId id="277" r:id="rId52"/>
  </p:sldIdLst>
  <p:sldSz cx="9144000" cy="5143500" type="screen16x9"/>
  <p:notesSz cx="9926638" cy="6797675"/>
  <p:embeddedFontLst>
    <p:embeddedFont>
      <p:font typeface="Angsana New" panose="02020603050405020304" pitchFamily="18" charset="-34"/>
      <p:regular r:id="rId55"/>
      <p:bold r:id="rId56"/>
      <p:italic r:id="rId57"/>
      <p:boldItalic r:id="rId58"/>
    </p:embeddedFont>
    <p:embeddedFont>
      <p:font typeface="Open Sans" panose="020B0606030504020204" pitchFamily="34" charset="0"/>
      <p:regular r:id="rId59"/>
      <p:bold r:id="rId60"/>
      <p:italic r:id="rId61"/>
      <p:boldItalic r:id="rId62"/>
    </p:embeddedFont>
    <p:embeddedFont>
      <p:font typeface="PT Sans Narrow" panose="020B0506020203020204" pitchFamily="34" charset="0"/>
      <p:regular r:id="rId63"/>
      <p:bold r:id="rId64"/>
    </p:embeddedFont>
    <p:embeddedFont>
      <p:font typeface="Sarabun" panose="020B0604020202020204" charset="-34"/>
      <p:regular r:id="rId65"/>
      <p:bold r:id="rId66"/>
      <p:italic r:id="rId67"/>
      <p:boldItalic r:id="rId68"/>
    </p:embeddedFont>
    <p:embeddedFont>
      <p:font typeface="Sarabun Medium" panose="020B0604020202020204" charset="-34"/>
      <p:regular r:id="rId69"/>
      <p:bold r:id="rId70"/>
      <p:italic r:id="rId71"/>
      <p:boldItalic r:id="rId72"/>
    </p:embeddedFont>
    <p:embeddedFont>
      <p:font typeface="TH Sarabun New" panose="020B0500040200020003" pitchFamily="34" charset="-34"/>
      <p:regular r:id="rId73"/>
      <p:bold r:id="rId74"/>
      <p:italic r:id="rId75"/>
      <p:boldItalic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1C1C1C"/>
    <a:srgbClr val="0E0EFF"/>
    <a:srgbClr val="EEFF41"/>
    <a:srgbClr val="FF1D1D"/>
    <a:srgbClr val="FFFFFF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E34BB2-0B5B-444C-9948-D6981448C74D}">
  <a:tblStyle styleId="{43E34BB2-0B5B-444C-9948-D6981448C7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font" Target="fonts/font20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8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6" Type="http://schemas.openxmlformats.org/officeDocument/2006/relationships/font" Target="fonts/font22.fntdata"/><Relationship Id="rId7" Type="http://schemas.openxmlformats.org/officeDocument/2006/relationships/slide" Target="slides/slide6.xml"/><Relationship Id="rId71" Type="http://schemas.openxmlformats.org/officeDocument/2006/relationships/font" Target="fonts/font1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C5EA8-738D-42C8-860B-898F336B73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A344512-5034-47FB-A8F8-498518BAC7D6}">
      <dgm:prSet phldrT="[Text]" custT="1"/>
      <dgm:spPr/>
      <dgm:t>
        <a:bodyPr/>
        <a:lstStyle/>
        <a:p>
          <a:r>
            <a:rPr lang="th-TH" sz="28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โครงร่างองค์กร (</a:t>
          </a:r>
          <a:r>
            <a:rPr lang="en-US" sz="28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OP</a:t>
          </a:r>
          <a:r>
            <a:rPr lang="th-TH" sz="28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)</a:t>
          </a:r>
        </a:p>
      </dgm:t>
    </dgm:pt>
    <dgm:pt modelId="{0C6A5103-A366-4AE5-88D4-FFCBE5456AA0}" type="parTrans" cxnId="{1A947C71-0111-41CD-8733-CBD029AB4B08}">
      <dgm:prSet/>
      <dgm:spPr/>
      <dgm:t>
        <a:bodyPr/>
        <a:lstStyle/>
        <a:p>
          <a:endParaRPr lang="th-TH" sz="1200" b="1">
            <a:solidFill>
              <a:srgbClr val="00206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4A95192-BE8A-4065-8BDE-BBC345DA7B57}" type="sibTrans" cxnId="{1A947C71-0111-41CD-8733-CBD029AB4B08}">
      <dgm:prSet/>
      <dgm:spPr/>
      <dgm:t>
        <a:bodyPr/>
        <a:lstStyle/>
        <a:p>
          <a:endParaRPr lang="th-TH" sz="1200" b="1">
            <a:solidFill>
              <a:srgbClr val="00206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6EBA8AB-8273-4A91-ABF7-693127762E5A}">
      <dgm:prSet phldrT="[Text]" custT="1"/>
      <dgm:spPr/>
      <dgm:t>
        <a:bodyPr/>
        <a:lstStyle/>
        <a:p>
          <a:r>
            <a:rPr lang="th-TH" sz="28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รู้จักเรา</a:t>
          </a:r>
        </a:p>
      </dgm:t>
    </dgm:pt>
    <dgm:pt modelId="{7C27614A-2153-4C67-A980-C6561FA56E82}" type="parTrans" cxnId="{AA9BBCE6-14B2-42DD-8C44-65C69927A1CC}">
      <dgm:prSet/>
      <dgm:spPr/>
      <dgm:t>
        <a:bodyPr/>
        <a:lstStyle/>
        <a:p>
          <a:endParaRPr lang="th-TH" sz="1200" b="1">
            <a:solidFill>
              <a:srgbClr val="00206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D47A18E-EB19-4BC0-BD89-107CFA8FA579}" type="sibTrans" cxnId="{AA9BBCE6-14B2-42DD-8C44-65C69927A1CC}">
      <dgm:prSet/>
      <dgm:spPr/>
      <dgm:t>
        <a:bodyPr/>
        <a:lstStyle/>
        <a:p>
          <a:endParaRPr lang="th-TH" sz="1200" b="1">
            <a:solidFill>
              <a:srgbClr val="00206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8A206B3-9384-4EA8-A761-A2B29F83A5B4}">
      <dgm:prSet phldrT="[Text]" custT="1"/>
      <dgm:spPr/>
      <dgm:t>
        <a:bodyPr/>
        <a:lstStyle/>
        <a:p>
          <a:r>
            <a:rPr lang="th-TH" sz="28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รู้จักเขา</a:t>
          </a:r>
        </a:p>
      </dgm:t>
    </dgm:pt>
    <dgm:pt modelId="{D967EFA5-176E-42E3-AB9F-8848E0F17567}" type="parTrans" cxnId="{178FFEF3-A330-4196-A7DC-49A082A207DC}">
      <dgm:prSet/>
      <dgm:spPr/>
      <dgm:t>
        <a:bodyPr/>
        <a:lstStyle/>
        <a:p>
          <a:endParaRPr lang="th-TH" sz="1200" b="1">
            <a:solidFill>
              <a:srgbClr val="00206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750FBCD-436B-4F3F-9923-68CBC27C783C}" type="sibTrans" cxnId="{178FFEF3-A330-4196-A7DC-49A082A207DC}">
      <dgm:prSet/>
      <dgm:spPr/>
      <dgm:t>
        <a:bodyPr/>
        <a:lstStyle/>
        <a:p>
          <a:endParaRPr lang="th-TH" sz="1200" b="1">
            <a:solidFill>
              <a:srgbClr val="00206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DF6B925-9DDF-419B-9EB2-4333DB291503}">
      <dgm:prSet phldrT="[Text]" custT="1"/>
      <dgm:spPr/>
      <dgm:t>
        <a:bodyPr/>
        <a:lstStyle/>
        <a:p>
          <a:pPr algn="l"/>
          <a:r>
            <a:rPr lang="th-TH" sz="12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ก. ผู้เรียน ลูกค้ากลุ่มอื่นและผู้มีส่วน</a:t>
          </a:r>
        </a:p>
        <a:p>
          <a:pPr algn="l"/>
          <a:r>
            <a:rPr lang="th-TH" sz="12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    ได้ส่วนเสีย</a:t>
          </a:r>
        </a:p>
        <a:p>
          <a:pPr algn="l"/>
          <a:r>
            <a:rPr lang="th-TH" sz="12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ข.ผู้ส่งมอบและคู่ความร่วมมือ</a:t>
          </a:r>
        </a:p>
      </dgm:t>
    </dgm:pt>
    <dgm:pt modelId="{5E2F2799-0B18-4921-88F6-BCDCF87AED83}" type="parTrans" cxnId="{EB0BE3CC-8743-4D41-BD1A-170DB155B8F9}">
      <dgm:prSet/>
      <dgm:spPr/>
      <dgm:t>
        <a:bodyPr/>
        <a:lstStyle/>
        <a:p>
          <a:endParaRPr lang="th-TH" sz="1200" b="1">
            <a:solidFill>
              <a:srgbClr val="00206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13CFEEB-F7C2-4578-A677-73A2ADBEC843}" type="sibTrans" cxnId="{EB0BE3CC-8743-4D41-BD1A-170DB155B8F9}">
      <dgm:prSet/>
      <dgm:spPr/>
      <dgm:t>
        <a:bodyPr/>
        <a:lstStyle/>
        <a:p>
          <a:endParaRPr lang="th-TH" sz="1200" b="1">
            <a:solidFill>
              <a:srgbClr val="00206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D4B3147-448F-4DAC-895C-0F8CE336775D}">
      <dgm:prSet custT="1"/>
      <dgm:spPr/>
      <dgm:t>
        <a:bodyPr/>
        <a:lstStyle/>
        <a:p>
          <a:r>
            <a:rPr lang="th-TH" sz="28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เข้าใจสถานการณ์</a:t>
          </a:r>
        </a:p>
      </dgm:t>
    </dgm:pt>
    <dgm:pt modelId="{EF1C81F7-1865-4842-8731-CEAB7198BCEA}" type="parTrans" cxnId="{68AFE264-7313-4980-B2D4-0F6B4BF35A73}">
      <dgm:prSet/>
      <dgm:spPr/>
      <dgm:t>
        <a:bodyPr/>
        <a:lstStyle/>
        <a:p>
          <a:endParaRPr lang="th-TH" sz="1200" b="1">
            <a:solidFill>
              <a:srgbClr val="00206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78C75ED-FCBD-4BF2-AECC-E7AC321AC395}" type="sibTrans" cxnId="{68AFE264-7313-4980-B2D4-0F6B4BF35A73}">
      <dgm:prSet/>
      <dgm:spPr/>
      <dgm:t>
        <a:bodyPr/>
        <a:lstStyle/>
        <a:p>
          <a:endParaRPr lang="th-TH" sz="1200" b="1">
            <a:solidFill>
              <a:srgbClr val="00206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573EFFF-0043-4A04-8B3F-46A9009E74A1}">
      <dgm:prSet custT="1"/>
      <dgm:spPr/>
      <dgm:t>
        <a:bodyPr/>
        <a:lstStyle/>
        <a:p>
          <a:pPr algn="l"/>
          <a:r>
            <a:rPr lang="th-TH" sz="1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ก.สภาพแวดล้อมด้านการแข่งขัน</a:t>
          </a:r>
        </a:p>
        <a:p>
          <a:pPr algn="l"/>
          <a:r>
            <a:rPr lang="th-TH" sz="1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ข.บริบทเชิงกลยุทธ์</a:t>
          </a:r>
        </a:p>
        <a:p>
          <a:pPr algn="l"/>
          <a:r>
            <a:rPr lang="th-TH" sz="1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ค.ระบบการปรับปรุงผลการดำเนินการ</a:t>
          </a:r>
        </a:p>
      </dgm:t>
    </dgm:pt>
    <dgm:pt modelId="{F3B18795-E59A-43C9-9FF2-102EEE4832F4}" type="parTrans" cxnId="{555B016A-66CE-4485-9344-D47515E97DB4}">
      <dgm:prSet/>
      <dgm:spPr/>
      <dgm:t>
        <a:bodyPr/>
        <a:lstStyle/>
        <a:p>
          <a:endParaRPr lang="th-TH" sz="1200" b="1">
            <a:solidFill>
              <a:srgbClr val="00206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D904D45-99FE-49D3-9A36-11F0C87400B5}" type="sibTrans" cxnId="{555B016A-66CE-4485-9344-D47515E97DB4}">
      <dgm:prSet/>
      <dgm:spPr/>
      <dgm:t>
        <a:bodyPr/>
        <a:lstStyle/>
        <a:p>
          <a:endParaRPr lang="th-TH" sz="1200" b="1">
            <a:solidFill>
              <a:srgbClr val="00206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317D9D6-5C0C-4BC0-B6AE-B5154D340EB2}">
      <dgm:prSet custT="1"/>
      <dgm:spPr/>
      <dgm:t>
        <a:bodyPr/>
        <a:lstStyle/>
        <a:p>
          <a:r>
            <a:rPr lang="th-TH" sz="1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ก. สภาพแวดล้อมขององค์กร</a:t>
          </a:r>
        </a:p>
        <a:p>
          <a:r>
            <a:rPr lang="th-TH" sz="1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ข.ความสัมพันธ์ระดับองค์กร</a:t>
          </a:r>
        </a:p>
      </dgm:t>
    </dgm:pt>
    <dgm:pt modelId="{1F798ED7-8894-41C9-A036-2D2B55554032}" type="parTrans" cxnId="{6BCC3145-77C9-45A4-9D62-D3AAC1039361}">
      <dgm:prSet/>
      <dgm:spPr/>
      <dgm:t>
        <a:bodyPr/>
        <a:lstStyle/>
        <a:p>
          <a:endParaRPr lang="th-TH" sz="1200" b="1">
            <a:solidFill>
              <a:srgbClr val="00206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73008FA-6DBF-4A23-B724-D210D8A47CE4}" type="sibTrans" cxnId="{6BCC3145-77C9-45A4-9D62-D3AAC1039361}">
      <dgm:prSet/>
      <dgm:spPr/>
      <dgm:t>
        <a:bodyPr/>
        <a:lstStyle/>
        <a:p>
          <a:endParaRPr lang="th-TH" sz="1200" b="1">
            <a:solidFill>
              <a:srgbClr val="00206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42CC83F-8533-42F9-B597-61492E1D3C03}" type="pres">
      <dgm:prSet presAssocID="{89AC5EA8-738D-42C8-860B-898F336B73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FE2B94-5610-4190-9BBB-DAB8FD909E9C}" type="pres">
      <dgm:prSet presAssocID="{4A344512-5034-47FB-A8F8-498518BAC7D6}" presName="hierRoot1" presStyleCnt="0"/>
      <dgm:spPr/>
    </dgm:pt>
    <dgm:pt modelId="{B239731C-0420-4F4A-B67F-1F91888B6A15}" type="pres">
      <dgm:prSet presAssocID="{4A344512-5034-47FB-A8F8-498518BAC7D6}" presName="composite" presStyleCnt="0"/>
      <dgm:spPr/>
    </dgm:pt>
    <dgm:pt modelId="{4633A411-0BB8-4A46-BAA4-39D272C531C9}" type="pres">
      <dgm:prSet presAssocID="{4A344512-5034-47FB-A8F8-498518BAC7D6}" presName="background" presStyleLbl="node0" presStyleIdx="0" presStyleCnt="1"/>
      <dgm:spPr/>
    </dgm:pt>
    <dgm:pt modelId="{2FE98C51-998F-4708-A98D-02E1EC3A804A}" type="pres">
      <dgm:prSet presAssocID="{4A344512-5034-47FB-A8F8-498518BAC7D6}" presName="text" presStyleLbl="fgAcc0" presStyleIdx="0" presStyleCnt="1">
        <dgm:presLayoutVars>
          <dgm:chPref val="3"/>
        </dgm:presLayoutVars>
      </dgm:prSet>
      <dgm:spPr/>
    </dgm:pt>
    <dgm:pt modelId="{B807B6FC-73D7-424A-BB0F-B00609A1BDAF}" type="pres">
      <dgm:prSet presAssocID="{4A344512-5034-47FB-A8F8-498518BAC7D6}" presName="hierChild2" presStyleCnt="0"/>
      <dgm:spPr/>
    </dgm:pt>
    <dgm:pt modelId="{466C8E09-ADAC-49D6-91BA-CEC1071A7AF4}" type="pres">
      <dgm:prSet presAssocID="{7C27614A-2153-4C67-A980-C6561FA56E82}" presName="Name10" presStyleLbl="parChTrans1D2" presStyleIdx="0" presStyleCnt="3"/>
      <dgm:spPr/>
    </dgm:pt>
    <dgm:pt modelId="{339E60C5-60B5-4989-BA1C-7403D09E4EDF}" type="pres">
      <dgm:prSet presAssocID="{26EBA8AB-8273-4A91-ABF7-693127762E5A}" presName="hierRoot2" presStyleCnt="0"/>
      <dgm:spPr/>
    </dgm:pt>
    <dgm:pt modelId="{F9514D88-F41D-4822-8F64-45C3BF5EA090}" type="pres">
      <dgm:prSet presAssocID="{26EBA8AB-8273-4A91-ABF7-693127762E5A}" presName="composite2" presStyleCnt="0"/>
      <dgm:spPr/>
    </dgm:pt>
    <dgm:pt modelId="{117333BF-7649-4A54-952C-EF10EF709AD6}" type="pres">
      <dgm:prSet presAssocID="{26EBA8AB-8273-4A91-ABF7-693127762E5A}" presName="background2" presStyleLbl="node2" presStyleIdx="0" presStyleCnt="3"/>
      <dgm:spPr/>
    </dgm:pt>
    <dgm:pt modelId="{0E7F0084-6907-48DA-84BD-FF1DB6B06258}" type="pres">
      <dgm:prSet presAssocID="{26EBA8AB-8273-4A91-ABF7-693127762E5A}" presName="text2" presStyleLbl="fgAcc2" presStyleIdx="0" presStyleCnt="3">
        <dgm:presLayoutVars>
          <dgm:chPref val="3"/>
        </dgm:presLayoutVars>
      </dgm:prSet>
      <dgm:spPr/>
    </dgm:pt>
    <dgm:pt modelId="{238CEF9C-3E8A-4C9A-B679-EFC1CD80E92D}" type="pres">
      <dgm:prSet presAssocID="{26EBA8AB-8273-4A91-ABF7-693127762E5A}" presName="hierChild3" presStyleCnt="0"/>
      <dgm:spPr/>
    </dgm:pt>
    <dgm:pt modelId="{D4692CE7-36DA-429E-A195-BB0AF0487469}" type="pres">
      <dgm:prSet presAssocID="{1F798ED7-8894-41C9-A036-2D2B55554032}" presName="Name17" presStyleLbl="parChTrans1D3" presStyleIdx="0" presStyleCnt="3"/>
      <dgm:spPr/>
    </dgm:pt>
    <dgm:pt modelId="{A346A945-3C04-4954-9B0F-2B8A8FC17FF8}" type="pres">
      <dgm:prSet presAssocID="{D317D9D6-5C0C-4BC0-B6AE-B5154D340EB2}" presName="hierRoot3" presStyleCnt="0"/>
      <dgm:spPr/>
    </dgm:pt>
    <dgm:pt modelId="{BA974357-1EE8-4FCE-9C07-69C5C5858AD7}" type="pres">
      <dgm:prSet presAssocID="{D317D9D6-5C0C-4BC0-B6AE-B5154D340EB2}" presName="composite3" presStyleCnt="0"/>
      <dgm:spPr/>
    </dgm:pt>
    <dgm:pt modelId="{65821861-6ABF-450E-840A-281B7EAD82B0}" type="pres">
      <dgm:prSet presAssocID="{D317D9D6-5C0C-4BC0-B6AE-B5154D340EB2}" presName="background3" presStyleLbl="node3" presStyleIdx="0" presStyleCnt="3"/>
      <dgm:spPr/>
    </dgm:pt>
    <dgm:pt modelId="{728B69C7-505B-44C6-B291-39B809E656B8}" type="pres">
      <dgm:prSet presAssocID="{D317D9D6-5C0C-4BC0-B6AE-B5154D340EB2}" presName="text3" presStyleLbl="fgAcc3" presStyleIdx="0" presStyleCnt="3">
        <dgm:presLayoutVars>
          <dgm:chPref val="3"/>
        </dgm:presLayoutVars>
      </dgm:prSet>
      <dgm:spPr/>
    </dgm:pt>
    <dgm:pt modelId="{7F06EF49-5E6B-4650-B7D3-D313CCE2A40C}" type="pres">
      <dgm:prSet presAssocID="{D317D9D6-5C0C-4BC0-B6AE-B5154D340EB2}" presName="hierChild4" presStyleCnt="0"/>
      <dgm:spPr/>
    </dgm:pt>
    <dgm:pt modelId="{7EBB3E05-8106-43C2-8D90-58AEBC7F95C2}" type="pres">
      <dgm:prSet presAssocID="{D967EFA5-176E-42E3-AB9F-8848E0F17567}" presName="Name10" presStyleLbl="parChTrans1D2" presStyleIdx="1" presStyleCnt="3"/>
      <dgm:spPr/>
    </dgm:pt>
    <dgm:pt modelId="{467C4E38-5364-43F6-945C-E919EDF3EEF6}" type="pres">
      <dgm:prSet presAssocID="{B8A206B3-9384-4EA8-A761-A2B29F83A5B4}" presName="hierRoot2" presStyleCnt="0"/>
      <dgm:spPr/>
    </dgm:pt>
    <dgm:pt modelId="{67D99EA7-82A3-4B9A-98C9-CA557C9DB071}" type="pres">
      <dgm:prSet presAssocID="{B8A206B3-9384-4EA8-A761-A2B29F83A5B4}" presName="composite2" presStyleCnt="0"/>
      <dgm:spPr/>
    </dgm:pt>
    <dgm:pt modelId="{D7B6361F-0188-43A1-92E9-227E4D7DCB4E}" type="pres">
      <dgm:prSet presAssocID="{B8A206B3-9384-4EA8-A761-A2B29F83A5B4}" presName="background2" presStyleLbl="node2" presStyleIdx="1" presStyleCnt="3"/>
      <dgm:spPr/>
    </dgm:pt>
    <dgm:pt modelId="{E73C34FA-57BC-4A77-8864-F62D36CDD3C3}" type="pres">
      <dgm:prSet presAssocID="{B8A206B3-9384-4EA8-A761-A2B29F83A5B4}" presName="text2" presStyleLbl="fgAcc2" presStyleIdx="1" presStyleCnt="3">
        <dgm:presLayoutVars>
          <dgm:chPref val="3"/>
        </dgm:presLayoutVars>
      </dgm:prSet>
      <dgm:spPr/>
    </dgm:pt>
    <dgm:pt modelId="{CE4336C1-162B-4397-8676-8AC058B23938}" type="pres">
      <dgm:prSet presAssocID="{B8A206B3-9384-4EA8-A761-A2B29F83A5B4}" presName="hierChild3" presStyleCnt="0"/>
      <dgm:spPr/>
    </dgm:pt>
    <dgm:pt modelId="{2D260F82-A655-4C7C-9A8C-C40D495121EC}" type="pres">
      <dgm:prSet presAssocID="{5E2F2799-0B18-4921-88F6-BCDCF87AED83}" presName="Name17" presStyleLbl="parChTrans1D3" presStyleIdx="1" presStyleCnt="3"/>
      <dgm:spPr/>
    </dgm:pt>
    <dgm:pt modelId="{50FA9FB9-A734-4CBC-AC45-54470D4D54D0}" type="pres">
      <dgm:prSet presAssocID="{EDF6B925-9DDF-419B-9EB2-4333DB291503}" presName="hierRoot3" presStyleCnt="0"/>
      <dgm:spPr/>
    </dgm:pt>
    <dgm:pt modelId="{D8D208D8-AE8F-4F1C-9BB8-C45AB9B0E723}" type="pres">
      <dgm:prSet presAssocID="{EDF6B925-9DDF-419B-9EB2-4333DB291503}" presName="composite3" presStyleCnt="0"/>
      <dgm:spPr/>
    </dgm:pt>
    <dgm:pt modelId="{317000CA-27F4-4B07-9FE5-EC8C45B26F2B}" type="pres">
      <dgm:prSet presAssocID="{EDF6B925-9DDF-419B-9EB2-4333DB291503}" presName="background3" presStyleLbl="node3" presStyleIdx="1" presStyleCnt="3"/>
      <dgm:spPr/>
    </dgm:pt>
    <dgm:pt modelId="{A5BA768D-6B4C-4BB7-BD1D-1D101764506F}" type="pres">
      <dgm:prSet presAssocID="{EDF6B925-9DDF-419B-9EB2-4333DB291503}" presName="text3" presStyleLbl="fgAcc3" presStyleIdx="1" presStyleCnt="3">
        <dgm:presLayoutVars>
          <dgm:chPref val="3"/>
        </dgm:presLayoutVars>
      </dgm:prSet>
      <dgm:spPr/>
    </dgm:pt>
    <dgm:pt modelId="{0347B93B-1188-4825-9E2D-D765E9CFB403}" type="pres">
      <dgm:prSet presAssocID="{EDF6B925-9DDF-419B-9EB2-4333DB291503}" presName="hierChild4" presStyleCnt="0"/>
      <dgm:spPr/>
    </dgm:pt>
    <dgm:pt modelId="{758A82D5-948F-4E7C-8D48-B480BE9795D0}" type="pres">
      <dgm:prSet presAssocID="{EF1C81F7-1865-4842-8731-CEAB7198BCEA}" presName="Name10" presStyleLbl="parChTrans1D2" presStyleIdx="2" presStyleCnt="3"/>
      <dgm:spPr/>
    </dgm:pt>
    <dgm:pt modelId="{60B1A425-F0B9-4E12-9523-3DEBF1889FA5}" type="pres">
      <dgm:prSet presAssocID="{ED4B3147-448F-4DAC-895C-0F8CE336775D}" presName="hierRoot2" presStyleCnt="0"/>
      <dgm:spPr/>
    </dgm:pt>
    <dgm:pt modelId="{8F221E96-7409-4799-9B9C-44137689688D}" type="pres">
      <dgm:prSet presAssocID="{ED4B3147-448F-4DAC-895C-0F8CE336775D}" presName="composite2" presStyleCnt="0"/>
      <dgm:spPr/>
    </dgm:pt>
    <dgm:pt modelId="{125A4F17-5F1E-4FAC-AA1C-2731E86D9D56}" type="pres">
      <dgm:prSet presAssocID="{ED4B3147-448F-4DAC-895C-0F8CE336775D}" presName="background2" presStyleLbl="node2" presStyleIdx="2" presStyleCnt="3"/>
      <dgm:spPr/>
    </dgm:pt>
    <dgm:pt modelId="{0B790393-5D3A-4DD0-BA39-2829DC072D27}" type="pres">
      <dgm:prSet presAssocID="{ED4B3147-448F-4DAC-895C-0F8CE336775D}" presName="text2" presStyleLbl="fgAcc2" presStyleIdx="2" presStyleCnt="3">
        <dgm:presLayoutVars>
          <dgm:chPref val="3"/>
        </dgm:presLayoutVars>
      </dgm:prSet>
      <dgm:spPr/>
    </dgm:pt>
    <dgm:pt modelId="{D874A6AB-F127-4D1B-AD05-F70B0583CC01}" type="pres">
      <dgm:prSet presAssocID="{ED4B3147-448F-4DAC-895C-0F8CE336775D}" presName="hierChild3" presStyleCnt="0"/>
      <dgm:spPr/>
    </dgm:pt>
    <dgm:pt modelId="{66CA84E4-29CF-420D-9A60-3DA4D3B64133}" type="pres">
      <dgm:prSet presAssocID="{F3B18795-E59A-43C9-9FF2-102EEE4832F4}" presName="Name17" presStyleLbl="parChTrans1D3" presStyleIdx="2" presStyleCnt="3"/>
      <dgm:spPr/>
    </dgm:pt>
    <dgm:pt modelId="{BF931603-7388-46A1-8BE5-142B11BB0626}" type="pres">
      <dgm:prSet presAssocID="{7573EFFF-0043-4A04-8B3F-46A9009E74A1}" presName="hierRoot3" presStyleCnt="0"/>
      <dgm:spPr/>
    </dgm:pt>
    <dgm:pt modelId="{D249D135-9CD8-449F-8887-E3A2CFCB21D2}" type="pres">
      <dgm:prSet presAssocID="{7573EFFF-0043-4A04-8B3F-46A9009E74A1}" presName="composite3" presStyleCnt="0"/>
      <dgm:spPr/>
    </dgm:pt>
    <dgm:pt modelId="{CA01BA85-EA2C-4372-8ACC-89F556B73CEF}" type="pres">
      <dgm:prSet presAssocID="{7573EFFF-0043-4A04-8B3F-46A9009E74A1}" presName="background3" presStyleLbl="node3" presStyleIdx="2" presStyleCnt="3"/>
      <dgm:spPr/>
    </dgm:pt>
    <dgm:pt modelId="{DF94EFCF-2631-478B-8B85-A582F5370776}" type="pres">
      <dgm:prSet presAssocID="{7573EFFF-0043-4A04-8B3F-46A9009E74A1}" presName="text3" presStyleLbl="fgAcc3" presStyleIdx="2" presStyleCnt="3" custScaleX="140470">
        <dgm:presLayoutVars>
          <dgm:chPref val="3"/>
        </dgm:presLayoutVars>
      </dgm:prSet>
      <dgm:spPr/>
    </dgm:pt>
    <dgm:pt modelId="{4CEC7F21-6503-41A2-B9AF-26D20019AD84}" type="pres">
      <dgm:prSet presAssocID="{7573EFFF-0043-4A04-8B3F-46A9009E74A1}" presName="hierChild4" presStyleCnt="0"/>
      <dgm:spPr/>
    </dgm:pt>
  </dgm:ptLst>
  <dgm:cxnLst>
    <dgm:cxn modelId="{37892E0A-B050-4089-9C0A-C779976E41C5}" type="presOf" srcId="{7573EFFF-0043-4A04-8B3F-46A9009E74A1}" destId="{DF94EFCF-2631-478B-8B85-A582F5370776}" srcOrd="0" destOrd="0" presId="urn:microsoft.com/office/officeart/2005/8/layout/hierarchy1"/>
    <dgm:cxn modelId="{3F8E7A28-8E32-4BF9-9081-118B30F44C15}" type="presOf" srcId="{4A344512-5034-47FB-A8F8-498518BAC7D6}" destId="{2FE98C51-998F-4708-A98D-02E1EC3A804A}" srcOrd="0" destOrd="0" presId="urn:microsoft.com/office/officeart/2005/8/layout/hierarchy1"/>
    <dgm:cxn modelId="{9FD19D3C-DA03-4A4C-B37F-AD21C6E0A22D}" type="presOf" srcId="{7C27614A-2153-4C67-A980-C6561FA56E82}" destId="{466C8E09-ADAC-49D6-91BA-CEC1071A7AF4}" srcOrd="0" destOrd="0" presId="urn:microsoft.com/office/officeart/2005/8/layout/hierarchy1"/>
    <dgm:cxn modelId="{11500D5B-E6EC-46E3-8C93-D1808164685D}" type="presOf" srcId="{ED4B3147-448F-4DAC-895C-0F8CE336775D}" destId="{0B790393-5D3A-4DD0-BA39-2829DC072D27}" srcOrd="0" destOrd="0" presId="urn:microsoft.com/office/officeart/2005/8/layout/hierarchy1"/>
    <dgm:cxn modelId="{68AFE264-7313-4980-B2D4-0F6B4BF35A73}" srcId="{4A344512-5034-47FB-A8F8-498518BAC7D6}" destId="{ED4B3147-448F-4DAC-895C-0F8CE336775D}" srcOrd="2" destOrd="0" parTransId="{EF1C81F7-1865-4842-8731-CEAB7198BCEA}" sibTransId="{978C75ED-FCBD-4BF2-AECC-E7AC321AC395}"/>
    <dgm:cxn modelId="{6BCC3145-77C9-45A4-9D62-D3AAC1039361}" srcId="{26EBA8AB-8273-4A91-ABF7-693127762E5A}" destId="{D317D9D6-5C0C-4BC0-B6AE-B5154D340EB2}" srcOrd="0" destOrd="0" parTransId="{1F798ED7-8894-41C9-A036-2D2B55554032}" sibTransId="{A73008FA-6DBF-4A23-B724-D210D8A47CE4}"/>
    <dgm:cxn modelId="{7C7BD365-68A5-419D-89C9-6F03D50C97E4}" type="presOf" srcId="{EF1C81F7-1865-4842-8731-CEAB7198BCEA}" destId="{758A82D5-948F-4E7C-8D48-B480BE9795D0}" srcOrd="0" destOrd="0" presId="urn:microsoft.com/office/officeart/2005/8/layout/hierarchy1"/>
    <dgm:cxn modelId="{555B016A-66CE-4485-9344-D47515E97DB4}" srcId="{ED4B3147-448F-4DAC-895C-0F8CE336775D}" destId="{7573EFFF-0043-4A04-8B3F-46A9009E74A1}" srcOrd="0" destOrd="0" parTransId="{F3B18795-E59A-43C9-9FF2-102EEE4832F4}" sibTransId="{4D904D45-99FE-49D3-9A36-11F0C87400B5}"/>
    <dgm:cxn modelId="{5835C26E-B4ED-4F14-8D58-A89B88E4AEE4}" type="presOf" srcId="{D967EFA5-176E-42E3-AB9F-8848E0F17567}" destId="{7EBB3E05-8106-43C2-8D90-58AEBC7F95C2}" srcOrd="0" destOrd="0" presId="urn:microsoft.com/office/officeart/2005/8/layout/hierarchy1"/>
    <dgm:cxn modelId="{1A947C71-0111-41CD-8733-CBD029AB4B08}" srcId="{89AC5EA8-738D-42C8-860B-898F336B7340}" destId="{4A344512-5034-47FB-A8F8-498518BAC7D6}" srcOrd="0" destOrd="0" parTransId="{0C6A5103-A366-4AE5-88D4-FFCBE5456AA0}" sibTransId="{54A95192-BE8A-4065-8BDE-BBC345DA7B57}"/>
    <dgm:cxn modelId="{6B17DA57-4E16-4F50-83F4-B2ACB21C1965}" type="presOf" srcId="{5E2F2799-0B18-4921-88F6-BCDCF87AED83}" destId="{2D260F82-A655-4C7C-9A8C-C40D495121EC}" srcOrd="0" destOrd="0" presId="urn:microsoft.com/office/officeart/2005/8/layout/hierarchy1"/>
    <dgm:cxn modelId="{D51A1878-A7AE-4EB4-BA9C-3C345487464E}" type="presOf" srcId="{EDF6B925-9DDF-419B-9EB2-4333DB291503}" destId="{A5BA768D-6B4C-4BB7-BD1D-1D101764506F}" srcOrd="0" destOrd="0" presId="urn:microsoft.com/office/officeart/2005/8/layout/hierarchy1"/>
    <dgm:cxn modelId="{53409089-E204-4BF0-8563-3486D7634751}" type="presOf" srcId="{26EBA8AB-8273-4A91-ABF7-693127762E5A}" destId="{0E7F0084-6907-48DA-84BD-FF1DB6B06258}" srcOrd="0" destOrd="0" presId="urn:microsoft.com/office/officeart/2005/8/layout/hierarchy1"/>
    <dgm:cxn modelId="{D43966B2-B640-42B1-B3F9-E002B394A390}" type="presOf" srcId="{B8A206B3-9384-4EA8-A761-A2B29F83A5B4}" destId="{E73C34FA-57BC-4A77-8864-F62D36CDD3C3}" srcOrd="0" destOrd="0" presId="urn:microsoft.com/office/officeart/2005/8/layout/hierarchy1"/>
    <dgm:cxn modelId="{525CD7BF-21C5-4A8D-92EA-6D564D841E86}" type="presOf" srcId="{F3B18795-E59A-43C9-9FF2-102EEE4832F4}" destId="{66CA84E4-29CF-420D-9A60-3DA4D3B64133}" srcOrd="0" destOrd="0" presId="urn:microsoft.com/office/officeart/2005/8/layout/hierarchy1"/>
    <dgm:cxn modelId="{EB0BE3CC-8743-4D41-BD1A-170DB155B8F9}" srcId="{B8A206B3-9384-4EA8-A761-A2B29F83A5B4}" destId="{EDF6B925-9DDF-419B-9EB2-4333DB291503}" srcOrd="0" destOrd="0" parTransId="{5E2F2799-0B18-4921-88F6-BCDCF87AED83}" sibTransId="{E13CFEEB-F7C2-4578-A677-73A2ADBEC843}"/>
    <dgm:cxn modelId="{745820CF-C384-473D-B366-823DBF974528}" type="presOf" srcId="{D317D9D6-5C0C-4BC0-B6AE-B5154D340EB2}" destId="{728B69C7-505B-44C6-B291-39B809E656B8}" srcOrd="0" destOrd="0" presId="urn:microsoft.com/office/officeart/2005/8/layout/hierarchy1"/>
    <dgm:cxn modelId="{240BEBE5-3A74-4CC4-9DF5-A70E81943A90}" type="presOf" srcId="{1F798ED7-8894-41C9-A036-2D2B55554032}" destId="{D4692CE7-36DA-429E-A195-BB0AF0487469}" srcOrd="0" destOrd="0" presId="urn:microsoft.com/office/officeart/2005/8/layout/hierarchy1"/>
    <dgm:cxn modelId="{06571FE6-C68F-4F63-8590-A1AD9D1735D5}" type="presOf" srcId="{89AC5EA8-738D-42C8-860B-898F336B7340}" destId="{842CC83F-8533-42F9-B597-61492E1D3C03}" srcOrd="0" destOrd="0" presId="urn:microsoft.com/office/officeart/2005/8/layout/hierarchy1"/>
    <dgm:cxn modelId="{AA9BBCE6-14B2-42DD-8C44-65C69927A1CC}" srcId="{4A344512-5034-47FB-A8F8-498518BAC7D6}" destId="{26EBA8AB-8273-4A91-ABF7-693127762E5A}" srcOrd="0" destOrd="0" parTransId="{7C27614A-2153-4C67-A980-C6561FA56E82}" sibTransId="{8D47A18E-EB19-4BC0-BD89-107CFA8FA579}"/>
    <dgm:cxn modelId="{178FFEF3-A330-4196-A7DC-49A082A207DC}" srcId="{4A344512-5034-47FB-A8F8-498518BAC7D6}" destId="{B8A206B3-9384-4EA8-A761-A2B29F83A5B4}" srcOrd="1" destOrd="0" parTransId="{D967EFA5-176E-42E3-AB9F-8848E0F17567}" sibTransId="{1750FBCD-436B-4F3F-9923-68CBC27C783C}"/>
    <dgm:cxn modelId="{E3627F7C-2894-4AD5-ABF3-EFB38F1E20AF}" type="presParOf" srcId="{842CC83F-8533-42F9-B597-61492E1D3C03}" destId="{1BFE2B94-5610-4190-9BBB-DAB8FD909E9C}" srcOrd="0" destOrd="0" presId="urn:microsoft.com/office/officeart/2005/8/layout/hierarchy1"/>
    <dgm:cxn modelId="{49A83662-2299-4917-9A38-33FA4A2398A0}" type="presParOf" srcId="{1BFE2B94-5610-4190-9BBB-DAB8FD909E9C}" destId="{B239731C-0420-4F4A-B67F-1F91888B6A15}" srcOrd="0" destOrd="0" presId="urn:microsoft.com/office/officeart/2005/8/layout/hierarchy1"/>
    <dgm:cxn modelId="{2B5A4197-8DC7-4474-8C70-F658B928B0C7}" type="presParOf" srcId="{B239731C-0420-4F4A-B67F-1F91888B6A15}" destId="{4633A411-0BB8-4A46-BAA4-39D272C531C9}" srcOrd="0" destOrd="0" presId="urn:microsoft.com/office/officeart/2005/8/layout/hierarchy1"/>
    <dgm:cxn modelId="{F5281222-25E4-47F4-A5B3-2F900D206C78}" type="presParOf" srcId="{B239731C-0420-4F4A-B67F-1F91888B6A15}" destId="{2FE98C51-998F-4708-A98D-02E1EC3A804A}" srcOrd="1" destOrd="0" presId="urn:microsoft.com/office/officeart/2005/8/layout/hierarchy1"/>
    <dgm:cxn modelId="{D0E9E034-AE52-4056-81FF-9B54EB137975}" type="presParOf" srcId="{1BFE2B94-5610-4190-9BBB-DAB8FD909E9C}" destId="{B807B6FC-73D7-424A-BB0F-B00609A1BDAF}" srcOrd="1" destOrd="0" presId="urn:microsoft.com/office/officeart/2005/8/layout/hierarchy1"/>
    <dgm:cxn modelId="{2425195C-74E8-4349-B22F-6BA1F602CC7E}" type="presParOf" srcId="{B807B6FC-73D7-424A-BB0F-B00609A1BDAF}" destId="{466C8E09-ADAC-49D6-91BA-CEC1071A7AF4}" srcOrd="0" destOrd="0" presId="urn:microsoft.com/office/officeart/2005/8/layout/hierarchy1"/>
    <dgm:cxn modelId="{CEC9585F-FBC1-4BF7-BB5A-F7FE67D800A2}" type="presParOf" srcId="{B807B6FC-73D7-424A-BB0F-B00609A1BDAF}" destId="{339E60C5-60B5-4989-BA1C-7403D09E4EDF}" srcOrd="1" destOrd="0" presId="urn:microsoft.com/office/officeart/2005/8/layout/hierarchy1"/>
    <dgm:cxn modelId="{8884B069-4565-42DF-B276-AF21C6F3E812}" type="presParOf" srcId="{339E60C5-60B5-4989-BA1C-7403D09E4EDF}" destId="{F9514D88-F41D-4822-8F64-45C3BF5EA090}" srcOrd="0" destOrd="0" presId="urn:microsoft.com/office/officeart/2005/8/layout/hierarchy1"/>
    <dgm:cxn modelId="{6A5E79F0-1608-47D6-9124-2043383A277C}" type="presParOf" srcId="{F9514D88-F41D-4822-8F64-45C3BF5EA090}" destId="{117333BF-7649-4A54-952C-EF10EF709AD6}" srcOrd="0" destOrd="0" presId="urn:microsoft.com/office/officeart/2005/8/layout/hierarchy1"/>
    <dgm:cxn modelId="{8EFA5903-5906-477D-AAF0-F7B7747835EE}" type="presParOf" srcId="{F9514D88-F41D-4822-8F64-45C3BF5EA090}" destId="{0E7F0084-6907-48DA-84BD-FF1DB6B06258}" srcOrd="1" destOrd="0" presId="urn:microsoft.com/office/officeart/2005/8/layout/hierarchy1"/>
    <dgm:cxn modelId="{729D0630-19C1-4A3B-B5F4-B4605AA3647D}" type="presParOf" srcId="{339E60C5-60B5-4989-BA1C-7403D09E4EDF}" destId="{238CEF9C-3E8A-4C9A-B679-EFC1CD80E92D}" srcOrd="1" destOrd="0" presId="urn:microsoft.com/office/officeart/2005/8/layout/hierarchy1"/>
    <dgm:cxn modelId="{AE9E1653-FB2D-4A18-BB62-26E6691A8C41}" type="presParOf" srcId="{238CEF9C-3E8A-4C9A-B679-EFC1CD80E92D}" destId="{D4692CE7-36DA-429E-A195-BB0AF0487469}" srcOrd="0" destOrd="0" presId="urn:microsoft.com/office/officeart/2005/8/layout/hierarchy1"/>
    <dgm:cxn modelId="{44F91E67-26F7-4F56-8B42-F01466835921}" type="presParOf" srcId="{238CEF9C-3E8A-4C9A-B679-EFC1CD80E92D}" destId="{A346A945-3C04-4954-9B0F-2B8A8FC17FF8}" srcOrd="1" destOrd="0" presId="urn:microsoft.com/office/officeart/2005/8/layout/hierarchy1"/>
    <dgm:cxn modelId="{668C30AC-3A89-48D0-9A9F-7BC945768716}" type="presParOf" srcId="{A346A945-3C04-4954-9B0F-2B8A8FC17FF8}" destId="{BA974357-1EE8-4FCE-9C07-69C5C5858AD7}" srcOrd="0" destOrd="0" presId="urn:microsoft.com/office/officeart/2005/8/layout/hierarchy1"/>
    <dgm:cxn modelId="{1C1EE8EA-7861-4DDF-A708-CA0C128E4D7D}" type="presParOf" srcId="{BA974357-1EE8-4FCE-9C07-69C5C5858AD7}" destId="{65821861-6ABF-450E-840A-281B7EAD82B0}" srcOrd="0" destOrd="0" presId="urn:microsoft.com/office/officeart/2005/8/layout/hierarchy1"/>
    <dgm:cxn modelId="{E1AABFE7-093A-4F19-9281-54BC34DF8226}" type="presParOf" srcId="{BA974357-1EE8-4FCE-9C07-69C5C5858AD7}" destId="{728B69C7-505B-44C6-B291-39B809E656B8}" srcOrd="1" destOrd="0" presId="urn:microsoft.com/office/officeart/2005/8/layout/hierarchy1"/>
    <dgm:cxn modelId="{E40A426B-5BE2-4FA2-BC3F-AB971488D5EF}" type="presParOf" srcId="{A346A945-3C04-4954-9B0F-2B8A8FC17FF8}" destId="{7F06EF49-5E6B-4650-B7D3-D313CCE2A40C}" srcOrd="1" destOrd="0" presId="urn:microsoft.com/office/officeart/2005/8/layout/hierarchy1"/>
    <dgm:cxn modelId="{2BDC897B-A6F4-4818-B621-F6C966BA8F88}" type="presParOf" srcId="{B807B6FC-73D7-424A-BB0F-B00609A1BDAF}" destId="{7EBB3E05-8106-43C2-8D90-58AEBC7F95C2}" srcOrd="2" destOrd="0" presId="urn:microsoft.com/office/officeart/2005/8/layout/hierarchy1"/>
    <dgm:cxn modelId="{E7C8A8D5-FF20-4238-88DA-5C64016CB052}" type="presParOf" srcId="{B807B6FC-73D7-424A-BB0F-B00609A1BDAF}" destId="{467C4E38-5364-43F6-945C-E919EDF3EEF6}" srcOrd="3" destOrd="0" presId="urn:microsoft.com/office/officeart/2005/8/layout/hierarchy1"/>
    <dgm:cxn modelId="{E306FBE4-4635-423B-982E-56C6CDD7C027}" type="presParOf" srcId="{467C4E38-5364-43F6-945C-E919EDF3EEF6}" destId="{67D99EA7-82A3-4B9A-98C9-CA557C9DB071}" srcOrd="0" destOrd="0" presId="urn:microsoft.com/office/officeart/2005/8/layout/hierarchy1"/>
    <dgm:cxn modelId="{3B67115F-4914-4BE2-8B06-2D37D4595170}" type="presParOf" srcId="{67D99EA7-82A3-4B9A-98C9-CA557C9DB071}" destId="{D7B6361F-0188-43A1-92E9-227E4D7DCB4E}" srcOrd="0" destOrd="0" presId="urn:microsoft.com/office/officeart/2005/8/layout/hierarchy1"/>
    <dgm:cxn modelId="{36A25BF7-5D1D-480C-A4A6-7AD73F171DAC}" type="presParOf" srcId="{67D99EA7-82A3-4B9A-98C9-CA557C9DB071}" destId="{E73C34FA-57BC-4A77-8864-F62D36CDD3C3}" srcOrd="1" destOrd="0" presId="urn:microsoft.com/office/officeart/2005/8/layout/hierarchy1"/>
    <dgm:cxn modelId="{AC504CBC-0EF5-47D1-88A7-0E8A14237AC2}" type="presParOf" srcId="{467C4E38-5364-43F6-945C-E919EDF3EEF6}" destId="{CE4336C1-162B-4397-8676-8AC058B23938}" srcOrd="1" destOrd="0" presId="urn:microsoft.com/office/officeart/2005/8/layout/hierarchy1"/>
    <dgm:cxn modelId="{B0E45B57-E75C-450E-9947-8CD4F97768C3}" type="presParOf" srcId="{CE4336C1-162B-4397-8676-8AC058B23938}" destId="{2D260F82-A655-4C7C-9A8C-C40D495121EC}" srcOrd="0" destOrd="0" presId="urn:microsoft.com/office/officeart/2005/8/layout/hierarchy1"/>
    <dgm:cxn modelId="{57AD9854-90FA-459D-BCAE-1AC85735452F}" type="presParOf" srcId="{CE4336C1-162B-4397-8676-8AC058B23938}" destId="{50FA9FB9-A734-4CBC-AC45-54470D4D54D0}" srcOrd="1" destOrd="0" presId="urn:microsoft.com/office/officeart/2005/8/layout/hierarchy1"/>
    <dgm:cxn modelId="{C7D4502D-7053-4842-9455-74096B29EB02}" type="presParOf" srcId="{50FA9FB9-A734-4CBC-AC45-54470D4D54D0}" destId="{D8D208D8-AE8F-4F1C-9BB8-C45AB9B0E723}" srcOrd="0" destOrd="0" presId="urn:microsoft.com/office/officeart/2005/8/layout/hierarchy1"/>
    <dgm:cxn modelId="{28F86141-0F66-4FBE-9A93-23964BCF609E}" type="presParOf" srcId="{D8D208D8-AE8F-4F1C-9BB8-C45AB9B0E723}" destId="{317000CA-27F4-4B07-9FE5-EC8C45B26F2B}" srcOrd="0" destOrd="0" presId="urn:microsoft.com/office/officeart/2005/8/layout/hierarchy1"/>
    <dgm:cxn modelId="{6F280DAE-B4DB-4753-BF2C-6BBAA1F13D9D}" type="presParOf" srcId="{D8D208D8-AE8F-4F1C-9BB8-C45AB9B0E723}" destId="{A5BA768D-6B4C-4BB7-BD1D-1D101764506F}" srcOrd="1" destOrd="0" presId="urn:microsoft.com/office/officeart/2005/8/layout/hierarchy1"/>
    <dgm:cxn modelId="{96FFCFD8-7BAA-4EC3-B3CE-6EED70DEA347}" type="presParOf" srcId="{50FA9FB9-A734-4CBC-AC45-54470D4D54D0}" destId="{0347B93B-1188-4825-9E2D-D765E9CFB403}" srcOrd="1" destOrd="0" presId="urn:microsoft.com/office/officeart/2005/8/layout/hierarchy1"/>
    <dgm:cxn modelId="{D7EF68E6-7287-47CA-91F6-D10EF347DA2C}" type="presParOf" srcId="{B807B6FC-73D7-424A-BB0F-B00609A1BDAF}" destId="{758A82D5-948F-4E7C-8D48-B480BE9795D0}" srcOrd="4" destOrd="0" presId="urn:microsoft.com/office/officeart/2005/8/layout/hierarchy1"/>
    <dgm:cxn modelId="{8F7EECD7-D4E5-446F-A2A2-0C63774C1CD7}" type="presParOf" srcId="{B807B6FC-73D7-424A-BB0F-B00609A1BDAF}" destId="{60B1A425-F0B9-4E12-9523-3DEBF1889FA5}" srcOrd="5" destOrd="0" presId="urn:microsoft.com/office/officeart/2005/8/layout/hierarchy1"/>
    <dgm:cxn modelId="{465C667E-BEF2-43AC-9CD5-DC16C27E8503}" type="presParOf" srcId="{60B1A425-F0B9-4E12-9523-3DEBF1889FA5}" destId="{8F221E96-7409-4799-9B9C-44137689688D}" srcOrd="0" destOrd="0" presId="urn:microsoft.com/office/officeart/2005/8/layout/hierarchy1"/>
    <dgm:cxn modelId="{3F352844-4D3C-472D-85E6-96CFFFDAEF5D}" type="presParOf" srcId="{8F221E96-7409-4799-9B9C-44137689688D}" destId="{125A4F17-5F1E-4FAC-AA1C-2731E86D9D56}" srcOrd="0" destOrd="0" presId="urn:microsoft.com/office/officeart/2005/8/layout/hierarchy1"/>
    <dgm:cxn modelId="{405A1B97-3B7E-4D21-987B-C2D9BF851968}" type="presParOf" srcId="{8F221E96-7409-4799-9B9C-44137689688D}" destId="{0B790393-5D3A-4DD0-BA39-2829DC072D27}" srcOrd="1" destOrd="0" presId="urn:microsoft.com/office/officeart/2005/8/layout/hierarchy1"/>
    <dgm:cxn modelId="{72945AC3-6F6C-4FC4-AA09-3F5D8989049C}" type="presParOf" srcId="{60B1A425-F0B9-4E12-9523-3DEBF1889FA5}" destId="{D874A6AB-F127-4D1B-AD05-F70B0583CC01}" srcOrd="1" destOrd="0" presId="urn:microsoft.com/office/officeart/2005/8/layout/hierarchy1"/>
    <dgm:cxn modelId="{B0336E26-89E3-4AD8-9412-5ADB3D11DF90}" type="presParOf" srcId="{D874A6AB-F127-4D1B-AD05-F70B0583CC01}" destId="{66CA84E4-29CF-420D-9A60-3DA4D3B64133}" srcOrd="0" destOrd="0" presId="urn:microsoft.com/office/officeart/2005/8/layout/hierarchy1"/>
    <dgm:cxn modelId="{4C5BA513-1C92-42B7-B9BF-725D8E8AD384}" type="presParOf" srcId="{D874A6AB-F127-4D1B-AD05-F70B0583CC01}" destId="{BF931603-7388-46A1-8BE5-142B11BB0626}" srcOrd="1" destOrd="0" presId="urn:microsoft.com/office/officeart/2005/8/layout/hierarchy1"/>
    <dgm:cxn modelId="{C0F2CCAE-0CA0-40E9-81AB-C5431F8F96F0}" type="presParOf" srcId="{BF931603-7388-46A1-8BE5-142B11BB0626}" destId="{D249D135-9CD8-449F-8887-E3A2CFCB21D2}" srcOrd="0" destOrd="0" presId="urn:microsoft.com/office/officeart/2005/8/layout/hierarchy1"/>
    <dgm:cxn modelId="{1E7088FF-2AA2-4AA4-A093-1FAE4A06C12D}" type="presParOf" srcId="{D249D135-9CD8-449F-8887-E3A2CFCB21D2}" destId="{CA01BA85-EA2C-4372-8ACC-89F556B73CEF}" srcOrd="0" destOrd="0" presId="urn:microsoft.com/office/officeart/2005/8/layout/hierarchy1"/>
    <dgm:cxn modelId="{9DE2F3D3-4066-47C7-BD88-EB056427C108}" type="presParOf" srcId="{D249D135-9CD8-449F-8887-E3A2CFCB21D2}" destId="{DF94EFCF-2631-478B-8B85-A582F5370776}" srcOrd="1" destOrd="0" presId="urn:microsoft.com/office/officeart/2005/8/layout/hierarchy1"/>
    <dgm:cxn modelId="{FDC6C307-4AB2-4574-8308-5C3384B60E35}" type="presParOf" srcId="{BF931603-7388-46A1-8BE5-142B11BB0626}" destId="{4CEC7F21-6503-41A2-B9AF-26D20019AD8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A84E4-29CF-420D-9A60-3DA4D3B64133}">
      <dsp:nvSpPr>
        <dsp:cNvPr id="0" name=""/>
        <dsp:cNvSpPr/>
      </dsp:nvSpPr>
      <dsp:spPr>
        <a:xfrm>
          <a:off x="5230521" y="2971582"/>
          <a:ext cx="91440" cy="487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3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A82D5-948F-4E7C-8D48-B480BE9795D0}">
      <dsp:nvSpPr>
        <dsp:cNvPr id="0" name=""/>
        <dsp:cNvSpPr/>
      </dsp:nvSpPr>
      <dsp:spPr>
        <a:xfrm>
          <a:off x="3058750" y="1420252"/>
          <a:ext cx="2217490" cy="487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095"/>
              </a:lnTo>
              <a:lnTo>
                <a:pt x="2217490" y="332095"/>
              </a:lnTo>
              <a:lnTo>
                <a:pt x="2217490" y="4873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60F82-A655-4C7C-9A8C-C40D495121EC}">
      <dsp:nvSpPr>
        <dsp:cNvPr id="0" name=""/>
        <dsp:cNvSpPr/>
      </dsp:nvSpPr>
      <dsp:spPr>
        <a:xfrm>
          <a:off x="2843501" y="2971582"/>
          <a:ext cx="91440" cy="487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3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B3E05-8106-43C2-8D90-58AEBC7F95C2}">
      <dsp:nvSpPr>
        <dsp:cNvPr id="0" name=""/>
        <dsp:cNvSpPr/>
      </dsp:nvSpPr>
      <dsp:spPr>
        <a:xfrm>
          <a:off x="2889221" y="1420252"/>
          <a:ext cx="169529" cy="487321"/>
        </a:xfrm>
        <a:custGeom>
          <a:avLst/>
          <a:gdLst/>
          <a:ahLst/>
          <a:cxnLst/>
          <a:rect l="0" t="0" r="0" b="0"/>
          <a:pathLst>
            <a:path>
              <a:moveTo>
                <a:pt x="169529" y="0"/>
              </a:moveTo>
              <a:lnTo>
                <a:pt x="169529" y="332095"/>
              </a:lnTo>
              <a:lnTo>
                <a:pt x="0" y="332095"/>
              </a:lnTo>
              <a:lnTo>
                <a:pt x="0" y="4873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92CE7-36DA-429E-A195-BB0AF0487469}">
      <dsp:nvSpPr>
        <dsp:cNvPr id="0" name=""/>
        <dsp:cNvSpPr/>
      </dsp:nvSpPr>
      <dsp:spPr>
        <a:xfrm>
          <a:off x="795539" y="2971582"/>
          <a:ext cx="91440" cy="487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3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C8E09-ADAC-49D6-91BA-CEC1071A7AF4}">
      <dsp:nvSpPr>
        <dsp:cNvPr id="0" name=""/>
        <dsp:cNvSpPr/>
      </dsp:nvSpPr>
      <dsp:spPr>
        <a:xfrm>
          <a:off x="841259" y="1420252"/>
          <a:ext cx="2217490" cy="487321"/>
        </a:xfrm>
        <a:custGeom>
          <a:avLst/>
          <a:gdLst/>
          <a:ahLst/>
          <a:cxnLst/>
          <a:rect l="0" t="0" r="0" b="0"/>
          <a:pathLst>
            <a:path>
              <a:moveTo>
                <a:pt x="2217490" y="0"/>
              </a:moveTo>
              <a:lnTo>
                <a:pt x="2217490" y="332095"/>
              </a:lnTo>
              <a:lnTo>
                <a:pt x="0" y="332095"/>
              </a:lnTo>
              <a:lnTo>
                <a:pt x="0" y="4873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3A411-0BB8-4A46-BAA4-39D272C531C9}">
      <dsp:nvSpPr>
        <dsp:cNvPr id="0" name=""/>
        <dsp:cNvSpPr/>
      </dsp:nvSpPr>
      <dsp:spPr>
        <a:xfrm>
          <a:off x="2220948" y="356243"/>
          <a:ext cx="1675604" cy="1064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98C51-998F-4708-A98D-02E1EC3A804A}">
      <dsp:nvSpPr>
        <dsp:cNvPr id="0" name=""/>
        <dsp:cNvSpPr/>
      </dsp:nvSpPr>
      <dsp:spPr>
        <a:xfrm>
          <a:off x="2407126" y="533112"/>
          <a:ext cx="1675604" cy="1064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โครงร่างองค์กร (</a:t>
          </a:r>
          <a:r>
            <a:rPr lang="en-US" sz="2800" b="1" kern="12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OP</a:t>
          </a:r>
          <a:r>
            <a:rPr lang="th-TH" sz="2800" b="1" kern="12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)</a:t>
          </a:r>
        </a:p>
      </dsp:txBody>
      <dsp:txXfrm>
        <a:off x="2438290" y="564276"/>
        <a:ext cx="1613276" cy="1001680"/>
      </dsp:txXfrm>
    </dsp:sp>
    <dsp:sp modelId="{117333BF-7649-4A54-952C-EF10EF709AD6}">
      <dsp:nvSpPr>
        <dsp:cNvPr id="0" name=""/>
        <dsp:cNvSpPr/>
      </dsp:nvSpPr>
      <dsp:spPr>
        <a:xfrm>
          <a:off x="3457" y="1907573"/>
          <a:ext cx="1675604" cy="1064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F0084-6907-48DA-84BD-FF1DB6B06258}">
      <dsp:nvSpPr>
        <dsp:cNvPr id="0" name=""/>
        <dsp:cNvSpPr/>
      </dsp:nvSpPr>
      <dsp:spPr>
        <a:xfrm>
          <a:off x="189635" y="2084443"/>
          <a:ext cx="1675604" cy="1064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รู้จักเรา</a:t>
          </a:r>
        </a:p>
      </dsp:txBody>
      <dsp:txXfrm>
        <a:off x="220799" y="2115607"/>
        <a:ext cx="1613276" cy="1001680"/>
      </dsp:txXfrm>
    </dsp:sp>
    <dsp:sp modelId="{65821861-6ABF-450E-840A-281B7EAD82B0}">
      <dsp:nvSpPr>
        <dsp:cNvPr id="0" name=""/>
        <dsp:cNvSpPr/>
      </dsp:nvSpPr>
      <dsp:spPr>
        <a:xfrm>
          <a:off x="3457" y="3458904"/>
          <a:ext cx="1675604" cy="1064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B69C7-505B-44C6-B291-39B809E656B8}">
      <dsp:nvSpPr>
        <dsp:cNvPr id="0" name=""/>
        <dsp:cNvSpPr/>
      </dsp:nvSpPr>
      <dsp:spPr>
        <a:xfrm>
          <a:off x="189635" y="3635773"/>
          <a:ext cx="1675604" cy="1064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ก. สภาพแวดล้อมขององค์กร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ข.ความสัมพันธ์ระดับองค์กร</a:t>
          </a:r>
        </a:p>
      </dsp:txBody>
      <dsp:txXfrm>
        <a:off x="220799" y="3666937"/>
        <a:ext cx="1613276" cy="1001680"/>
      </dsp:txXfrm>
    </dsp:sp>
    <dsp:sp modelId="{D7B6361F-0188-43A1-92E9-227E4D7DCB4E}">
      <dsp:nvSpPr>
        <dsp:cNvPr id="0" name=""/>
        <dsp:cNvSpPr/>
      </dsp:nvSpPr>
      <dsp:spPr>
        <a:xfrm>
          <a:off x="2051418" y="1907573"/>
          <a:ext cx="1675604" cy="1064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C34FA-57BC-4A77-8864-F62D36CDD3C3}">
      <dsp:nvSpPr>
        <dsp:cNvPr id="0" name=""/>
        <dsp:cNvSpPr/>
      </dsp:nvSpPr>
      <dsp:spPr>
        <a:xfrm>
          <a:off x="2237597" y="2084443"/>
          <a:ext cx="1675604" cy="1064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รู้จักเขา</a:t>
          </a:r>
        </a:p>
      </dsp:txBody>
      <dsp:txXfrm>
        <a:off x="2268761" y="2115607"/>
        <a:ext cx="1613276" cy="1001680"/>
      </dsp:txXfrm>
    </dsp:sp>
    <dsp:sp modelId="{317000CA-27F4-4B07-9FE5-EC8C45B26F2B}">
      <dsp:nvSpPr>
        <dsp:cNvPr id="0" name=""/>
        <dsp:cNvSpPr/>
      </dsp:nvSpPr>
      <dsp:spPr>
        <a:xfrm>
          <a:off x="2051418" y="3458904"/>
          <a:ext cx="1675604" cy="1064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A768D-6B4C-4BB7-BD1D-1D101764506F}">
      <dsp:nvSpPr>
        <dsp:cNvPr id="0" name=""/>
        <dsp:cNvSpPr/>
      </dsp:nvSpPr>
      <dsp:spPr>
        <a:xfrm>
          <a:off x="2237597" y="3635773"/>
          <a:ext cx="1675604" cy="1064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b="1" kern="12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ก. ผู้เรียน ลูกค้ากลุ่มอื่นและผู้มีส่วน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b="1" kern="12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    ได้ส่วนเสีย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b="1" kern="12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ข.ผู้ส่งมอบและคู่ความร่วมมือ</a:t>
          </a:r>
        </a:p>
      </dsp:txBody>
      <dsp:txXfrm>
        <a:off x="2268761" y="3666937"/>
        <a:ext cx="1613276" cy="1001680"/>
      </dsp:txXfrm>
    </dsp:sp>
    <dsp:sp modelId="{125A4F17-5F1E-4FAC-AA1C-2731E86D9D56}">
      <dsp:nvSpPr>
        <dsp:cNvPr id="0" name=""/>
        <dsp:cNvSpPr/>
      </dsp:nvSpPr>
      <dsp:spPr>
        <a:xfrm>
          <a:off x="4438438" y="1907573"/>
          <a:ext cx="1675604" cy="1064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90393-5D3A-4DD0-BA39-2829DC072D27}">
      <dsp:nvSpPr>
        <dsp:cNvPr id="0" name=""/>
        <dsp:cNvSpPr/>
      </dsp:nvSpPr>
      <dsp:spPr>
        <a:xfrm>
          <a:off x="4624617" y="2084443"/>
          <a:ext cx="1675604" cy="1064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เข้าใจสถานการณ์</a:t>
          </a:r>
        </a:p>
      </dsp:txBody>
      <dsp:txXfrm>
        <a:off x="4655781" y="2115607"/>
        <a:ext cx="1613276" cy="1001680"/>
      </dsp:txXfrm>
    </dsp:sp>
    <dsp:sp modelId="{CA01BA85-EA2C-4372-8ACC-89F556B73CEF}">
      <dsp:nvSpPr>
        <dsp:cNvPr id="0" name=""/>
        <dsp:cNvSpPr/>
      </dsp:nvSpPr>
      <dsp:spPr>
        <a:xfrm>
          <a:off x="4099380" y="3458904"/>
          <a:ext cx="2353721" cy="1064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4EFCF-2631-478B-8B85-A582F5370776}">
      <dsp:nvSpPr>
        <dsp:cNvPr id="0" name=""/>
        <dsp:cNvSpPr/>
      </dsp:nvSpPr>
      <dsp:spPr>
        <a:xfrm>
          <a:off x="4285558" y="3635773"/>
          <a:ext cx="2353721" cy="1064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ก.สภาพแวดล้อมด้านการแข่งขัน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ข.บริบทเชิงกลยุทธ์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ค.ระบบการปรับปรุงผลการดำเนินการ</a:t>
          </a:r>
        </a:p>
      </dsp:txBody>
      <dsp:txXfrm>
        <a:off x="4316722" y="3666937"/>
        <a:ext cx="2291393" cy="1001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9FEA87-AD03-4D24-9A56-44EAC203C8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FBE215-BBD9-4757-B705-2B8DFC7133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50C21-CC5F-408D-9A45-B3AFA2C19E9B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F6C44-9126-4B3B-A9C3-C0E5BCC31F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61F6D-0A72-4F7B-A65E-D30DD3A09F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D7748-1483-4A7A-B7D1-361897B2D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11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6f73a04f_0_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30fe52c6f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30fe52c6f4_0_2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38fea211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38fea2110c_0_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38fea2110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38fea2110c_0_5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38fea2110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38fea2110c_0_1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38fea2110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38fea2110c_0_16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e5c9627a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e5c9627a4_0_66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3907f22e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3907f22e74_0_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3907f22e7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3907f22e74_0_1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7efdfae5d_3_1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e7efdfae5d_3_1013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7efdfae5d_3_1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e7efdfae5d_3_1013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54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73a0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73a04f_0_5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7efdfae5d_3_1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e7efdfae5d_3_1013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531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1e9381c6f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1e9381c6fc_0_46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437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1e9381c6f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1e9381c6fc_0_46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c6f73a04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c6f73a04f_0_46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659911ddb_1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659911ddb_1_144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875b02ad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875b02ade_0_26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f90f9700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f90f97009_0_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f90f9700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f90f97009_0_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42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659911ddb_1_2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659911ddb_1_2324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7efdfae5d_3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7efdfae5d_3_102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282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7efdfae5d_3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7efdfae5d_3_102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6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3649055" y="990600"/>
            <a:ext cx="5426580" cy="28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h-TH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โครงการชี้แจง</a:t>
            </a:r>
            <a:br>
              <a:rPr lang="th-TH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</a:br>
            <a:r>
              <a:rPr lang="th-TH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คู่มือการประกันคุณภาพส่วนงานสนับสนุน</a:t>
            </a:r>
            <a:br>
              <a:rPr lang="th-TH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</a:br>
            <a:r>
              <a:rPr lang="th-TH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ประจำปีงบประมาณ พ.ศ. 2566</a:t>
            </a:r>
            <a:br>
              <a:rPr lang="th-TH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</a:br>
            <a:br>
              <a:rPr lang="th-TH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</a:br>
            <a:br>
              <a:rPr lang="th-TH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</a:br>
            <a:r>
              <a:rPr lang="th-TH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วันศุกร์ที่ 14 กรกฎาคม 2566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1ABEEE-24B4-485A-8B52-AAAE8D8EB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00931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311700" y="31266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th-TH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6</a:t>
            </a:r>
            <a:r>
              <a:rPr lang="en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. การจัดทำรายงานการประเมินตนเอง (SAR) ของส่วนงาน/หน่วยงาน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grpSp>
        <p:nvGrpSpPr>
          <p:cNvPr id="127" name="Google Shape;127;p18"/>
          <p:cNvGrpSpPr/>
          <p:nvPr/>
        </p:nvGrpSpPr>
        <p:grpSpPr>
          <a:xfrm>
            <a:off x="591965" y="893593"/>
            <a:ext cx="1649401" cy="2694681"/>
            <a:chOff x="2832599" y="1686400"/>
            <a:chExt cx="1649401" cy="1769700"/>
          </a:xfrm>
        </p:grpSpPr>
        <p:sp>
          <p:nvSpPr>
            <p:cNvPr id="128" name="Google Shape;128;p18"/>
            <p:cNvSpPr/>
            <p:nvPr/>
          </p:nvSpPr>
          <p:spPr>
            <a:xfrm flipH="1">
              <a:off x="2832600" y="1686400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29" name="Google Shape;129;p18"/>
            <p:cNvSpPr txBox="1"/>
            <p:nvPr/>
          </p:nvSpPr>
          <p:spPr>
            <a:xfrm>
              <a:off x="2832599" y="1795520"/>
              <a:ext cx="1516851" cy="14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FFFFFF"/>
                  </a:solidFill>
                  <a:latin typeface="TH Sarabun New" panose="020B0500040200020003" pitchFamily="34" charset="-34"/>
                  <a:ea typeface="Sarabun"/>
                  <a:cs typeface="TH Sarabun New" panose="020B0500040200020003" pitchFamily="34" charset="-34"/>
                  <a:sym typeface="Sarabun"/>
                </a:rPr>
                <a:t>โครงร่างองค์กร</a:t>
              </a:r>
              <a:br>
                <a:rPr lang="en" sz="2400" b="1" dirty="0">
                  <a:solidFill>
                    <a:srgbClr val="FFFFFF"/>
                  </a:solidFill>
                  <a:latin typeface="TH Sarabun New" panose="020B0500040200020003" pitchFamily="34" charset="-34"/>
                  <a:ea typeface="Sarabun"/>
                  <a:cs typeface="TH Sarabun New" panose="020B0500040200020003" pitchFamily="34" charset="-34"/>
                  <a:sym typeface="Sarabun"/>
                </a:rPr>
              </a:br>
              <a:r>
                <a:rPr lang="en" sz="2400" b="1" dirty="0">
                  <a:solidFill>
                    <a:srgbClr val="FFFFFF"/>
                  </a:solidFill>
                  <a:latin typeface="TH Sarabun New" panose="020B0500040200020003" pitchFamily="34" charset="-34"/>
                  <a:ea typeface="Sarabun"/>
                  <a:cs typeface="TH Sarabun New" panose="020B0500040200020003" pitchFamily="34" charset="-34"/>
                  <a:sym typeface="Sarabun"/>
                </a:rPr>
                <a:t>(OP)</a:t>
              </a:r>
              <a:endParaRPr sz="2400" dirty="0">
                <a:solidFill>
                  <a:srgbClr val="FFFF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endParaRPr>
            </a:p>
          </p:txBody>
        </p:sp>
      </p:grpSp>
      <p:grpSp>
        <p:nvGrpSpPr>
          <p:cNvPr id="130" name="Google Shape;130;p18"/>
          <p:cNvGrpSpPr/>
          <p:nvPr/>
        </p:nvGrpSpPr>
        <p:grpSpPr>
          <a:xfrm>
            <a:off x="2375216" y="893592"/>
            <a:ext cx="1780527" cy="2694681"/>
            <a:chOff x="4662018" y="1687411"/>
            <a:chExt cx="1649400" cy="1769700"/>
          </a:xfrm>
        </p:grpSpPr>
        <p:sp>
          <p:nvSpPr>
            <p:cNvPr id="131" name="Google Shape;131;p18"/>
            <p:cNvSpPr/>
            <p:nvPr/>
          </p:nvSpPr>
          <p:spPr>
            <a:xfrm rot="10800000" flipH="1">
              <a:off x="4662018" y="1687411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32" name="Google Shape;132;p18"/>
            <p:cNvSpPr txBox="1"/>
            <p:nvPr/>
          </p:nvSpPr>
          <p:spPr>
            <a:xfrm>
              <a:off x="4794425" y="1795520"/>
              <a:ext cx="1383000" cy="1476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0B1F30"/>
                  </a:solidFill>
                  <a:latin typeface="TH Sarabun New" panose="020B0500040200020003" pitchFamily="34" charset="-34"/>
                  <a:ea typeface="Sarabun"/>
                  <a:cs typeface="TH Sarabun New" panose="020B0500040200020003" pitchFamily="34" charset="-34"/>
                  <a:sym typeface="Sarabun"/>
                </a:rPr>
                <a:t>การรายงานผลการดำเนินงานแต่ละตัวชี้วัด</a:t>
              </a:r>
              <a:endParaRPr sz="24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endParaRPr>
            </a:p>
          </p:txBody>
        </p:sp>
      </p:grpSp>
      <p:sp>
        <p:nvSpPr>
          <p:cNvPr id="133" name="Google Shape;133;p18"/>
          <p:cNvSpPr/>
          <p:nvPr/>
        </p:nvSpPr>
        <p:spPr>
          <a:xfrm flipH="1">
            <a:off x="4154028" y="1912173"/>
            <a:ext cx="4495357" cy="897639"/>
          </a:xfrm>
          <a:prstGeom prst="snip1Rect">
            <a:avLst>
              <a:gd name="adj" fmla="val 0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arenR" startAt="2"/>
            </a:pPr>
            <a:r>
              <a:rPr lang="en" sz="18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ระบบปฏิบัติการ</a:t>
            </a:r>
            <a:endParaRPr lang="th-TH" sz="1800" b="1" dirty="0">
              <a:solidFill>
                <a:srgbClr val="0B1F30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dirty="0">
                <a:solidFill>
                  <a:srgbClr val="0B1F3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        2.1 กระบวนการทำงาน 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dirty="0">
                <a:solidFill>
                  <a:srgbClr val="0B1F3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        2.2 การพัฒนาปรับปรุงกระบวนการ</a:t>
            </a:r>
            <a:endParaRPr sz="1800" dirty="0">
              <a:solidFill>
                <a:srgbClr val="0B1F3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4" name="Google Shape;134;p18"/>
          <p:cNvSpPr/>
          <p:nvPr/>
        </p:nvSpPr>
        <p:spPr>
          <a:xfrm flipH="1">
            <a:off x="4151249" y="2809813"/>
            <a:ext cx="4495358" cy="778461"/>
          </a:xfrm>
          <a:prstGeom prst="snip1Rect">
            <a:avLst>
              <a:gd name="adj" fmla="val 0"/>
            </a:avLst>
          </a:prstGeom>
          <a:solidFill>
            <a:srgbClr val="97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arenR" startAt="3"/>
            </a:pPr>
            <a:r>
              <a:rPr lang="en" sz="18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ความสำเร็จของแผนปฏิบัติการประจำปี</a:t>
            </a:r>
            <a:endParaRPr lang="th-TH" sz="1800" b="1" dirty="0">
              <a:solidFill>
                <a:srgbClr val="0B1F30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74295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dirty="0">
                <a:solidFill>
                  <a:srgbClr val="0B1F3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       3.1 ความสำเร็จตามตัวชี้วัดในแผนปฏิบัติการประจำปี</a:t>
            </a:r>
            <a:endParaRPr sz="1800" dirty="0">
              <a:solidFill>
                <a:srgbClr val="0B1F3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5" name="Google Shape;135;p18"/>
          <p:cNvSpPr/>
          <p:nvPr/>
        </p:nvSpPr>
        <p:spPr>
          <a:xfrm flipH="1">
            <a:off x="4154030" y="893593"/>
            <a:ext cx="4498134" cy="1024108"/>
          </a:xfrm>
          <a:prstGeom prst="snip1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" sz="18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ผู้รับบริการและผู้มีส่วนได้ส่วนเสีย</a:t>
            </a:r>
          </a:p>
          <a:p>
            <a:pPr marL="742950" lvl="0" indent="-742950" algn="l" rtl="0">
              <a:spcBef>
                <a:spcPts val="0"/>
              </a:spcBef>
              <a:spcAft>
                <a:spcPts val="0"/>
              </a:spcAft>
            </a:pPr>
            <a:r>
              <a:rPr lang="en" sz="1800" dirty="0"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       1.1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กระบวนการรับฟังเสียงของผู้รับบริการและผู้มีส่วนได้ส่วนเสีย</a:t>
            </a:r>
          </a:p>
          <a:p>
            <a:pPr marL="628650" lvl="0" indent="-628650" algn="l" rtl="0">
              <a:spcBef>
                <a:spcPts val="0"/>
              </a:spcBef>
              <a:spcAft>
                <a:spcPts val="0"/>
              </a:spcAft>
            </a:pP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       1.2 การพัฒนาปรับปรุงการให้บริการ</a:t>
            </a:r>
            <a:endParaRPr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6" name="Google Shape;136;p18"/>
          <p:cNvSpPr/>
          <p:nvPr/>
        </p:nvSpPr>
        <p:spPr>
          <a:xfrm flipH="1">
            <a:off x="591965" y="3714125"/>
            <a:ext cx="8054642" cy="494400"/>
          </a:xfrm>
          <a:prstGeom prst="snip1Rect">
            <a:avLst>
              <a:gd name="adj" fmla="val 0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ตารางรายงานผลการประเมินตนเอง</a:t>
            </a:r>
            <a:endParaRPr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C539D6-B3FA-48E8-A27D-4995F1F52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740"/>
            <a:ext cx="9144000" cy="523810"/>
          </a:xfrm>
          <a:prstGeom prst="rect">
            <a:avLst/>
          </a:prstGeom>
        </p:spPr>
      </p:pic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311700" y="89965"/>
            <a:ext cx="85206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h-TH" sz="2400" dirty="0">
                <a:solidFill>
                  <a:schemeClr val="bg1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โครงร่างองค์กร </a:t>
            </a:r>
            <a:r>
              <a:rPr lang="en-US" sz="2400" dirty="0">
                <a:solidFill>
                  <a:schemeClr val="bg1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(Organizational Profile :</a:t>
            </a:r>
            <a:r>
              <a:rPr lang="th-TH" sz="2400" dirty="0">
                <a:solidFill>
                  <a:schemeClr val="bg1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OP)</a:t>
            </a:r>
            <a:endParaRPr sz="2400" dirty="0">
              <a:solidFill>
                <a:schemeClr val="bg1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371725" y="769350"/>
            <a:ext cx="8520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ngsana New" panose="02020603050405020304" pitchFamily="18" charset="-34"/>
                <a:ea typeface="Sarabun"/>
                <a:cs typeface="Angsana New" panose="02020603050405020304" pitchFamily="18" charset="-34"/>
                <a:sym typeface="Sarabun"/>
              </a:rPr>
              <a:t>	</a:t>
            </a:r>
            <a:endParaRPr sz="1600" b="1">
              <a:highlight>
                <a:schemeClr val="accent6"/>
              </a:highlight>
              <a:latin typeface="Angsana New" panose="02020603050405020304" pitchFamily="18" charset="-34"/>
              <a:ea typeface="Sarabun"/>
              <a:cs typeface="Angsana New" panose="02020603050405020304" pitchFamily="18" charset="-34"/>
              <a:sym typeface="Sarabun"/>
            </a:endParaRPr>
          </a:p>
        </p:txBody>
      </p:sp>
      <p:sp>
        <p:nvSpPr>
          <p:cNvPr id="4" name="Google Shape;119;p17">
            <a:extLst>
              <a:ext uri="{FF2B5EF4-FFF2-40B4-BE49-F238E27FC236}">
                <a16:creationId xmlns:a16="http://schemas.microsoft.com/office/drawing/2014/main" id="{178ACC83-EEAE-4A96-BA55-43402A1E9A8F}"/>
              </a:ext>
            </a:extLst>
          </p:cNvPr>
          <p:cNvSpPr txBox="1">
            <a:spLocks/>
          </p:cNvSpPr>
          <p:nvPr/>
        </p:nvSpPr>
        <p:spPr>
          <a:xfrm>
            <a:off x="371725" y="609599"/>
            <a:ext cx="5019425" cy="2579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pPr>
              <a:buSzPts val="891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P.1 </a:t>
            </a:r>
            <a:r>
              <a:rPr lang="th-TH" sz="2000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ลักษณะองค์กร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: </a:t>
            </a:r>
            <a:r>
              <a:rPr lang="th-TH" sz="2000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คุณลักษณะที่สำคัญของส่วนงาน</a:t>
            </a:r>
          </a:p>
          <a:p>
            <a:pPr>
              <a:buSzPts val="891"/>
            </a:pPr>
            <a:r>
              <a:rPr lang="th-TH" sz="20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   ก. สภาพแวดล้อมขององค์กร</a:t>
            </a:r>
          </a:p>
          <a:p>
            <a:pPr>
              <a:buSzPts val="891"/>
            </a:pPr>
            <a:r>
              <a:rPr lang="th-TH" sz="20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             (1) บริการที่สำคัญของส่วนงาน</a:t>
            </a:r>
          </a:p>
          <a:p>
            <a:pPr marL="857250" indent="-285750">
              <a:buSzPts val="891"/>
            </a:pPr>
            <a:r>
              <a:rPr lang="th-TH" sz="20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(2) วิสัยทัศน์ พันธกิจ ค่านิยม และสมรรถะหลัก</a:t>
            </a:r>
          </a:p>
          <a:p>
            <a:pPr marL="857250" indent="-285750">
              <a:buSzPts val="891"/>
            </a:pPr>
            <a:r>
              <a:rPr lang="th-TH" sz="20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(3) ลักษณะโดยรวมของบุคลากร</a:t>
            </a:r>
          </a:p>
          <a:p>
            <a:pPr marL="857250" indent="-285750">
              <a:buSzPts val="891"/>
            </a:pPr>
            <a:r>
              <a:rPr lang="th-TH" sz="20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(4) สินทรัพย์ (เฉพาะที่มีความสัมพันธ์กับสมรรถนะ)</a:t>
            </a:r>
          </a:p>
          <a:p>
            <a:pPr marL="857250" indent="-285750">
              <a:buSzPts val="891"/>
            </a:pPr>
            <a:r>
              <a:rPr lang="th-TH" sz="20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(5) กฎ ระเบียบ ข้อบังคับ (เฉพาะที่เกี่ยวข้องกับกระบวนการทำงานหลัก)</a:t>
            </a:r>
          </a:p>
          <a:p>
            <a:pPr>
              <a:buSzPts val="891"/>
            </a:pPr>
            <a:endParaRPr lang="th-TH" sz="2000" dirty="0">
              <a:solidFill>
                <a:schemeClr val="bg2">
                  <a:lumMod val="75000"/>
                </a:schemeClr>
              </a:solidFill>
              <a:latin typeface="Angsana New" panose="02020603050405020304" pitchFamily="18" charset="-34"/>
              <a:ea typeface="Sarabun"/>
              <a:cs typeface="Angsana New" panose="02020603050405020304" pitchFamily="18" charset="-34"/>
              <a:sym typeface="Sarabun"/>
            </a:endParaRPr>
          </a:p>
        </p:txBody>
      </p:sp>
      <p:sp>
        <p:nvSpPr>
          <p:cNvPr id="5" name="Google Shape;119;p17">
            <a:extLst>
              <a:ext uri="{FF2B5EF4-FFF2-40B4-BE49-F238E27FC236}">
                <a16:creationId xmlns:a16="http://schemas.microsoft.com/office/drawing/2014/main" id="{B111358C-FA30-44A6-8225-AE20A6F2867C}"/>
              </a:ext>
            </a:extLst>
          </p:cNvPr>
          <p:cNvSpPr txBox="1">
            <a:spLocks/>
          </p:cNvSpPr>
          <p:nvPr/>
        </p:nvSpPr>
        <p:spPr>
          <a:xfrm>
            <a:off x="428875" y="3188929"/>
            <a:ext cx="4962275" cy="149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pPr>
              <a:buSzPts val="891"/>
            </a:pPr>
            <a:r>
              <a:rPr lang="th-TH" sz="20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   ข. ความสัมพันธ์ระดับองค์กร</a:t>
            </a:r>
          </a:p>
          <a:p>
            <a:pPr>
              <a:buSzPts val="891"/>
            </a:pPr>
            <a:r>
              <a:rPr lang="th-TH" sz="20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        (1) โครงสร้างองค์กร (โครงสร้างการกำกับดูแล)</a:t>
            </a:r>
          </a:p>
          <a:p>
            <a:pPr>
              <a:buSzPts val="891"/>
            </a:pPr>
            <a:r>
              <a:rPr lang="th-TH" sz="20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        (2) ผู้รับบริการ และผู้มีส่วนได้ส่วนเสีย </a:t>
            </a:r>
          </a:p>
          <a:p>
            <a:pPr>
              <a:buSzPts val="891"/>
            </a:pPr>
            <a:r>
              <a:rPr lang="th-TH" sz="20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        (3) ผู้ส่งมอบ และคู่ความร่วมมือ</a:t>
            </a:r>
          </a:p>
          <a:p>
            <a:pPr>
              <a:buSzPts val="891"/>
            </a:pPr>
            <a:endParaRPr lang="th-TH" sz="2000" dirty="0">
              <a:solidFill>
                <a:schemeClr val="bg2">
                  <a:lumMod val="75000"/>
                </a:schemeClr>
              </a:solidFill>
              <a:latin typeface="Angsana New" panose="02020603050405020304" pitchFamily="18" charset="-34"/>
              <a:ea typeface="Sarabun"/>
              <a:cs typeface="Angsana New" panose="02020603050405020304" pitchFamily="18" charset="-34"/>
              <a:sym typeface="Sarabun"/>
            </a:endParaRPr>
          </a:p>
        </p:txBody>
      </p:sp>
      <p:sp>
        <p:nvSpPr>
          <p:cNvPr id="6" name="Google Shape;119;p17">
            <a:extLst>
              <a:ext uri="{FF2B5EF4-FFF2-40B4-BE49-F238E27FC236}">
                <a16:creationId xmlns:a16="http://schemas.microsoft.com/office/drawing/2014/main" id="{303DAABD-92D6-40A0-BF9B-5C1944DAF3AE}"/>
              </a:ext>
            </a:extLst>
          </p:cNvPr>
          <p:cNvSpPr txBox="1">
            <a:spLocks/>
          </p:cNvSpPr>
          <p:nvPr/>
        </p:nvSpPr>
        <p:spPr>
          <a:xfrm>
            <a:off x="5542400" y="615950"/>
            <a:ext cx="3409950" cy="231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pPr marL="342900" indent="-342900">
              <a:buSzPts val="891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P.</a:t>
            </a:r>
            <a:r>
              <a:rPr lang="th-TH" sz="2000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2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</a:t>
            </a:r>
            <a:r>
              <a:rPr lang="th-TH" sz="2000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สภาวะขององค์กร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: </a:t>
            </a:r>
            <a:r>
              <a:rPr lang="th-TH" sz="2000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สภาวการรณ์เชิงกลยุทธ์ของส่วนงาน</a:t>
            </a:r>
          </a:p>
          <a:p>
            <a:pPr marL="571500" indent="-571500">
              <a:buSzPts val="891"/>
            </a:pPr>
            <a:r>
              <a:rPr lang="th-TH" sz="20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   ก. บริบทเชิงกลยุทธ์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: </a:t>
            </a:r>
            <a:endParaRPr lang="th-TH" sz="2000" dirty="0">
              <a:solidFill>
                <a:schemeClr val="bg2">
                  <a:lumMod val="75000"/>
                </a:schemeClr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571500" indent="-571500">
              <a:buSzPts val="891"/>
            </a:pPr>
            <a:r>
              <a:rPr lang="th-TH" sz="20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         ความท้าทาย ความได้เปรียบเชิงกลยุทธ์ต่อการให้บริการ</a:t>
            </a:r>
          </a:p>
          <a:p>
            <a:pPr marL="571500" indent="-571500">
              <a:buSzPts val="891"/>
            </a:pPr>
            <a:r>
              <a:rPr lang="th-TH" sz="20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   ข. ระบบการปรับปรุงผลการดำเนินการ</a:t>
            </a:r>
          </a:p>
          <a:p>
            <a:pPr>
              <a:buSzPts val="891"/>
            </a:pPr>
            <a:r>
              <a:rPr lang="th-TH" sz="2000" dirty="0">
                <a:solidFill>
                  <a:schemeClr val="bg2">
                    <a:lumMod val="75000"/>
                  </a:schemeClr>
                </a:solidFill>
                <a:latin typeface="Angsana New" panose="02020603050405020304" pitchFamily="18" charset="-34"/>
                <a:ea typeface="Sarabun"/>
                <a:cs typeface="Angsana New" panose="02020603050405020304" pitchFamily="18" charset="-34"/>
                <a:sym typeface="Sarabun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42255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54BD948-3B7C-42DB-8C69-F3A4C5639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166604"/>
              </p:ext>
            </p:extLst>
          </p:nvPr>
        </p:nvGraphicFramePr>
        <p:xfrm>
          <a:off x="1277634" y="87474"/>
          <a:ext cx="6642738" cy="505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0">
            <a:extLst>
              <a:ext uri="{FF2B5EF4-FFF2-40B4-BE49-F238E27FC236}">
                <a16:creationId xmlns:a16="http://schemas.microsoft.com/office/drawing/2014/main" id="{1E9829E5-7605-4700-B643-146455E086D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68312" y="1"/>
            <a:ext cx="932688" cy="61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40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87E969-D86C-4019-BCCE-35E9F5BCF812}"/>
              </a:ext>
            </a:extLst>
          </p:cNvPr>
          <p:cNvSpPr txBox="1"/>
          <p:nvPr/>
        </p:nvSpPr>
        <p:spPr>
          <a:xfrm>
            <a:off x="3653898" y="1707654"/>
            <a:ext cx="3834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รู้จักเรา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E6A927-4AC6-432D-A12E-2090F16148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2904" y="0"/>
            <a:ext cx="768096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20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D81C1-0C74-4410-ADBA-125C0B50C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035" y="439905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th-TH" sz="45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ผลิตภัณฑ์หรือบริการ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893393-6D37-4C50-9102-B845E4111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035" y="1624078"/>
            <a:ext cx="7059930" cy="2299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831E25-0392-4ACE-82D3-8AEE996AAB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904" y="0"/>
            <a:ext cx="768096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1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009FB1-2AA7-47AC-B8D1-9EB835B8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31" y="490716"/>
            <a:ext cx="6251470" cy="707400"/>
          </a:xfrm>
        </p:spPr>
        <p:txBody>
          <a:bodyPr>
            <a:normAutofit fontScale="90000"/>
          </a:bodyPr>
          <a:lstStyle/>
          <a:p>
            <a:r>
              <a:rPr lang="th-TH" sz="45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วิสัยทัศน์ พันธกิจ ค่านิยม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61AD77-115C-4CC5-A551-A4852514D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210" y="1716362"/>
            <a:ext cx="8451790" cy="1890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930C1F-5981-469D-8020-0C51E4DC0D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904" y="0"/>
            <a:ext cx="768096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3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7C565E-7275-4249-AFFA-EF9903CD7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94" y="1106328"/>
            <a:ext cx="7100411" cy="2930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D7179E-06F3-43A6-8706-A6751938A8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904" y="0"/>
            <a:ext cx="768096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98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E4B2AF-93FA-49FF-959C-EB4268417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25" y="679869"/>
            <a:ext cx="7667149" cy="4072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0EC52D-CA0E-41E7-A113-4300EC65E2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904" y="0"/>
            <a:ext cx="768096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30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EC8-8141-467E-83FB-F4D2679A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385" y="445070"/>
            <a:ext cx="5705923" cy="707400"/>
          </a:xfrm>
        </p:spPr>
        <p:txBody>
          <a:bodyPr>
            <a:normAutofit fontScale="90000"/>
          </a:bodyPr>
          <a:lstStyle/>
          <a:p>
            <a:r>
              <a:rPr lang="th-TH" sz="45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ลักษณะโดยรวมของบุคลากร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FFAEF7-184D-46D5-87A0-38B03D255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082" y="1583979"/>
            <a:ext cx="5537835" cy="2428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C6F37C-395D-40B7-A246-EBBD29F07E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904" y="0"/>
            <a:ext cx="768096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85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E1D47F-7546-40DF-9B5F-D05E9CF2D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922" y="994410"/>
            <a:ext cx="5812155" cy="3154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36351C-7F00-4A09-9E4C-76FA0B94EC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904" y="0"/>
            <a:ext cx="768096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3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8F1D54-638D-4C05-A084-43C0C6880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454" y="895204"/>
            <a:ext cx="6511092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56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74E66-5129-4BCF-8618-714C5658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728" y="679869"/>
            <a:ext cx="3929374" cy="707400"/>
          </a:xfrm>
        </p:spPr>
        <p:txBody>
          <a:bodyPr>
            <a:normAutofit fontScale="90000"/>
          </a:bodyPr>
          <a:lstStyle/>
          <a:p>
            <a:r>
              <a:rPr lang="th-TH" sz="45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สินทรัพย์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39B846-3DE7-4D28-BFE6-ADA521787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055"/>
          <a:stretch/>
        </p:blipFill>
        <p:spPr>
          <a:xfrm>
            <a:off x="1356728" y="1782651"/>
            <a:ext cx="7167155" cy="1080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EAC597-77CB-468A-900C-18BFEE7D5C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904" y="0"/>
            <a:ext cx="768096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8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7788-2FC6-4749-9BD8-672FECFB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725" y="467206"/>
            <a:ext cx="7136550" cy="857250"/>
          </a:xfrm>
        </p:spPr>
        <p:txBody>
          <a:bodyPr>
            <a:noAutofit/>
          </a:bodyPr>
          <a:lstStyle/>
          <a:p>
            <a:r>
              <a:rPr lang="th-TH" sz="45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สภาวะแวดล้อมด้านกฎระเบียบข้อบังคับ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AF1D22-6CF4-4679-B8AA-0286255BC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693" y="1698946"/>
            <a:ext cx="7148989" cy="259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6F7548-E02E-40C9-A15A-0F3F64C1C5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6306" y="2"/>
            <a:ext cx="674694" cy="35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59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80C3-1B5D-4128-9B90-B906E5525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8568"/>
            <a:ext cx="4538974" cy="707400"/>
          </a:xfrm>
        </p:spPr>
        <p:txBody>
          <a:bodyPr>
            <a:normAutofit fontScale="90000"/>
          </a:bodyPr>
          <a:lstStyle/>
          <a:p>
            <a:r>
              <a:rPr lang="th-TH" sz="495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โครงสร้างองค์กร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B1BE1C-E5BA-4AA5-A575-C567270D9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553" y="1747752"/>
            <a:ext cx="7140893" cy="2185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118AE6-EB9A-4D14-9545-CDFB74DF0E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904" y="0"/>
            <a:ext cx="768096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10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87E969-D86C-4019-BCCE-35E9F5BCF812}"/>
              </a:ext>
            </a:extLst>
          </p:cNvPr>
          <p:cNvSpPr txBox="1"/>
          <p:nvPr/>
        </p:nvSpPr>
        <p:spPr>
          <a:xfrm>
            <a:off x="3653898" y="1707654"/>
            <a:ext cx="3834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รู้จักเขา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E6A927-4AC6-432D-A12E-2090F16148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2904" y="0"/>
            <a:ext cx="768096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43CC6B-4C81-4E48-9CCE-F13F36DB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25107"/>
            <a:ext cx="4861191" cy="707400"/>
          </a:xfrm>
        </p:spPr>
        <p:txBody>
          <a:bodyPr>
            <a:normAutofit fontScale="90000"/>
          </a:bodyPr>
          <a:lstStyle/>
          <a:p>
            <a:r>
              <a:rPr lang="th-TH" sz="45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7.ลูกค้าและผู้มีส่วนได้ส่วนเสีย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128521-79CF-4B09-AC41-D533BE59F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740799"/>
            <a:ext cx="7173278" cy="1845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2ABAF3-4D4D-4BBE-882F-E4B80F14AB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904" y="0"/>
            <a:ext cx="768096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54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790C-77F9-43D1-BE5D-2553DF14F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007" y="51075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th-TH" sz="45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8.ผู้ส่งมอบและคู่ความร่วมมือ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A5A66E-51E7-45CF-91C5-C0BDFC68E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007" y="1780769"/>
            <a:ext cx="6172200" cy="2594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C4155E-E42D-4131-9B3C-5A3028B6D0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904" y="0"/>
            <a:ext cx="768096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53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510001-47C6-4C5F-AE1A-9D3AA30E1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547" y="764104"/>
            <a:ext cx="6478905" cy="3076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6DBF21-473C-479F-9949-477D5A9B3D77}"/>
              </a:ext>
            </a:extLst>
          </p:cNvPr>
          <p:cNvSpPr/>
          <p:nvPr/>
        </p:nvSpPr>
        <p:spPr>
          <a:xfrm>
            <a:off x="1332547" y="3750975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ผู้ส่งมอบและคู่ความร่วมมือ</a:t>
            </a:r>
            <a:endParaRPr lang="th-TH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B94B08-F2F0-479F-B401-105F15D166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904" y="0"/>
            <a:ext cx="768096" cy="6798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15D28B-FDF8-47FD-8C29-6C6400193F1D}"/>
              </a:ext>
            </a:extLst>
          </p:cNvPr>
          <p:cNvSpPr/>
          <p:nvPr/>
        </p:nvSpPr>
        <p:spPr>
          <a:xfrm>
            <a:off x="3339873" y="3774449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ผู้ส่งมอบและคู่ความร่วมมือ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1033738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87E969-D86C-4019-BCCE-35E9F5BCF812}"/>
              </a:ext>
            </a:extLst>
          </p:cNvPr>
          <p:cNvSpPr txBox="1"/>
          <p:nvPr/>
        </p:nvSpPr>
        <p:spPr>
          <a:xfrm>
            <a:off x="1838310" y="1653648"/>
            <a:ext cx="57786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เข้าใจสถานการณ์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E6A927-4AC6-432D-A12E-2090F16148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2904" y="0"/>
            <a:ext cx="768096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93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1799-9EA0-4FFC-A50D-B6A34DAB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523" y="679869"/>
            <a:ext cx="4112254" cy="707400"/>
          </a:xfrm>
        </p:spPr>
        <p:txBody>
          <a:bodyPr>
            <a:normAutofit fontScale="90000"/>
          </a:bodyPr>
          <a:lstStyle/>
          <a:p>
            <a:r>
              <a:rPr lang="th-TH" sz="45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9.ตำแหน่งในการแข่งขัน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76AD44-A1B8-4DB2-8667-AF9DF1268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752" y="1969040"/>
            <a:ext cx="6172200" cy="836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467D22-7387-49BD-B5DB-71D89918CE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904" y="0"/>
            <a:ext cx="768096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74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235D-8799-443D-BD00-772A62E4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08" y="474160"/>
            <a:ext cx="7946640" cy="857250"/>
          </a:xfrm>
        </p:spPr>
        <p:txBody>
          <a:bodyPr>
            <a:noAutofit/>
          </a:bodyPr>
          <a:lstStyle/>
          <a:p>
            <a:r>
              <a:rPr lang="th-TH" sz="405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10.การเปลี่ยนแปลงความสามารถในการแข่งขัน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4FBD61-1B0E-4761-908A-54173547E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327" y="1793049"/>
            <a:ext cx="7059930" cy="1117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4D6E10-E969-482D-9E58-780342CFF5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6306" y="0"/>
            <a:ext cx="674694" cy="3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5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30275" y="650507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พ.ร.บ. มหาวิทยาลัยแม่โจ้ พ.ศ. 2560 มาตรา 49</a:t>
            </a:r>
            <a:endParaRPr sz="2800" dirty="0">
              <a:solidFill>
                <a:schemeClr val="accent5">
                  <a:lumMod val="50000"/>
                </a:schemeClr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r="9041"/>
          <a:stretch/>
        </p:blipFill>
        <p:spPr>
          <a:xfrm>
            <a:off x="201975" y="2711450"/>
            <a:ext cx="1681901" cy="117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 r="10514"/>
          <a:stretch/>
        </p:blipFill>
        <p:spPr>
          <a:xfrm>
            <a:off x="3678475" y="2693075"/>
            <a:ext cx="1779124" cy="12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5">
            <a:alphaModFix/>
          </a:blip>
          <a:srcRect r="11816"/>
          <a:stretch/>
        </p:blipFill>
        <p:spPr>
          <a:xfrm>
            <a:off x="1935937" y="3886375"/>
            <a:ext cx="1681900" cy="116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6">
            <a:alphaModFix/>
          </a:blip>
          <a:srcRect r="24368" b="10778"/>
          <a:stretch/>
        </p:blipFill>
        <p:spPr>
          <a:xfrm>
            <a:off x="5518250" y="3883575"/>
            <a:ext cx="1620875" cy="11748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273074" y="3918950"/>
            <a:ext cx="14253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สำนักบริหารและพัฒนาวิชาการ</a:t>
            </a:r>
            <a:endParaRPr sz="2000" b="1" dirty="0">
              <a:solidFill>
                <a:srgbClr val="0B1F30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2177713" y="3412000"/>
            <a:ext cx="12069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สำนักหอสมุด</a:t>
            </a:r>
            <a:endParaRPr sz="2000" b="1" dirty="0">
              <a:solidFill>
                <a:srgbClr val="0B1F30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5721100" y="3118761"/>
            <a:ext cx="12069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สำนักงานมหาวิทยาลัย</a:t>
            </a:r>
            <a:endParaRPr sz="2000" b="1" dirty="0">
              <a:solidFill>
                <a:srgbClr val="0B1F30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3855387" y="3901769"/>
            <a:ext cx="14253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สำนักวิจัยและส่งเสริมวิชาการ</a:t>
            </a:r>
            <a:br>
              <a:rPr lang="en" sz="20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</a:br>
            <a:r>
              <a:rPr lang="en" sz="20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การเกษตร</a:t>
            </a:r>
            <a:endParaRPr sz="2000" b="1" dirty="0">
              <a:solidFill>
                <a:srgbClr val="0B1F30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01100" y="2693075"/>
            <a:ext cx="1779100" cy="11692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7341975" y="3883575"/>
            <a:ext cx="16209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สำนักงาน</a:t>
            </a:r>
            <a:br>
              <a:rPr lang="en" sz="20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</a:br>
            <a:r>
              <a:rPr lang="en" sz="20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สภามหาวิทยาลัย</a:t>
            </a:r>
            <a:endParaRPr sz="2000" b="1" dirty="0">
              <a:solidFill>
                <a:srgbClr val="0B1F30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282387" y="1079507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กำหนดให้มีการประเมินส่วนงานสนับสนุน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D251-0635-41E6-84DF-991498D06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523" y="682162"/>
            <a:ext cx="5462083" cy="707400"/>
          </a:xfrm>
        </p:spPr>
        <p:txBody>
          <a:bodyPr>
            <a:normAutofit fontScale="90000"/>
          </a:bodyPr>
          <a:lstStyle/>
          <a:p>
            <a:r>
              <a:rPr lang="th-TH" sz="45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11.แหล่งข้อมูลเชิงเปรียบเทียบ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BCD07E-4F3F-4A2B-A4F3-CEEB13EEC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523" y="1786413"/>
            <a:ext cx="7035641" cy="15706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728E83-8AD7-4EAF-9D51-4912524CDB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904" y="0"/>
            <a:ext cx="768096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19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3F2FD-180A-4173-A658-F95C4699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186" y="217586"/>
            <a:ext cx="3685534" cy="707400"/>
          </a:xfrm>
        </p:spPr>
        <p:txBody>
          <a:bodyPr>
            <a:normAutofit fontScale="90000"/>
          </a:bodyPr>
          <a:lstStyle/>
          <a:p>
            <a:r>
              <a:rPr lang="th-TH" sz="45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12.บริบทเชิงกลยุทธ์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B7FA8C-7AAD-4FF7-8C3C-62F6FC001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186" y="1047334"/>
            <a:ext cx="6659880" cy="3878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57CF34-BC32-4815-B65A-4A4676C59A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904" y="0"/>
            <a:ext cx="768096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29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83928B-C7C9-4834-8C0D-271F7EE32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186" y="1082943"/>
            <a:ext cx="7076123" cy="3780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E428E8-8265-417C-8144-79B0BAC2DC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904" y="0"/>
            <a:ext cx="768096" cy="67986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19C7694-7C18-4D18-ACA4-65F90712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186" y="217586"/>
            <a:ext cx="3685534" cy="707400"/>
          </a:xfrm>
        </p:spPr>
        <p:txBody>
          <a:bodyPr>
            <a:normAutofit fontScale="90000"/>
          </a:bodyPr>
          <a:lstStyle/>
          <a:p>
            <a:r>
              <a:rPr lang="th-TH" sz="45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12.บริบทเชิงกลยุทธ์</a:t>
            </a:r>
          </a:p>
        </p:txBody>
      </p:sp>
    </p:spTree>
    <p:extLst>
      <p:ext uri="{BB962C8B-B14F-4D97-AF65-F5344CB8AC3E}">
        <p14:creationId xmlns:p14="http://schemas.microsoft.com/office/powerpoint/2010/main" val="3433525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971F628F-A2FD-46DB-9CEC-045A50CB8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496" y="586246"/>
            <a:ext cx="6722269" cy="450392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33F3F2-42BD-4EAE-973A-9A3C89BEFC85}"/>
              </a:ext>
            </a:extLst>
          </p:cNvPr>
          <p:cNvSpPr txBox="1"/>
          <p:nvPr/>
        </p:nvSpPr>
        <p:spPr>
          <a:xfrm>
            <a:off x="5304208" y="3938456"/>
            <a:ext cx="619649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b="1" dirty="0">
                <a:solidFill>
                  <a:srgbClr val="FF0000"/>
                </a:solidFill>
              </a:rPr>
              <a:t>SA</a:t>
            </a:r>
            <a:endParaRPr lang="en-US" sz="105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35BF-AA84-4D0B-94E1-3B66CAE2A525}"/>
              </a:ext>
            </a:extLst>
          </p:cNvPr>
          <p:cNvSpPr txBox="1"/>
          <p:nvPr/>
        </p:nvSpPr>
        <p:spPr>
          <a:xfrm>
            <a:off x="5263708" y="1447706"/>
            <a:ext cx="619649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b="1" dirty="0">
                <a:solidFill>
                  <a:srgbClr val="FF0000"/>
                </a:solidFill>
              </a:rPr>
              <a:t>SO</a:t>
            </a:r>
            <a:endParaRPr lang="en-US" sz="105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FA2A27-8C81-4E95-9ABE-B078119E60DB}"/>
              </a:ext>
            </a:extLst>
          </p:cNvPr>
          <p:cNvSpPr txBox="1"/>
          <p:nvPr/>
        </p:nvSpPr>
        <p:spPr>
          <a:xfrm>
            <a:off x="5263707" y="2838206"/>
            <a:ext cx="619649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b="1" dirty="0">
                <a:solidFill>
                  <a:srgbClr val="FF0000"/>
                </a:solidFill>
              </a:rPr>
              <a:t>SC</a:t>
            </a:r>
            <a:endParaRPr lang="en-US" sz="1050" b="1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E72DD-85DC-46DB-B8FE-A18600AFFB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904" y="0"/>
            <a:ext cx="768096" cy="6798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5E1E44-2204-4782-94A7-70B8E4C8EDDE}"/>
              </a:ext>
            </a:extLst>
          </p:cNvPr>
          <p:cNvSpPr txBox="1"/>
          <p:nvPr/>
        </p:nvSpPr>
        <p:spPr>
          <a:xfrm>
            <a:off x="4545872" y="4210410"/>
            <a:ext cx="19982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ความได้เปรียบเชิงกลยุทธ์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1E5D25-740A-435F-9373-DC59B50FC925}"/>
              </a:ext>
            </a:extLst>
          </p:cNvPr>
          <p:cNvSpPr txBox="1"/>
          <p:nvPr/>
        </p:nvSpPr>
        <p:spPr>
          <a:xfrm>
            <a:off x="4614920" y="3064251"/>
            <a:ext cx="19982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ความท้าทายเชิงกลยุทธ์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D2805E-0936-45D4-B94E-0CF8A2238D24}"/>
              </a:ext>
            </a:extLst>
          </p:cNvPr>
          <p:cNvSpPr txBox="1"/>
          <p:nvPr/>
        </p:nvSpPr>
        <p:spPr>
          <a:xfrm>
            <a:off x="4884244" y="1697207"/>
            <a:ext cx="19982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โอกาสเชิงกลยุทธ์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AFEEFC4-A194-41DB-B3C3-BB7841EA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186" y="217586"/>
            <a:ext cx="3685534" cy="707400"/>
          </a:xfrm>
        </p:spPr>
        <p:txBody>
          <a:bodyPr>
            <a:normAutofit fontScale="90000"/>
          </a:bodyPr>
          <a:lstStyle/>
          <a:p>
            <a:r>
              <a:rPr lang="th-TH" sz="45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12.บริบทเชิงกลยุทธ์</a:t>
            </a:r>
          </a:p>
        </p:txBody>
      </p:sp>
    </p:spTree>
    <p:extLst>
      <p:ext uri="{BB962C8B-B14F-4D97-AF65-F5344CB8AC3E}">
        <p14:creationId xmlns:p14="http://schemas.microsoft.com/office/powerpoint/2010/main" val="2769407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7289-75A2-4A52-9146-1D99F67C5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392" y="584362"/>
            <a:ext cx="5845260" cy="707400"/>
          </a:xfrm>
        </p:spPr>
        <p:txBody>
          <a:bodyPr>
            <a:normAutofit fontScale="90000"/>
          </a:bodyPr>
          <a:lstStyle/>
          <a:p>
            <a:r>
              <a:rPr lang="th-TH" sz="45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13.ระบบการปรับปรุงการดำเนินการ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A9B928-3FFC-4F4B-B3C9-44C62CDEE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392" y="1868046"/>
            <a:ext cx="7076123" cy="890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3285D4-E25B-4668-870D-EE1D452FA0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0"/>
            <a:ext cx="620688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19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01D232-4203-42F9-B6E9-B4AFFB62F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5" y="1168004"/>
            <a:ext cx="5865019" cy="2807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D274B8-8B83-45B0-9707-74803F464B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5904" y="0"/>
            <a:ext cx="768096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4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0" y="608460"/>
            <a:ext cx="9144000" cy="544500"/>
          </a:xfrm>
          <a:prstGeom prst="rect">
            <a:avLst/>
          </a:prstGeom>
          <a:solidFill>
            <a:srgbClr val="EEFF4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h-TH" sz="21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    </a:t>
            </a:r>
            <a:r>
              <a:rPr lang="en" sz="21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ตัวชี้วัดที่ 1 ผู้รับบริการและผู้มีส่วนได้ส่วนเสีย</a:t>
            </a:r>
            <a:endParaRPr sz="2100" dirty="0">
              <a:solidFill>
                <a:schemeClr val="accent5">
                  <a:lumMod val="50000"/>
                </a:schemeClr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4" name="Google Shape;132;p18">
            <a:extLst>
              <a:ext uri="{FF2B5EF4-FFF2-40B4-BE49-F238E27FC236}">
                <a16:creationId xmlns:a16="http://schemas.microsoft.com/office/drawing/2014/main" id="{58BD247E-1FBF-430A-BB71-8B17FE20665B}"/>
              </a:ext>
            </a:extLst>
          </p:cNvPr>
          <p:cNvSpPr txBox="1"/>
          <p:nvPr/>
        </p:nvSpPr>
        <p:spPr>
          <a:xfrm>
            <a:off x="0" y="0"/>
            <a:ext cx="9144000" cy="6084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   </a:t>
            </a:r>
            <a:r>
              <a:rPr lang="en" sz="24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การรายงานผลการดำเนินงานแต่ละตัวชี้วัด</a:t>
            </a:r>
            <a:endParaRPr lang="th-TH" sz="2400" b="1" dirty="0">
              <a:solidFill>
                <a:srgbClr val="0B1F30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6" name="Google Shape;142;p19">
            <a:extLst>
              <a:ext uri="{FF2B5EF4-FFF2-40B4-BE49-F238E27FC236}">
                <a16:creationId xmlns:a16="http://schemas.microsoft.com/office/drawing/2014/main" id="{3CA73034-E462-432B-840C-E6C4CFFD80E6}"/>
              </a:ext>
            </a:extLst>
          </p:cNvPr>
          <p:cNvSpPr txBox="1"/>
          <p:nvPr/>
        </p:nvSpPr>
        <p:spPr>
          <a:xfrm>
            <a:off x="178964" y="1299762"/>
            <a:ext cx="4200275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85850" lvl="0" indent="-1085850" algn="thaiDi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chemeClr val="bg2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ผู้รับบริการ</a:t>
            </a:r>
            <a:r>
              <a:rPr lang="en" sz="2000" b="1" dirty="0">
                <a:solidFill>
                  <a:schemeClr val="bg2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	</a:t>
            </a:r>
            <a:r>
              <a:rPr lang="th-TH" sz="2000" b="1" dirty="0">
                <a:solidFill>
                  <a:schemeClr val="bg2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หมายถึง ผู้มาใช้บริการหรือผู้มีแนวโน้มจะมาใช้บริการที่เกิดจากกระบวนการทำงานของส่วนงาน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C042A3-3D64-41C0-BB69-C980AF395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75" y="2554530"/>
            <a:ext cx="8520600" cy="2305759"/>
          </a:xfrm>
          <a:prstGeom prst="rect">
            <a:avLst/>
          </a:prstGeom>
        </p:spPr>
      </p:pic>
      <p:sp>
        <p:nvSpPr>
          <p:cNvPr id="10" name="Google Shape;142;p19">
            <a:extLst>
              <a:ext uri="{FF2B5EF4-FFF2-40B4-BE49-F238E27FC236}">
                <a16:creationId xmlns:a16="http://schemas.microsoft.com/office/drawing/2014/main" id="{6ED923A3-7779-42E4-AC41-95F10651FA51}"/>
              </a:ext>
            </a:extLst>
          </p:cNvPr>
          <p:cNvSpPr txBox="1"/>
          <p:nvPr/>
        </p:nvSpPr>
        <p:spPr>
          <a:xfrm>
            <a:off x="4511975" y="1258345"/>
            <a:ext cx="4579575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85850" lvl="0" indent="-1085850" algn="thaiDi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chemeClr val="bg2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ผู้มีส่วนได้ส่วนเสีย หมายถึง กลุ่มที่ได้รับผลกระทบ หรืออาจได้รับผลกระทบจากการดำเนินการและความสำเร็จของส่วนงาน</a:t>
            </a:r>
            <a:endParaRPr sz="2000" b="1" dirty="0">
              <a:solidFill>
                <a:schemeClr val="bg2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956225" y="932122"/>
            <a:ext cx="85206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1.1 ก. การรับฟังผู้รับบริการและผู้มีส่วนได้ส่วนเสีย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1503045" y="1330351"/>
            <a:ext cx="7275830" cy="146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rgbClr val="FF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วิธีการ</a:t>
            </a:r>
            <a:r>
              <a:rPr lang="th-TH" sz="2000" b="1" dirty="0">
                <a:solidFill>
                  <a:srgbClr val="0E0E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กำหนดผู้รับบริการและผู้มีส่วนได้ส่วนเสียแต่ละกลุ่ม</a:t>
            </a:r>
            <a:endParaRPr lang="th-TH" sz="2000" b="1" dirty="0">
              <a:solidFill>
                <a:srgbClr val="FF0000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วิธีการ</a:t>
            </a:r>
            <a:r>
              <a:rPr lang="en" sz="2000" b="1" dirty="0">
                <a:solidFill>
                  <a:srgbClr val="0000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รับฟัง ปฏิสัมพันธ์ และสังเกต</a:t>
            </a:r>
            <a:r>
              <a:rPr lang="en" sz="2000" dirty="0">
                <a:solidFill>
                  <a:srgbClr val="00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ผู้รับบริการและผู้มีส่วนได้ส่วนเสีย</a:t>
            </a:r>
            <a:r>
              <a:rPr lang="th-TH" sz="2000" dirty="0">
                <a:solidFill>
                  <a:srgbClr val="00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แต่ละกลุ่ม</a:t>
            </a:r>
            <a:r>
              <a:rPr lang="th-TH" sz="2000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เพื่อ</a:t>
            </a:r>
            <a:r>
              <a:rPr lang="en" sz="2000" dirty="0">
                <a:solidFill>
                  <a:srgbClr val="00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ให้ได้มาซึ่งสารสนเทศที่สามารถนำไ</a:t>
            </a:r>
            <a:r>
              <a:rPr lang="th-TH" sz="2000" dirty="0">
                <a:solidFill>
                  <a:srgbClr val="00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ปใช้ประโยชน์ได้</a:t>
            </a:r>
            <a:endParaRPr sz="2000" dirty="0">
              <a:solidFill>
                <a:srgbClr val="000000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4" name="Google Shape;148;p20">
            <a:extLst>
              <a:ext uri="{FF2B5EF4-FFF2-40B4-BE49-F238E27FC236}">
                <a16:creationId xmlns:a16="http://schemas.microsoft.com/office/drawing/2014/main" id="{9B4FB30A-B1EE-49C1-9A0E-3A9081D7CD85}"/>
              </a:ext>
            </a:extLst>
          </p:cNvPr>
          <p:cNvSpPr txBox="1">
            <a:spLocks/>
          </p:cNvSpPr>
          <p:nvPr/>
        </p:nvSpPr>
        <p:spPr>
          <a:xfrm>
            <a:off x="956225" y="2925655"/>
            <a:ext cx="881905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pPr>
              <a:buSzPts val="990"/>
            </a:pPr>
            <a:r>
              <a:rPr lang="th-TH" sz="2400" dirty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1.1 ข. การประเมินความพึงพอใจและความผูกพันของผู้รับบริการและผู้มีส่วนได้ส่วนเสีย</a:t>
            </a:r>
          </a:p>
        </p:txBody>
      </p:sp>
      <p:sp>
        <p:nvSpPr>
          <p:cNvPr id="6" name="Google Shape;149;p20">
            <a:extLst>
              <a:ext uri="{FF2B5EF4-FFF2-40B4-BE49-F238E27FC236}">
                <a16:creationId xmlns:a16="http://schemas.microsoft.com/office/drawing/2014/main" id="{36BEF063-443F-48DC-8F4E-3AC306951947}"/>
              </a:ext>
            </a:extLst>
          </p:cNvPr>
          <p:cNvSpPr txBox="1"/>
          <p:nvPr/>
        </p:nvSpPr>
        <p:spPr>
          <a:xfrm>
            <a:off x="1503045" y="3368244"/>
            <a:ext cx="7185025" cy="151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วิธีการ</a:t>
            </a:r>
            <a:r>
              <a:rPr lang="th-TH" sz="2000" b="1" dirty="0">
                <a:solidFill>
                  <a:srgbClr val="0000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ออกแบบเครื่องมือฯ </a:t>
            </a:r>
            <a:endParaRPr lang="th-TH" sz="2000" b="1" dirty="0">
              <a:solidFill>
                <a:schemeClr val="bg2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rgbClr val="FF5757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วิธีการ</a:t>
            </a:r>
            <a:r>
              <a:rPr lang="th-TH" sz="2000" b="1" dirty="0">
                <a:solidFill>
                  <a:srgbClr val="0000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วัดผลการประเมินความพึงพอใจ ความไม่พึงพอใจ และความผูกพัน</a:t>
            </a:r>
            <a:r>
              <a:rPr lang="th-TH" sz="2000" b="1" dirty="0">
                <a:solidFill>
                  <a:schemeClr val="bg2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ของผู้รับ</a:t>
            </a:r>
            <a:r>
              <a:rPr lang="en" sz="2000" dirty="0">
                <a:solidFill>
                  <a:srgbClr val="00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ริการและผู้มีส่วนได้ส่วนเสีย</a:t>
            </a:r>
            <a:r>
              <a:rPr lang="th-TH" sz="2000" dirty="0">
                <a:solidFill>
                  <a:srgbClr val="00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แต่ละกลุ่ม</a:t>
            </a:r>
            <a:r>
              <a:rPr lang="th-TH" sz="2000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เพื่อ</a:t>
            </a:r>
            <a:r>
              <a:rPr lang="en" sz="2000" dirty="0">
                <a:solidFill>
                  <a:srgbClr val="00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ให้ได้มาซึ่งสารสนเทศที่สามารถนำไ</a:t>
            </a:r>
            <a:r>
              <a:rPr lang="th-TH" sz="2000" dirty="0">
                <a:solidFill>
                  <a:srgbClr val="00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ปใช้ประโยชน์ได้</a:t>
            </a:r>
          </a:p>
        </p:txBody>
      </p:sp>
      <p:sp>
        <p:nvSpPr>
          <p:cNvPr id="7" name="Google Shape;135;p18">
            <a:extLst>
              <a:ext uri="{FF2B5EF4-FFF2-40B4-BE49-F238E27FC236}">
                <a16:creationId xmlns:a16="http://schemas.microsoft.com/office/drawing/2014/main" id="{8C658477-A6DF-4888-AAB8-B354F621116A}"/>
              </a:ext>
            </a:extLst>
          </p:cNvPr>
          <p:cNvSpPr/>
          <p:nvPr/>
        </p:nvSpPr>
        <p:spPr>
          <a:xfrm flipH="1">
            <a:off x="0" y="0"/>
            <a:ext cx="9144000" cy="932122"/>
          </a:xfrm>
          <a:prstGeom prst="snip1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ตัวชี้วัดที่ 1 </a:t>
            </a:r>
            <a:r>
              <a:rPr lang="en" sz="24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ผู้รับบริการและผู้มีส่วนได้ส่วนเสีย</a:t>
            </a:r>
          </a:p>
          <a:p>
            <a:pPr marL="742950" lvl="0" indent="-742950" algn="l" rtl="0">
              <a:spcBef>
                <a:spcPts val="0"/>
              </a:spcBef>
              <a:spcAft>
                <a:spcPts val="0"/>
              </a:spcAft>
            </a:pPr>
            <a:r>
              <a:rPr lang="en" sz="2400" b="1" dirty="0"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     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         </a:t>
            </a:r>
            <a:r>
              <a:rPr lang="en" sz="2400" b="1" dirty="0"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1.1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กระบวนการรับฟังเสียงของผู้รับบริการและผู้มีส่วนได้ส่วนเสีย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923000" y="976201"/>
            <a:ext cx="85206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1.2 ก. การนำสารสนเทศที่ได้รับไปใช้ในการพัฒนาปรับปรุงการให้บริการ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1363854" y="1475250"/>
            <a:ext cx="7162800" cy="316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วิธีการ</a:t>
            </a:r>
            <a:r>
              <a:rPr lang="en" sz="2000" b="1" dirty="0">
                <a:solidFill>
                  <a:srgbClr val="0000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วิเคราะห์และสังเคราะห์สารสนเทศที่ได้</a:t>
            </a:r>
            <a:r>
              <a:rPr lang="en" sz="2000" b="1" dirty="0">
                <a:solidFill>
                  <a:schemeClr val="bg2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จาก</a:t>
            </a:r>
            <a:r>
              <a:rPr lang="en" sz="2000" b="1" dirty="0">
                <a:solidFill>
                  <a:srgbClr val="00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ผู้รับบริการและผู้มีส่วนได้ส่วนเสีย เพื่อใ</a:t>
            </a: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ช้พัฒนาปรับปรุงการให้บริการ</a:t>
            </a:r>
            <a:endParaRPr sz="2000" b="1" dirty="0">
              <a:solidFill>
                <a:srgbClr val="000000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Sarabun"/>
              <a:buChar char="-"/>
            </a:pPr>
            <a:r>
              <a:rPr lang="en" sz="2000" b="1" dirty="0">
                <a:solidFill>
                  <a:srgbClr val="FF5757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วิธีการ</a:t>
            </a:r>
            <a:r>
              <a:rPr lang="en" sz="2000" b="1" dirty="0">
                <a:solidFill>
                  <a:srgbClr val="0000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วิเคราะห์และสังเคราะห์สารสนเทศ</a:t>
            </a: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ที่ได้จากผู้รับบริการและผู้มีส่วนได้ส่วนเสีย </a:t>
            </a:r>
            <a:b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</a:b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โดย</a:t>
            </a:r>
            <a:r>
              <a:rPr lang="en" sz="2000" b="1" dirty="0">
                <a:solidFill>
                  <a:schemeClr val="bg2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จัดลำดับความสำคัญ ประเด็นเร่งด่วน</a:t>
            </a: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ที่ต้องการพัฒนาปรับปรุง</a:t>
            </a:r>
            <a:endParaRPr lang="th-TH" sz="2000" b="1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Sarabun"/>
              <a:buChar char="-"/>
            </a:pPr>
            <a:r>
              <a:rPr lang="en" sz="2000" b="1" dirty="0">
                <a:solidFill>
                  <a:srgbClr val="FF5757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การวางแผน</a:t>
            </a:r>
            <a:r>
              <a:rPr lang="en" sz="2000" b="1" dirty="0">
                <a:solidFill>
                  <a:srgbClr val="0E0E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ปฏิบัติและดำเนินการพัฒนาปรับปรุง</a:t>
            </a: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การให้บริการ</a:t>
            </a:r>
            <a:endParaRPr sz="2000" b="1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5" name="Google Shape;135;p18">
            <a:extLst>
              <a:ext uri="{FF2B5EF4-FFF2-40B4-BE49-F238E27FC236}">
                <a16:creationId xmlns:a16="http://schemas.microsoft.com/office/drawing/2014/main" id="{2E4547B1-BF08-4FC5-A0FA-2BC10C0761B6}"/>
              </a:ext>
            </a:extLst>
          </p:cNvPr>
          <p:cNvSpPr/>
          <p:nvPr/>
        </p:nvSpPr>
        <p:spPr>
          <a:xfrm flipH="1">
            <a:off x="0" y="0"/>
            <a:ext cx="9144000" cy="932122"/>
          </a:xfrm>
          <a:prstGeom prst="snip1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ตัวชี้วัดที่ 1 </a:t>
            </a:r>
            <a:r>
              <a:rPr lang="en" sz="24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ผู้รับบริการและผู้มีส่วนได้ส่วนเสีย</a:t>
            </a:r>
          </a:p>
          <a:p>
            <a:pPr marL="742950" lvl="0" indent="-742950" algn="l" rtl="0">
              <a:spcBef>
                <a:spcPts val="0"/>
              </a:spcBef>
              <a:spcAft>
                <a:spcPts val="0"/>
              </a:spcAft>
            </a:pPr>
            <a:r>
              <a:rPr lang="en" sz="2400" b="1" dirty="0"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     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         </a:t>
            </a:r>
            <a:r>
              <a:rPr lang="en" sz="2400" b="1" dirty="0"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1.2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การพัฒนาปรับปรุงการให้บริการ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821165" y="964679"/>
            <a:ext cx="85206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1.2 ข. การสร้างความสัมพันธ์กับผู้รับบริการและผู้มีส่วนได้ส่วนเสีย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1133141" y="1509179"/>
            <a:ext cx="7320973" cy="344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</a:pPr>
            <a:r>
              <a:rPr lang="en" sz="2000" b="1" dirty="0">
                <a:solidFill>
                  <a:srgbClr val="FF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วิธีการ</a:t>
            </a:r>
            <a:r>
              <a:rPr lang="en" sz="2000" b="1" dirty="0">
                <a:solidFill>
                  <a:srgbClr val="0000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สร้างและจัดการความสัมพันธ์กับ</a:t>
            </a:r>
            <a:r>
              <a:rPr lang="en" sz="2000" dirty="0">
                <a:solidFill>
                  <a:srgbClr val="00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ผู้รับบริการและผู้มีส่วนได้ส่วนเสีย</a:t>
            </a:r>
            <a:endParaRPr sz="2000" dirty="0">
              <a:solidFill>
                <a:srgbClr val="000000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Sarabun"/>
              <a:buChar char="-"/>
            </a:pPr>
            <a:r>
              <a:rPr lang="en" sz="2000" dirty="0">
                <a:solidFill>
                  <a:srgbClr val="0000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การประชาสัมพันธ์ สร้าง และจัดการความสัมพันธ์ </a:t>
            </a:r>
            <a:r>
              <a:rPr lang="en" sz="2000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เพื่อรักษาผู้รับบริการและผู้มีส่วนได้ส่วนเสียไว</a:t>
            </a:r>
            <a:r>
              <a:rPr lang="th-TH" sz="2000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้</a:t>
            </a: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Sarabun"/>
              <a:buChar char="-"/>
            </a:pPr>
            <a:r>
              <a:rPr lang="en" sz="2000" dirty="0">
                <a:solidFill>
                  <a:srgbClr val="0000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การเพิ่มความผูกพัน</a:t>
            </a:r>
            <a:r>
              <a:rPr lang="en" sz="2000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ระหว่างผู้รับบริการและผู้มีส่วนได้ส่วนเสียกับหน่วยงาน</a:t>
            </a:r>
            <a:endParaRPr lang="th-TH" sz="2000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Sarabun"/>
              <a:buChar char="-"/>
            </a:pPr>
            <a:r>
              <a:rPr lang="en" sz="2000" dirty="0">
                <a:solidFill>
                  <a:srgbClr val="0E0E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การใช้สื่อสังคมออนไลน์</a:t>
            </a:r>
            <a:r>
              <a:rPr lang="en" sz="2000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เพื่อส่งเสริมภาพลักษณ์หรือชื่อเสียง</a:t>
            </a:r>
            <a:endParaRPr lang="th-TH" sz="2000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349250" lvl="0" indent="-3492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</a:pPr>
            <a:r>
              <a:rPr lang="th-TH" sz="2000" b="1" dirty="0">
                <a:solidFill>
                  <a:srgbClr val="FF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วิ</a:t>
            </a:r>
            <a:r>
              <a:rPr lang="en" sz="2000" b="1" dirty="0">
                <a:solidFill>
                  <a:srgbClr val="FF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ธีการ</a:t>
            </a:r>
            <a:r>
              <a:rPr lang="en" sz="2000" b="1" dirty="0">
                <a:solidFill>
                  <a:srgbClr val="0000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จัดการข้อร้องเรียน</a:t>
            </a:r>
            <a:r>
              <a:rPr lang="en" sz="2000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จากผู้รับบริการและผู้มีส่วนได้ส่วนเสีย</a:t>
            </a:r>
            <a:endParaRPr sz="2000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Sarabun"/>
              <a:buChar char="-"/>
            </a:pPr>
            <a:r>
              <a:rPr lang="en" sz="2000" dirty="0">
                <a:solidFill>
                  <a:srgbClr val="0E0E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การแก้ไขข้อร้องเรียน</a:t>
            </a:r>
            <a:r>
              <a:rPr lang="en" sz="2000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อย่างทันท่วงทีและมีประสิทธิผล ที่สร้างความเชื่อมั่นของผู้รับบริการและ</a:t>
            </a:r>
            <a:br>
              <a:rPr lang="th-TH" sz="2000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</a:br>
            <a:r>
              <a:rPr lang="en" sz="2000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ผู้มีส่วนได้ส่วนเสียกลับคืนมา และหลีกเลี่ยงข้อร้องเรียนลักษณะเดียวกันในอนาคต</a:t>
            </a:r>
            <a:endParaRPr sz="2000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5" name="Google Shape;135;p18">
            <a:extLst>
              <a:ext uri="{FF2B5EF4-FFF2-40B4-BE49-F238E27FC236}">
                <a16:creationId xmlns:a16="http://schemas.microsoft.com/office/drawing/2014/main" id="{2DD6A594-8C89-4954-99CE-662A4A381F44}"/>
              </a:ext>
            </a:extLst>
          </p:cNvPr>
          <p:cNvSpPr/>
          <p:nvPr/>
        </p:nvSpPr>
        <p:spPr>
          <a:xfrm flipH="1">
            <a:off x="0" y="0"/>
            <a:ext cx="9144000" cy="932122"/>
          </a:xfrm>
          <a:prstGeom prst="snip1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ตัวชี้วัดที่ 1 </a:t>
            </a:r>
            <a:r>
              <a:rPr lang="en" sz="24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ผู้รับบริการและผู้มีส่วนได้ส่วนเสีย</a:t>
            </a:r>
          </a:p>
          <a:p>
            <a:pPr marL="742950" lvl="0" indent="-742950" algn="l" rtl="0">
              <a:spcBef>
                <a:spcPts val="0"/>
              </a:spcBef>
              <a:spcAft>
                <a:spcPts val="0"/>
              </a:spcAft>
            </a:pPr>
            <a:r>
              <a:rPr lang="en" sz="2400" b="1" dirty="0"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     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         </a:t>
            </a:r>
            <a:r>
              <a:rPr lang="en" sz="2400" b="1" dirty="0"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1.2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การพัฒนาปรับปรุงการให้บริการ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51134" y="149560"/>
            <a:ext cx="9393186" cy="734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1. กรอบแนวคิดของการประกันคุณภาพส่วนงานสนับสนุน ปี พ.ศ. 2566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grpSp>
        <p:nvGrpSpPr>
          <p:cNvPr id="89" name="Google Shape;89;p15"/>
          <p:cNvGrpSpPr/>
          <p:nvPr/>
        </p:nvGrpSpPr>
        <p:grpSpPr>
          <a:xfrm>
            <a:off x="3470699" y="574465"/>
            <a:ext cx="4368908" cy="3853822"/>
            <a:chOff x="2256567" y="677103"/>
            <a:chExt cx="4036590" cy="3713071"/>
          </a:xfrm>
        </p:grpSpPr>
        <p:sp>
          <p:nvSpPr>
            <p:cNvPr id="90" name="Google Shape;90;p15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96" name="Google Shape;96;p15"/>
          <p:cNvGrpSpPr/>
          <p:nvPr/>
        </p:nvGrpSpPr>
        <p:grpSpPr>
          <a:xfrm>
            <a:off x="5169735" y="1647066"/>
            <a:ext cx="2641093" cy="2532700"/>
            <a:chOff x="4447194" y="1815766"/>
            <a:chExt cx="2440200" cy="2440200"/>
          </a:xfrm>
        </p:grpSpPr>
        <p:sp>
          <p:nvSpPr>
            <p:cNvPr id="97" name="Google Shape;97;p15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8" name="Google Shape;98;p15"/>
            <p:cNvSpPr txBox="1"/>
            <p:nvPr/>
          </p:nvSpPr>
          <p:spPr>
            <a:xfrm>
              <a:off x="4767848" y="258141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FFFFFF"/>
                  </a:solidFill>
                  <a:latin typeface="TH Sarabun New" panose="020B0500040200020003" pitchFamily="34" charset="-34"/>
                  <a:ea typeface="Sarabun"/>
                  <a:cs typeface="TH Sarabun New" panose="020B0500040200020003" pitchFamily="34" charset="-34"/>
                  <a:sym typeface="Sarabun"/>
                </a:rPr>
                <a:t>CUPT QMS Guideliness</a:t>
              </a:r>
              <a:endParaRPr sz="2400" b="1" dirty="0">
                <a:solidFill>
                  <a:srgbClr val="FFFF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FFFFFF"/>
                  </a:solidFill>
                  <a:latin typeface="TH Sarabun New" panose="020B0500040200020003" pitchFamily="34" charset="-34"/>
                  <a:ea typeface="Sarabun"/>
                  <a:cs typeface="TH Sarabun New" panose="020B0500040200020003" pitchFamily="34" charset="-34"/>
                  <a:sym typeface="Sarabun"/>
                </a:rPr>
                <a:t>ระดับมหาวิทยาลัย</a:t>
              </a:r>
              <a:endParaRPr sz="2400" b="1" dirty="0">
                <a:solidFill>
                  <a:srgbClr val="FFFF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endParaRPr>
            </a:p>
          </p:txBody>
        </p:sp>
      </p:grpSp>
      <p:grpSp>
        <p:nvGrpSpPr>
          <p:cNvPr id="99" name="Google Shape;99;p15"/>
          <p:cNvGrpSpPr/>
          <p:nvPr/>
        </p:nvGrpSpPr>
        <p:grpSpPr>
          <a:xfrm>
            <a:off x="4549193" y="1488356"/>
            <a:ext cx="1541017" cy="1477772"/>
            <a:chOff x="3490737" y="1374053"/>
            <a:chExt cx="1423800" cy="1423800"/>
          </a:xfrm>
        </p:grpSpPr>
        <p:sp>
          <p:nvSpPr>
            <p:cNvPr id="100" name="Google Shape;100;p15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1D7E7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1" name="Google Shape;101;p15"/>
            <p:cNvSpPr txBox="1"/>
            <p:nvPr/>
          </p:nvSpPr>
          <p:spPr>
            <a:xfrm>
              <a:off x="3586546" y="1613603"/>
              <a:ext cx="1195142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rgbClr val="FFFFFF"/>
                  </a:solidFill>
                  <a:latin typeface="TH Sarabun New" panose="020B0500040200020003" pitchFamily="34" charset="-34"/>
                  <a:ea typeface="Sarabun"/>
                  <a:cs typeface="TH Sarabun New" panose="020B0500040200020003" pitchFamily="34" charset="-34"/>
                  <a:sym typeface="Sarabun"/>
                </a:rPr>
                <a:t>ประกันคุณภาพ</a:t>
              </a:r>
              <a:br>
                <a:rPr lang="en" sz="1800" dirty="0">
                  <a:solidFill>
                    <a:srgbClr val="FFFFFF"/>
                  </a:solidFill>
                  <a:latin typeface="TH Sarabun New" panose="020B0500040200020003" pitchFamily="34" charset="-34"/>
                  <a:ea typeface="Sarabun"/>
                  <a:cs typeface="TH Sarabun New" panose="020B0500040200020003" pitchFamily="34" charset="-34"/>
                  <a:sym typeface="Sarabun"/>
                </a:rPr>
              </a:br>
              <a:r>
                <a:rPr lang="en" sz="1800" dirty="0">
                  <a:solidFill>
                    <a:srgbClr val="FFFFFF"/>
                  </a:solidFill>
                  <a:latin typeface="TH Sarabun New" panose="020B0500040200020003" pitchFamily="34" charset="-34"/>
                  <a:ea typeface="Sarabun"/>
                  <a:cs typeface="TH Sarabun New" panose="020B0500040200020003" pitchFamily="34" charset="-34"/>
                  <a:sym typeface="Sarabun"/>
                </a:rPr>
                <a:t>ส่วนงานสนับสนุน</a:t>
              </a:r>
              <a:endParaRPr sz="1800" dirty="0">
                <a:solidFill>
                  <a:srgbClr val="FFFF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endParaRPr>
            </a:p>
          </p:txBody>
        </p:sp>
      </p:grpSp>
      <p:sp>
        <p:nvSpPr>
          <p:cNvPr id="102" name="Google Shape;102;p15"/>
          <p:cNvSpPr txBox="1"/>
          <p:nvPr/>
        </p:nvSpPr>
        <p:spPr>
          <a:xfrm>
            <a:off x="828812" y="2010010"/>
            <a:ext cx="3164070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8887E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มุ่งเน้น</a:t>
            </a:r>
            <a:r>
              <a:rPr lang="en" sz="2000" b="1" dirty="0">
                <a:solidFill>
                  <a:srgbClr val="CC620A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การบูรณาการ</a:t>
            </a:r>
            <a:br>
              <a:rPr lang="en" sz="2000" b="1" dirty="0">
                <a:solidFill>
                  <a:srgbClr val="28887E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</a:br>
            <a:r>
              <a:rPr lang="en" sz="2000" b="1" dirty="0">
                <a:solidFill>
                  <a:srgbClr val="28887E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เข้ากับการประกันคุณภาพ</a:t>
            </a:r>
            <a:br>
              <a:rPr lang="en" sz="2000" b="1" dirty="0">
                <a:solidFill>
                  <a:srgbClr val="28887E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</a:br>
            <a:r>
              <a:rPr lang="en" sz="2000" b="1" dirty="0">
                <a:solidFill>
                  <a:srgbClr val="28887E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การศึกษา ระดับมหาวิทยาลัย</a:t>
            </a:r>
            <a:endParaRPr sz="2000" b="1" dirty="0">
              <a:solidFill>
                <a:srgbClr val="28887E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434343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โดยมีการนำแนวทาง</a:t>
            </a:r>
            <a:br>
              <a:rPr lang="en" sz="2000" b="1" dirty="0">
                <a:solidFill>
                  <a:srgbClr val="434343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</a:br>
            <a:r>
              <a:rPr lang="en" sz="2000" b="1" dirty="0">
                <a:solidFill>
                  <a:srgbClr val="434343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การประเมินจาก</a:t>
            </a:r>
            <a:r>
              <a:rPr lang="en" sz="2000" b="1" dirty="0">
                <a:solidFill>
                  <a:schemeClr val="accent1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เกณฑ์ EdPEx</a:t>
            </a:r>
            <a:endParaRPr sz="2000" b="1" dirty="0">
              <a:solidFill>
                <a:schemeClr val="accent1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434343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มาใช้ประเมินระดับพัฒนาการ</a:t>
            </a:r>
            <a:endParaRPr sz="2000" b="1" dirty="0">
              <a:solidFill>
                <a:srgbClr val="434343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3079977" y="1118645"/>
            <a:ext cx="1062532" cy="9475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EdPex</a:t>
            </a:r>
            <a:endParaRPr sz="2000" b="1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2794103" y="899669"/>
            <a:ext cx="411717" cy="3814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Angsana New" panose="02020603050405020304" pitchFamily="18" charset="-34"/>
              <a:ea typeface="Sarabun"/>
              <a:cs typeface="Angsana New" panose="02020603050405020304" pitchFamily="18" charset="-34"/>
              <a:sym typeface="Sarabun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2757289" y="1465272"/>
            <a:ext cx="304567" cy="278678"/>
          </a:xfrm>
          <a:prstGeom prst="ellipse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Angsana New" panose="02020603050405020304" pitchFamily="18" charset="-34"/>
              <a:ea typeface="Sarabun"/>
              <a:cs typeface="Angsana New" panose="02020603050405020304" pitchFamily="18" charset="-34"/>
              <a:sym typeface="Sarabun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2258564" y="1091947"/>
            <a:ext cx="304567" cy="2786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Angsana New" panose="02020603050405020304" pitchFamily="18" charset="-34"/>
              <a:ea typeface="Sarabun"/>
              <a:cs typeface="Angsana New" panose="02020603050405020304" pitchFamily="18" charset="-34"/>
              <a:sym typeface="Sarabun"/>
            </a:endParaRPr>
          </a:p>
        </p:txBody>
      </p:sp>
      <p:sp>
        <p:nvSpPr>
          <p:cNvPr id="107" name="Google Shape;107;p15"/>
          <p:cNvSpPr/>
          <p:nvPr/>
        </p:nvSpPr>
        <p:spPr>
          <a:xfrm rot="1498799">
            <a:off x="4123211" y="1784078"/>
            <a:ext cx="304476" cy="27860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3;p18">
            <a:extLst>
              <a:ext uri="{FF2B5EF4-FFF2-40B4-BE49-F238E27FC236}">
                <a16:creationId xmlns:a16="http://schemas.microsoft.com/office/drawing/2014/main" id="{476D4F8A-52A7-47AB-AB2A-9E4C8942F890}"/>
              </a:ext>
            </a:extLst>
          </p:cNvPr>
          <p:cNvSpPr/>
          <p:nvPr/>
        </p:nvSpPr>
        <p:spPr>
          <a:xfrm flipH="1">
            <a:off x="0" y="0"/>
            <a:ext cx="9144000" cy="558800"/>
          </a:xfrm>
          <a:prstGeom prst="snip1Rect">
            <a:avLst>
              <a:gd name="adj" fmla="val 0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   ตัวชี้วัดที่ 2   </a:t>
            </a:r>
            <a:r>
              <a:rPr lang="en" sz="24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ระบบปฏิบัติการ</a:t>
            </a:r>
            <a:endParaRPr lang="th-TH" sz="2400" b="1" dirty="0">
              <a:solidFill>
                <a:srgbClr val="0B1F30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7" name="Google Shape;142;p19">
            <a:extLst>
              <a:ext uri="{FF2B5EF4-FFF2-40B4-BE49-F238E27FC236}">
                <a16:creationId xmlns:a16="http://schemas.microsoft.com/office/drawing/2014/main" id="{D8D785E5-916C-46A5-89F1-EAB092484BEE}"/>
              </a:ext>
            </a:extLst>
          </p:cNvPr>
          <p:cNvSpPr txBox="1"/>
          <p:nvPr/>
        </p:nvSpPr>
        <p:spPr>
          <a:xfrm>
            <a:off x="169987" y="688604"/>
            <a:ext cx="8804026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14450" lvl="0" indent="-1314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b="1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ระบบปฏิบัติการ</a:t>
            </a:r>
            <a:r>
              <a:rPr lang="th-TH" sz="2200" b="1" dirty="0">
                <a:solidFill>
                  <a:schemeClr val="bg2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หมายถึง การออกแบบ จัดการ ปรับปรุง และสร้างนวัตกรรมในการบริการ และกระบวนการต่างๆ เพื่อส่งมอบคุณค่าแก่ผู้รับบริการและผู้มีส่วนได้ส่วนเสีย และทำให้ส่วนงานประสบความสำเร็จอย่างต่อเนื่อง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7E76C-858E-4ADD-8EB2-B4437E4DE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37" y="2526538"/>
            <a:ext cx="8638925" cy="192575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876850" y="1158408"/>
            <a:ext cx="6957096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2.1 ก. การออกแบบการบริการ และกระบวนการ</a:t>
            </a:r>
            <a:endParaRPr sz="2200" dirty="0">
              <a:solidFill>
                <a:schemeClr val="accent5">
                  <a:lumMod val="50000"/>
                </a:schemeClr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1295280" y="1812007"/>
            <a:ext cx="7071300" cy="193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วิธีการ</a:t>
            </a:r>
            <a:r>
              <a:rPr lang="en" sz="2000" b="1" dirty="0">
                <a:solidFill>
                  <a:srgbClr val="0000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ระบุข้อกำหนดของบริการ และกระบวนการทำงานที่สำคัญ</a:t>
            </a:r>
            <a:endParaRPr sz="2000" b="1" dirty="0">
              <a:solidFill>
                <a:srgbClr val="000000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Sarabun"/>
              <a:buChar char="-"/>
            </a:pPr>
            <a:r>
              <a:rPr lang="th-TH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กระบวนการทำงาน และข้อกำหนดที่สำคัญของกระบวนการทำงานที่สำคัญของส่วนงาน</a:t>
            </a: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</a:t>
            </a:r>
            <a:endParaRPr lang="th-TH" sz="2000" b="1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12065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</a:pPr>
            <a:r>
              <a:rPr lang="th-TH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(</a:t>
            </a: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แนะนำให้</a:t>
            </a:r>
            <a:r>
              <a:rPr lang="en" sz="2000" b="1" dirty="0">
                <a:solidFill>
                  <a:srgbClr val="0000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ใช้ SIPOC Model ในการรายงาน</a:t>
            </a: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กระบวนการทำงาน/การบริการ</a:t>
            </a:r>
            <a:r>
              <a:rPr lang="th-TH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)</a:t>
            </a:r>
            <a:endParaRPr sz="2000" b="1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5" name="Google Shape;133;p18">
            <a:extLst>
              <a:ext uri="{FF2B5EF4-FFF2-40B4-BE49-F238E27FC236}">
                <a16:creationId xmlns:a16="http://schemas.microsoft.com/office/drawing/2014/main" id="{D6DC8C1F-8608-4AAC-B5D9-364C9D5602F5}"/>
              </a:ext>
            </a:extLst>
          </p:cNvPr>
          <p:cNvSpPr/>
          <p:nvPr/>
        </p:nvSpPr>
        <p:spPr>
          <a:xfrm flipH="1">
            <a:off x="0" y="0"/>
            <a:ext cx="9144000" cy="1049309"/>
          </a:xfrm>
          <a:prstGeom prst="snip1Rect">
            <a:avLst>
              <a:gd name="adj" fmla="val 0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   2.  </a:t>
            </a:r>
            <a:r>
              <a:rPr lang="en" sz="24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ระบบปฏิบัติการ</a:t>
            </a:r>
            <a:endParaRPr lang="th-TH" sz="2400" b="1" dirty="0">
              <a:solidFill>
                <a:srgbClr val="0B1F30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        2.1 กระบวนการทำงาน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350" y="90425"/>
            <a:ext cx="6337300" cy="4781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26"/>
          <p:cNvGrpSpPr/>
          <p:nvPr/>
        </p:nvGrpSpPr>
        <p:grpSpPr>
          <a:xfrm>
            <a:off x="1526826" y="86989"/>
            <a:ext cx="3716162" cy="609162"/>
            <a:chOff x="527325" y="471048"/>
            <a:chExt cx="3086100" cy="626952"/>
          </a:xfrm>
        </p:grpSpPr>
        <p:sp>
          <p:nvSpPr>
            <p:cNvPr id="187" name="Google Shape;187;p26"/>
            <p:cNvSpPr/>
            <p:nvPr/>
          </p:nvSpPr>
          <p:spPr>
            <a:xfrm>
              <a:off x="527325" y="795300"/>
              <a:ext cx="3086100" cy="302700"/>
            </a:xfrm>
            <a:prstGeom prst="rect">
              <a:avLst/>
            </a:prstGeom>
            <a:noFill/>
            <a:ln w="2857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 txBox="1"/>
            <p:nvPr/>
          </p:nvSpPr>
          <p:spPr>
            <a:xfrm>
              <a:off x="3299277" y="471048"/>
              <a:ext cx="285300" cy="411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2">
                      <a:lumMod val="75000"/>
                    </a:schemeClr>
                  </a:solidFill>
                  <a:latin typeface="Sarabun Medium"/>
                  <a:ea typeface="Sarabun Medium"/>
                  <a:cs typeface="Sarabun Medium"/>
                  <a:sym typeface="Sarabun Medium"/>
                </a:rPr>
                <a:t>1</a:t>
              </a:r>
              <a:endParaRPr dirty="0">
                <a:solidFill>
                  <a:schemeClr val="accent2">
                    <a:lumMod val="75000"/>
                  </a:schemeClr>
                </a:solidFill>
                <a:latin typeface="Sarabun Medium"/>
                <a:ea typeface="Sarabun Medium"/>
                <a:cs typeface="Sarabun Medium"/>
                <a:sym typeface="Sarabun Medium"/>
              </a:endParaRPr>
            </a:p>
          </p:txBody>
        </p:sp>
      </p:grpSp>
      <p:grpSp>
        <p:nvGrpSpPr>
          <p:cNvPr id="189" name="Google Shape;189;p26"/>
          <p:cNvGrpSpPr/>
          <p:nvPr/>
        </p:nvGrpSpPr>
        <p:grpSpPr>
          <a:xfrm>
            <a:off x="1136650" y="889050"/>
            <a:ext cx="4106338" cy="400200"/>
            <a:chOff x="242025" y="1278950"/>
            <a:chExt cx="3371400" cy="400200"/>
          </a:xfrm>
        </p:grpSpPr>
        <p:sp>
          <p:nvSpPr>
            <p:cNvPr id="190" name="Google Shape;190;p26"/>
            <p:cNvSpPr txBox="1"/>
            <p:nvPr/>
          </p:nvSpPr>
          <p:spPr>
            <a:xfrm>
              <a:off x="242025" y="1278950"/>
              <a:ext cx="28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2">
                      <a:lumMod val="75000"/>
                    </a:schemeClr>
                  </a:solidFill>
                  <a:latin typeface="Sarabun Medium"/>
                  <a:ea typeface="Sarabun Medium"/>
                  <a:cs typeface="Sarabun Medium"/>
                  <a:sym typeface="Sarabun Medium"/>
                </a:rPr>
                <a:t>2</a:t>
              </a:r>
              <a:endParaRPr dirty="0">
                <a:solidFill>
                  <a:schemeClr val="accent2">
                    <a:lumMod val="75000"/>
                  </a:schemeClr>
                </a:solidFill>
                <a:latin typeface="Sarabun Medium"/>
                <a:ea typeface="Sarabun Medium"/>
                <a:cs typeface="Sarabun Medium"/>
                <a:sym typeface="Sarabun Medium"/>
              </a:endParaRPr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527325" y="1348550"/>
              <a:ext cx="3086100" cy="261000"/>
            </a:xfrm>
            <a:prstGeom prst="rect">
              <a:avLst/>
            </a:prstGeom>
            <a:noFill/>
            <a:ln w="2857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26"/>
          <p:cNvGrpSpPr/>
          <p:nvPr/>
        </p:nvGrpSpPr>
        <p:grpSpPr>
          <a:xfrm>
            <a:off x="5489162" y="107613"/>
            <a:ext cx="2175288" cy="1129300"/>
            <a:chOff x="3747125" y="492275"/>
            <a:chExt cx="1823700" cy="1129300"/>
          </a:xfrm>
        </p:grpSpPr>
        <p:sp>
          <p:nvSpPr>
            <p:cNvPr id="193" name="Google Shape;193;p26"/>
            <p:cNvSpPr txBox="1"/>
            <p:nvPr/>
          </p:nvSpPr>
          <p:spPr>
            <a:xfrm>
              <a:off x="5285525" y="492275"/>
              <a:ext cx="28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2">
                      <a:lumMod val="75000"/>
                    </a:schemeClr>
                  </a:solidFill>
                  <a:latin typeface="Sarabun Medium"/>
                  <a:ea typeface="Sarabun Medium"/>
                  <a:cs typeface="Sarabun Medium"/>
                  <a:sym typeface="Sarabun Medium"/>
                </a:rPr>
                <a:t>3</a:t>
              </a:r>
              <a:endParaRPr dirty="0">
                <a:solidFill>
                  <a:schemeClr val="accent2">
                    <a:lumMod val="75000"/>
                  </a:schemeClr>
                </a:solidFill>
                <a:latin typeface="Sarabun Medium"/>
                <a:ea typeface="Sarabun Medium"/>
                <a:cs typeface="Sarabun Medium"/>
                <a:sym typeface="Sarabun Medium"/>
              </a:endParaRPr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3747125" y="815175"/>
              <a:ext cx="1823700" cy="806400"/>
            </a:xfrm>
            <a:prstGeom prst="rect">
              <a:avLst/>
            </a:prstGeom>
            <a:noFill/>
            <a:ln w="2857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26"/>
          <p:cNvGrpSpPr/>
          <p:nvPr/>
        </p:nvGrpSpPr>
        <p:grpSpPr>
          <a:xfrm>
            <a:off x="1526826" y="1551750"/>
            <a:ext cx="6137624" cy="2674400"/>
            <a:chOff x="527451" y="1860100"/>
            <a:chExt cx="5043300" cy="2587800"/>
          </a:xfrm>
        </p:grpSpPr>
        <p:sp>
          <p:nvSpPr>
            <p:cNvPr id="196" name="Google Shape;196;p26"/>
            <p:cNvSpPr/>
            <p:nvPr/>
          </p:nvSpPr>
          <p:spPr>
            <a:xfrm>
              <a:off x="527451" y="1860100"/>
              <a:ext cx="5043300" cy="25878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 txBox="1"/>
            <p:nvPr/>
          </p:nvSpPr>
          <p:spPr>
            <a:xfrm>
              <a:off x="2981675" y="2432575"/>
              <a:ext cx="28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00"/>
                  </a:solidFill>
                  <a:latin typeface="Sarabun Medium"/>
                  <a:ea typeface="Sarabun Medium"/>
                  <a:cs typeface="Sarabun Medium"/>
                  <a:sym typeface="Sarabun Medium"/>
                </a:rPr>
                <a:t>4</a:t>
              </a:r>
              <a:endParaRPr>
                <a:solidFill>
                  <a:srgbClr val="FF0000"/>
                </a:solidFill>
                <a:latin typeface="Sarabun Medium"/>
                <a:ea typeface="Sarabun Medium"/>
                <a:cs typeface="Sarabun Medium"/>
                <a:sym typeface="Sarabun Medium"/>
              </a:endParaRPr>
            </a:p>
          </p:txBody>
        </p:sp>
        <p:sp>
          <p:nvSpPr>
            <p:cNvPr id="198" name="Google Shape;198;p26"/>
            <p:cNvSpPr txBox="1"/>
            <p:nvPr/>
          </p:nvSpPr>
          <p:spPr>
            <a:xfrm>
              <a:off x="1927725" y="2953900"/>
              <a:ext cx="28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00"/>
                  </a:solidFill>
                  <a:latin typeface="Sarabun Medium"/>
                  <a:ea typeface="Sarabun Medium"/>
                  <a:cs typeface="Sarabun Medium"/>
                  <a:sym typeface="Sarabun Medium"/>
                </a:rPr>
                <a:t>5</a:t>
              </a:r>
              <a:endParaRPr>
                <a:solidFill>
                  <a:srgbClr val="FF0000"/>
                </a:solidFill>
                <a:latin typeface="Sarabun Medium"/>
                <a:ea typeface="Sarabun Medium"/>
                <a:cs typeface="Sarabun Medium"/>
                <a:sym typeface="Sarabun Medium"/>
              </a:endParaRPr>
            </a:p>
          </p:txBody>
        </p:sp>
        <p:sp>
          <p:nvSpPr>
            <p:cNvPr id="199" name="Google Shape;199;p26"/>
            <p:cNvSpPr txBox="1"/>
            <p:nvPr/>
          </p:nvSpPr>
          <p:spPr>
            <a:xfrm>
              <a:off x="1008000" y="2953900"/>
              <a:ext cx="28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00"/>
                  </a:solidFill>
                  <a:latin typeface="Sarabun Medium"/>
                  <a:ea typeface="Sarabun Medium"/>
                  <a:cs typeface="Sarabun Medium"/>
                  <a:sym typeface="Sarabun Medium"/>
                </a:rPr>
                <a:t>6</a:t>
              </a:r>
              <a:endParaRPr>
                <a:solidFill>
                  <a:srgbClr val="FF0000"/>
                </a:solidFill>
                <a:latin typeface="Sarabun Medium"/>
                <a:ea typeface="Sarabun Medium"/>
                <a:cs typeface="Sarabun Medium"/>
                <a:sym typeface="Sarabun Medium"/>
              </a:endParaRPr>
            </a:p>
          </p:txBody>
        </p:sp>
        <p:sp>
          <p:nvSpPr>
            <p:cNvPr id="200" name="Google Shape;200;p26"/>
            <p:cNvSpPr txBox="1"/>
            <p:nvPr/>
          </p:nvSpPr>
          <p:spPr>
            <a:xfrm>
              <a:off x="4217250" y="2953900"/>
              <a:ext cx="28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00"/>
                  </a:solidFill>
                  <a:latin typeface="Sarabun Medium"/>
                  <a:ea typeface="Sarabun Medium"/>
                  <a:cs typeface="Sarabun Medium"/>
                  <a:sym typeface="Sarabun Medium"/>
                </a:rPr>
                <a:t>7</a:t>
              </a:r>
              <a:endParaRPr>
                <a:solidFill>
                  <a:srgbClr val="FF0000"/>
                </a:solidFill>
                <a:latin typeface="Sarabun Medium"/>
                <a:ea typeface="Sarabun Medium"/>
                <a:cs typeface="Sarabun Medium"/>
                <a:sym typeface="Sarabun Medium"/>
              </a:endParaRPr>
            </a:p>
          </p:txBody>
        </p:sp>
        <p:sp>
          <p:nvSpPr>
            <p:cNvPr id="201" name="Google Shape;201;p26"/>
            <p:cNvSpPr txBox="1"/>
            <p:nvPr/>
          </p:nvSpPr>
          <p:spPr>
            <a:xfrm>
              <a:off x="5025325" y="2953900"/>
              <a:ext cx="28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00"/>
                  </a:solidFill>
                  <a:latin typeface="Sarabun Medium"/>
                  <a:ea typeface="Sarabun Medium"/>
                  <a:cs typeface="Sarabun Medium"/>
                  <a:sym typeface="Sarabun Medium"/>
                </a:rPr>
                <a:t>8</a:t>
              </a:r>
              <a:endParaRPr>
                <a:solidFill>
                  <a:srgbClr val="FF0000"/>
                </a:solidFill>
                <a:latin typeface="Sarabun Medium"/>
                <a:ea typeface="Sarabun Medium"/>
                <a:cs typeface="Sarabun Medium"/>
                <a:sym typeface="Sarabun Medium"/>
              </a:endParaRPr>
            </a:p>
          </p:txBody>
        </p:sp>
      </p:grpSp>
      <p:grpSp>
        <p:nvGrpSpPr>
          <p:cNvPr id="202" name="Google Shape;202;p26"/>
          <p:cNvGrpSpPr/>
          <p:nvPr/>
        </p:nvGrpSpPr>
        <p:grpSpPr>
          <a:xfrm>
            <a:off x="1526826" y="4235350"/>
            <a:ext cx="6137624" cy="514700"/>
            <a:chOff x="527325" y="4483400"/>
            <a:chExt cx="5043300" cy="480900"/>
          </a:xfrm>
        </p:grpSpPr>
        <p:sp>
          <p:nvSpPr>
            <p:cNvPr id="203" name="Google Shape;203;p26"/>
            <p:cNvSpPr/>
            <p:nvPr/>
          </p:nvSpPr>
          <p:spPr>
            <a:xfrm>
              <a:off x="527325" y="4483400"/>
              <a:ext cx="5043300" cy="480900"/>
            </a:xfrm>
            <a:prstGeom prst="rect">
              <a:avLst/>
            </a:prstGeom>
            <a:noFill/>
            <a:ln w="28575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6"/>
            <p:cNvSpPr txBox="1"/>
            <p:nvPr/>
          </p:nvSpPr>
          <p:spPr>
            <a:xfrm>
              <a:off x="1687625" y="4523750"/>
              <a:ext cx="28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9900FF"/>
                  </a:solidFill>
                  <a:latin typeface="Sarabun Medium"/>
                  <a:ea typeface="Sarabun Medium"/>
                  <a:cs typeface="Sarabun Medium"/>
                  <a:sym typeface="Sarabun Medium"/>
                </a:rPr>
                <a:t>9</a:t>
              </a:r>
              <a:endParaRPr>
                <a:solidFill>
                  <a:srgbClr val="9900FF"/>
                </a:solidFill>
                <a:latin typeface="Sarabun Medium"/>
                <a:ea typeface="Sarabun Medium"/>
                <a:cs typeface="Sarabun Medium"/>
                <a:sym typeface="Sarabun Medium"/>
              </a:endParaRPr>
            </a:p>
          </p:txBody>
        </p:sp>
        <p:sp>
          <p:nvSpPr>
            <p:cNvPr id="205" name="Google Shape;205;p26"/>
            <p:cNvSpPr txBox="1"/>
            <p:nvPr/>
          </p:nvSpPr>
          <p:spPr>
            <a:xfrm>
              <a:off x="4332775" y="4523750"/>
              <a:ext cx="38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9900FF"/>
                  </a:solidFill>
                  <a:latin typeface="Sarabun Medium"/>
                  <a:ea typeface="Sarabun Medium"/>
                  <a:cs typeface="Sarabun Medium"/>
                  <a:sym typeface="Sarabun Medium"/>
                </a:rPr>
                <a:t>10</a:t>
              </a:r>
              <a:endParaRPr>
                <a:solidFill>
                  <a:srgbClr val="9900FF"/>
                </a:solidFill>
                <a:latin typeface="Sarabun Medium"/>
                <a:ea typeface="Sarabun Medium"/>
                <a:cs typeface="Sarabun Medium"/>
                <a:sym typeface="Sarabun Mediu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887831" y="1069344"/>
            <a:ext cx="7069207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2.1 ข. การจัดการกระบวนการ</a:t>
            </a:r>
            <a:endParaRPr sz="2200" dirty="0">
              <a:solidFill>
                <a:schemeClr val="accent5">
                  <a:lumMod val="50000"/>
                </a:schemeClr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211" name="Google Shape;211;p27"/>
          <p:cNvSpPr txBox="1"/>
          <p:nvPr/>
        </p:nvSpPr>
        <p:spPr>
          <a:xfrm>
            <a:off x="1037300" y="1613844"/>
            <a:ext cx="7652238" cy="342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rgbClr val="00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การนำกระบวนการไปสู่การปฏิบัติ ส่วน</a:t>
            </a:r>
            <a:r>
              <a:rPr lang="en" sz="2000" b="1" dirty="0">
                <a:solidFill>
                  <a:srgbClr val="00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งาน</a:t>
            </a:r>
            <a:r>
              <a:rPr lang="th-TH" sz="2000" b="1" dirty="0">
                <a:solidFill>
                  <a:srgbClr val="00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มี</a:t>
            </a:r>
            <a:r>
              <a:rPr lang="th-TH" sz="2000" b="1" dirty="0">
                <a:solidFill>
                  <a:srgbClr val="FF1D1D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ความ</a:t>
            </a:r>
            <a:r>
              <a:rPr lang="en" sz="2000" b="1" dirty="0">
                <a:solidFill>
                  <a:srgbClr val="FF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มั่นใจได้</a:t>
            </a: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ว่า </a:t>
            </a:r>
            <a:r>
              <a:rPr lang="en" sz="2000" b="1" dirty="0">
                <a:solidFill>
                  <a:srgbClr val="0E0E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การปฏิบัติงานประจำวันของกระบวนการทำงานต่าง ๆ </a:t>
            </a:r>
            <a:r>
              <a:rPr lang="en" sz="2000" b="1" dirty="0">
                <a:solidFill>
                  <a:srgbClr val="0000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เป็นไปตามข้อกำหนดที่สำคัญ</a:t>
            </a:r>
            <a:endParaRPr sz="2000" b="1" dirty="0">
              <a:solidFill>
                <a:srgbClr val="0000FF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Sarabun"/>
              <a:buChar char="-"/>
            </a:pPr>
            <a:r>
              <a:rPr lang="th-TH" sz="2000" b="1" dirty="0">
                <a:solidFill>
                  <a:srgbClr val="FF1D1D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กำหนด</a:t>
            </a:r>
            <a:r>
              <a:rPr lang="en" sz="2000" b="1" dirty="0">
                <a:solidFill>
                  <a:srgbClr val="0000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ตัวบ่งชี้</a:t>
            </a: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ของผลการดำเนินการและ</a:t>
            </a:r>
            <a:endParaRPr lang="th-TH" sz="2000" b="1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457200" lvl="0" indent="-336550">
              <a:lnSpc>
                <a:spcPct val="150000"/>
              </a:lnSpc>
              <a:spcBef>
                <a:spcPts val="1000"/>
              </a:spcBef>
              <a:buSzPts val="1700"/>
              <a:buFont typeface="Sarabun"/>
              <a:buChar char="-"/>
            </a:pPr>
            <a:r>
              <a:rPr lang="th-TH" sz="2000" b="1" dirty="0">
                <a:solidFill>
                  <a:srgbClr val="FF1D1D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กำหนด</a:t>
            </a:r>
            <a:r>
              <a:rPr lang="en" sz="2000" b="1" dirty="0">
                <a:solidFill>
                  <a:srgbClr val="0000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ตัวชี้วัดภายในกระบวนการ</a:t>
            </a: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เพื่อควบคุมและปรับปรุงกระบวนการต่าง ๆ</a:t>
            </a:r>
            <a:endParaRPr sz="2000" b="1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1206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</a:pPr>
            <a:r>
              <a:rPr lang="th-TH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(โดยที่ตัวบ่งชี้ผลการดำเนินการ และตัวชี้วัดภายในกระบวนการต้องมี</a:t>
            </a: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ความสัมพันธ์</a:t>
            </a:r>
            <a:r>
              <a:rPr lang="th-TH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กับคุณภาพของสัมฤทธิ์ผลและผลการดำเนินการของการบริหารของหน่วยงาน)</a:t>
            </a:r>
            <a:endParaRPr sz="2000" b="1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5" name="Google Shape;133;p18">
            <a:extLst>
              <a:ext uri="{FF2B5EF4-FFF2-40B4-BE49-F238E27FC236}">
                <a16:creationId xmlns:a16="http://schemas.microsoft.com/office/drawing/2014/main" id="{F7AFB191-F8F7-4C9F-88E9-9DC3D954F522}"/>
              </a:ext>
            </a:extLst>
          </p:cNvPr>
          <p:cNvSpPr/>
          <p:nvPr/>
        </p:nvSpPr>
        <p:spPr>
          <a:xfrm flipH="1">
            <a:off x="0" y="0"/>
            <a:ext cx="9144000" cy="1049309"/>
          </a:xfrm>
          <a:prstGeom prst="snip1Rect">
            <a:avLst>
              <a:gd name="adj" fmla="val 0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   2.  </a:t>
            </a:r>
            <a:r>
              <a:rPr lang="en" sz="24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ระบบปฏิบัติการ</a:t>
            </a:r>
            <a:endParaRPr lang="th-TH" sz="2400" b="1" dirty="0">
              <a:solidFill>
                <a:srgbClr val="0B1F30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        2.1 กระบวนการทำงาน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/>
          <p:nvPr/>
        </p:nvSpPr>
        <p:spPr>
          <a:xfrm>
            <a:off x="1162594" y="1358356"/>
            <a:ext cx="7721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วิธีการ</a:t>
            </a:r>
            <a:r>
              <a:rPr lang="en" sz="2000" b="1" dirty="0">
                <a:solidFill>
                  <a:srgbClr val="0000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ปรับปรุงกระบวนการทำงาน</a:t>
            </a: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</a:t>
            </a:r>
            <a:endParaRPr lang="th-TH" sz="2000" b="1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2000" b="1" dirty="0">
                <a:solidFill>
                  <a:srgbClr val="FF1D1D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วิธิการ</a:t>
            </a:r>
            <a:r>
              <a:rPr lang="en" sz="2000" b="1" dirty="0">
                <a:solidFill>
                  <a:srgbClr val="0000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ปรับปรุงการบริการ</a:t>
            </a: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และ</a:t>
            </a:r>
            <a:endParaRPr lang="th-TH" sz="2000" b="1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en" sz="2000" b="1" dirty="0">
                <a:solidFill>
                  <a:srgbClr val="FF000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วิธีการ</a:t>
            </a:r>
            <a:r>
              <a:rPr lang="th-TH" sz="2000" b="1" dirty="0">
                <a:solidFill>
                  <a:srgbClr val="0E0E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ปรับปรุง</a:t>
            </a:r>
            <a:r>
              <a:rPr lang="en" sz="2000" b="1" dirty="0">
                <a:solidFill>
                  <a:srgbClr val="0E0E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ผลการดำเนินงาน </a:t>
            </a:r>
            <a:endParaRPr lang="th-TH" sz="2000" b="1" dirty="0">
              <a:solidFill>
                <a:srgbClr val="0E0EFF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th-TH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เพื่อ</a:t>
            </a: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เสริมสร้างสมรรถนะหลักของหน่วยงานและ</a:t>
            </a:r>
            <a:r>
              <a:rPr lang="en" sz="2000" b="1" dirty="0">
                <a:solidFill>
                  <a:schemeClr val="bg2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ทำให้มีผลลัพธ์จากกระบวนการทำงานอย่างคงเส้นคงวา </a:t>
            </a:r>
            <a:br>
              <a:rPr lang="th-TH" sz="2000" b="1" dirty="0">
                <a:solidFill>
                  <a:schemeClr val="bg2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</a:br>
            <a:r>
              <a:rPr lang="en" sz="2000" b="1" dirty="0">
                <a:solidFill>
                  <a:schemeClr val="bg2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ลดความแปรปรวนของผลลัพธ์</a:t>
            </a:r>
            <a:endParaRPr sz="2000" b="1" dirty="0">
              <a:solidFill>
                <a:schemeClr val="bg2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5" name="Google Shape;133;p18">
            <a:extLst>
              <a:ext uri="{FF2B5EF4-FFF2-40B4-BE49-F238E27FC236}">
                <a16:creationId xmlns:a16="http://schemas.microsoft.com/office/drawing/2014/main" id="{F4658B36-A98F-4D9D-9D07-9C3E4B9D1B59}"/>
              </a:ext>
            </a:extLst>
          </p:cNvPr>
          <p:cNvSpPr/>
          <p:nvPr/>
        </p:nvSpPr>
        <p:spPr>
          <a:xfrm flipH="1">
            <a:off x="0" y="0"/>
            <a:ext cx="9144000" cy="1049309"/>
          </a:xfrm>
          <a:prstGeom prst="snip1Rect">
            <a:avLst>
              <a:gd name="adj" fmla="val 0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   2.  </a:t>
            </a:r>
            <a:r>
              <a:rPr lang="en" sz="24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ระบบปฏิบัติการ</a:t>
            </a:r>
            <a:endParaRPr lang="th-TH" sz="2400" b="1" dirty="0">
              <a:solidFill>
                <a:srgbClr val="0B1F30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        2.2 การพัฒนาปรับปรุงกระบวนการ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/>
          <p:nvPr/>
        </p:nvSpPr>
        <p:spPr>
          <a:xfrm>
            <a:off x="1206137" y="1454477"/>
            <a:ext cx="6731726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ใช้</a:t>
            </a:r>
            <a:r>
              <a:rPr lang="en" sz="2000" b="1" u="sng" dirty="0">
                <a:solidFill>
                  <a:srgbClr val="0E0E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แผนปฏิบัติการของส่วนงาน</a:t>
            </a:r>
            <a:r>
              <a:rPr lang="en" sz="2000" b="1" dirty="0">
                <a:solidFill>
                  <a:srgbClr val="0E0EFF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</a:t>
            </a: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ประกอบด้วยการรายงานผลการดำเนินงาน 2 ส่วน คือ</a:t>
            </a:r>
            <a:endParaRPr sz="2000" b="1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1)</a:t>
            </a:r>
            <a:r>
              <a:rPr lang="th-TH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ร้อยละของความสำเร็จตามตัวชี้วัดของ</a:t>
            </a: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แผนปฏิบัติการประจำปี</a:t>
            </a:r>
            <a:endParaRPr sz="2000" b="1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288925" lvl="0" indent="-2889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2)</a:t>
            </a:r>
            <a:r>
              <a:rPr lang="th-TH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</a:t>
            </a: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การรายงานตัวชี้วัดที่ไม่บรรลุ</a:t>
            </a:r>
            <a:r>
              <a:rPr lang="th-TH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ความสำเร็จตามตัวชี้วัดของแผนปฏิบัติการประจำปี</a:t>
            </a:r>
            <a:endParaRPr sz="2000" b="1" dirty="0">
              <a:highlight>
                <a:schemeClr val="accent6"/>
              </a:highlight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6" name="Google Shape;134;p18">
            <a:extLst>
              <a:ext uri="{FF2B5EF4-FFF2-40B4-BE49-F238E27FC236}">
                <a16:creationId xmlns:a16="http://schemas.microsoft.com/office/drawing/2014/main" id="{BC5352EA-B0FD-4079-B781-69BCE3FAE551}"/>
              </a:ext>
            </a:extLst>
          </p:cNvPr>
          <p:cNvSpPr/>
          <p:nvPr/>
        </p:nvSpPr>
        <p:spPr>
          <a:xfrm flipH="1">
            <a:off x="0" y="0"/>
            <a:ext cx="9144000" cy="1097280"/>
          </a:xfrm>
          <a:prstGeom prst="snip1Rect">
            <a:avLst>
              <a:gd name="adj" fmla="val 0"/>
            </a:avLst>
          </a:prstGeom>
          <a:solidFill>
            <a:srgbClr val="97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ตัวชี้วัดที่ 3 </a:t>
            </a:r>
            <a:r>
              <a:rPr lang="en" sz="24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ความสำเร็จของแผนปฏิบัติการประจำปี</a:t>
            </a:r>
            <a:endParaRPr lang="th-TH" sz="2400" b="1" dirty="0">
              <a:solidFill>
                <a:srgbClr val="0B1F30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74295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solidFill>
                  <a:srgbClr val="0B1F3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       3.1 ความสำเร็จของตัวชี้วัดของแผนปฏิบัติการประจำปี</a:t>
            </a:r>
            <a:endParaRPr sz="2400" b="1" dirty="0">
              <a:solidFill>
                <a:srgbClr val="0B1F3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/>
          <p:nvPr/>
        </p:nvSpPr>
        <p:spPr>
          <a:xfrm>
            <a:off x="676791" y="1097280"/>
            <a:ext cx="5062158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1)</a:t>
            </a:r>
            <a:r>
              <a:rPr lang="th-TH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ร้อยละของความสำเร็จตามตัวชี้วัดของ</a:t>
            </a: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แผนปฏิบัติการประจำปี</a:t>
            </a:r>
            <a:endParaRPr sz="2400" b="1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7C4DDE-C11F-4BB9-AE70-559E5DCBF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442" y="1669567"/>
            <a:ext cx="4164952" cy="3387429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Google Shape;134;p18">
            <a:extLst>
              <a:ext uri="{FF2B5EF4-FFF2-40B4-BE49-F238E27FC236}">
                <a16:creationId xmlns:a16="http://schemas.microsoft.com/office/drawing/2014/main" id="{150C4738-1A57-4EC2-BDF0-F6BCE4B12CF3}"/>
              </a:ext>
            </a:extLst>
          </p:cNvPr>
          <p:cNvSpPr/>
          <p:nvPr/>
        </p:nvSpPr>
        <p:spPr>
          <a:xfrm flipH="1">
            <a:off x="0" y="0"/>
            <a:ext cx="9144000" cy="1097280"/>
          </a:xfrm>
          <a:prstGeom prst="snip1Rect">
            <a:avLst>
              <a:gd name="adj" fmla="val 0"/>
            </a:avLst>
          </a:prstGeom>
          <a:solidFill>
            <a:srgbClr val="97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ตัวชี้วัดที่ 3 </a:t>
            </a:r>
            <a:r>
              <a:rPr lang="en" sz="24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ความสำเร็จของแผนปฏิบัติการประจำปี</a:t>
            </a:r>
            <a:endParaRPr lang="th-TH" sz="2400" b="1" dirty="0">
              <a:solidFill>
                <a:srgbClr val="0B1F30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74295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solidFill>
                  <a:srgbClr val="0B1F3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       3.1 ความสำเร็จของตัวชี้วัดของแผนปฏิบัติการประจำปี</a:t>
            </a:r>
            <a:endParaRPr sz="2400" b="1" dirty="0">
              <a:solidFill>
                <a:srgbClr val="0B1F3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39099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439" y="1759132"/>
            <a:ext cx="6143121" cy="31933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5" name="Google Shape;236;p31">
            <a:extLst>
              <a:ext uri="{FF2B5EF4-FFF2-40B4-BE49-F238E27FC236}">
                <a16:creationId xmlns:a16="http://schemas.microsoft.com/office/drawing/2014/main" id="{6A10A248-EBDC-49B4-A67C-516E81B03B1F}"/>
              </a:ext>
            </a:extLst>
          </p:cNvPr>
          <p:cNvSpPr txBox="1"/>
          <p:nvPr/>
        </p:nvSpPr>
        <p:spPr>
          <a:xfrm>
            <a:off x="727903" y="1097280"/>
            <a:ext cx="6796303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2)</a:t>
            </a:r>
            <a:r>
              <a:rPr lang="th-TH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</a:t>
            </a:r>
            <a:r>
              <a:rPr lang="en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การรายงานตัวชี้วัดที่ไม่บรรลุ</a:t>
            </a:r>
            <a:r>
              <a:rPr lang="th-TH" sz="20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ความสำเร็จตามตัวชี้วัดของแผนปฏิบัติการประจำปี</a:t>
            </a:r>
            <a:endParaRPr sz="2000" b="1" dirty="0">
              <a:highlight>
                <a:schemeClr val="accent6"/>
              </a:highlight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8" name="Google Shape;134;p18">
            <a:extLst>
              <a:ext uri="{FF2B5EF4-FFF2-40B4-BE49-F238E27FC236}">
                <a16:creationId xmlns:a16="http://schemas.microsoft.com/office/drawing/2014/main" id="{18BC61F7-1A78-4F37-97CE-24D4902C2596}"/>
              </a:ext>
            </a:extLst>
          </p:cNvPr>
          <p:cNvSpPr/>
          <p:nvPr/>
        </p:nvSpPr>
        <p:spPr>
          <a:xfrm flipH="1">
            <a:off x="0" y="0"/>
            <a:ext cx="9144000" cy="1097280"/>
          </a:xfrm>
          <a:prstGeom prst="snip1Rect">
            <a:avLst>
              <a:gd name="adj" fmla="val 0"/>
            </a:avLst>
          </a:prstGeom>
          <a:solidFill>
            <a:srgbClr val="97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ตัวชี้วัดที่ 3 </a:t>
            </a:r>
            <a:r>
              <a:rPr lang="en" sz="2400" b="1" dirty="0">
                <a:solidFill>
                  <a:srgbClr val="0B1F30"/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ความสำเร็จของแผนปฏิบัติการประจำปี</a:t>
            </a:r>
            <a:endParaRPr lang="th-TH" sz="2400" b="1" dirty="0">
              <a:solidFill>
                <a:srgbClr val="0B1F30"/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74295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solidFill>
                  <a:srgbClr val="0B1F3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       3.1 ความสำเร็จของตัวชี้วัดของแผนปฏิบัติการประจำปี</a:t>
            </a:r>
            <a:endParaRPr sz="2400" b="1" dirty="0">
              <a:solidFill>
                <a:srgbClr val="0B1F3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62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6;p18">
            <a:extLst>
              <a:ext uri="{FF2B5EF4-FFF2-40B4-BE49-F238E27FC236}">
                <a16:creationId xmlns:a16="http://schemas.microsoft.com/office/drawing/2014/main" id="{0ADAAA67-A7E9-436B-BD07-BA052F4B04B1}"/>
              </a:ext>
            </a:extLst>
          </p:cNvPr>
          <p:cNvSpPr/>
          <p:nvPr/>
        </p:nvSpPr>
        <p:spPr>
          <a:xfrm flipH="1">
            <a:off x="0" y="0"/>
            <a:ext cx="9144000" cy="705394"/>
          </a:xfrm>
          <a:prstGeom prst="snip1Rect">
            <a:avLst>
              <a:gd name="adj" fmla="val 0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   แนวทางการให้คะแนน</a:t>
            </a:r>
            <a:endParaRPr sz="2800" dirty="0">
              <a:solidFill>
                <a:schemeClr val="accent5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Google Shape;136;p18">
            <a:extLst>
              <a:ext uri="{FF2B5EF4-FFF2-40B4-BE49-F238E27FC236}">
                <a16:creationId xmlns:a16="http://schemas.microsoft.com/office/drawing/2014/main" id="{29185344-30D5-45DA-9A60-2F4BF5735C79}"/>
              </a:ext>
            </a:extLst>
          </p:cNvPr>
          <p:cNvSpPr/>
          <p:nvPr/>
        </p:nvSpPr>
        <p:spPr>
          <a:xfrm flipH="1">
            <a:off x="51619" y="768930"/>
            <a:ext cx="8740140" cy="4307220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3225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chemeClr val="bg2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	</a:t>
            </a:r>
            <a:r>
              <a:rPr lang="th-TH" sz="2400" b="1" dirty="0">
                <a:solidFill>
                  <a:schemeClr val="bg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เลือก</a:t>
            </a:r>
            <a:r>
              <a:rPr lang="th-TH" sz="2400" b="1" dirty="0">
                <a:solidFill>
                  <a:srgbClr val="0E0EFF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ช่วงคะแนนที่สามารถอธิบายระดับความสำเร็จของส่วนงานได้ใกล้เคียงที่สุด </a:t>
            </a:r>
            <a:r>
              <a:rPr lang="th-TH" sz="2400" b="1" dirty="0">
                <a:solidFill>
                  <a:schemeClr val="bg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ตามที่รายงานไว้ในหัวข้อของตัวชี้วัด การเลือกช่วงคะแนน พิจารณาจากภาพรวมของ 3 ปัจจัยของการประเมินกระบวนการ ดังนี้</a:t>
            </a:r>
          </a:p>
          <a:p>
            <a:pPr marL="403225" lvl="0" rtl="0">
              <a:spcBef>
                <a:spcPts val="0"/>
              </a:spcBef>
              <a:spcAft>
                <a:spcPts val="0"/>
              </a:spcAft>
              <a:buNone/>
            </a:pPr>
            <a:endParaRPr lang="th-TH" sz="2400" b="1" dirty="0">
              <a:solidFill>
                <a:schemeClr val="bg2"/>
              </a:solidFill>
              <a:latin typeface="TH Sarabun New" panose="020B0500040200020003" pitchFamily="34" charset="-34"/>
              <a:cs typeface="TH Sarabun New" panose="020B0500040200020003" pitchFamily="34" charset="-34"/>
              <a:sym typeface="Sarabun"/>
            </a:endParaRPr>
          </a:p>
          <a:p>
            <a:pPr marL="1371600" lvl="0" indent="-968375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rgbClr val="292929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ปัจจัยที่ 1  แนวทาง วิธีการที่ใช้เพื่อให้บรรลุผลตามกระบวนการ  ความเหมาะสมของวิธีการที่ใช้ตามสภาวะแวดล้อมจองการปฏิบัติการ  ประสิทธิผลของการใช้วิธีการเหล่านั้น               การใช้แนวทางอย่างเป็นระบบ </a:t>
            </a:r>
            <a:r>
              <a:rPr lang="en-US" sz="2400" b="1" dirty="0">
                <a:solidFill>
                  <a:srgbClr val="292929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(A)</a:t>
            </a:r>
            <a:endParaRPr lang="th-TH" sz="2400" b="1" dirty="0">
              <a:solidFill>
                <a:srgbClr val="292929"/>
              </a:solidFill>
              <a:latin typeface="TH Sarabun New" panose="020B0500040200020003" pitchFamily="34" charset="-34"/>
              <a:cs typeface="TH Sarabun New" panose="020B0500040200020003" pitchFamily="34" charset="-34"/>
              <a:sym typeface="Sarabun"/>
            </a:endParaRPr>
          </a:p>
          <a:p>
            <a:pPr marL="1431925" lvl="0" indent="-102870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rgbClr val="292929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ปัจจัยที่ 2 การถ่ายทอดเพื่อนำไปปฏิบัติ การใช้แนวทางเพื่อตอบคำถามของหัวข้อต่าง ๆ     </a:t>
            </a:r>
          </a:p>
          <a:p>
            <a:pPr marL="1431925" lvl="0" indent="-102870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rgbClr val="292929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            ใช้แนวทางอย่างคงเส้นคงวา ใช้แนวทางในทุกหน่วยงานที่เกี่ยวข้อง (</a:t>
            </a:r>
            <a:r>
              <a:rPr lang="en-US" sz="2400" b="1" dirty="0">
                <a:solidFill>
                  <a:srgbClr val="292929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D</a:t>
            </a:r>
            <a:r>
              <a:rPr lang="th-TH" sz="2400" b="1" dirty="0">
                <a:solidFill>
                  <a:srgbClr val="292929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)</a:t>
            </a:r>
          </a:p>
          <a:p>
            <a:pPr marL="1431925" lvl="0" indent="-102870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rgbClr val="292929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ปัจจัยที่ 3 การเรียนรู้ การปรับปรุงแนวทางให้ดีขึ้นผ่านวงรบการประเมินและปรับปรุง           </a:t>
            </a:r>
          </a:p>
          <a:p>
            <a:pPr marL="1431925" lvl="0" indent="-102870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rgbClr val="292929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            การกระตุ้นให้เกิดการเปลี่ยนแปลงแนวทางอย่างก้าวกระโดด (</a:t>
            </a:r>
            <a:r>
              <a:rPr lang="en-US" sz="2400" b="1" dirty="0">
                <a:solidFill>
                  <a:srgbClr val="292929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L</a:t>
            </a:r>
            <a:r>
              <a:rPr lang="th-TH" sz="2400" b="1" dirty="0">
                <a:solidFill>
                  <a:srgbClr val="292929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)</a:t>
            </a:r>
          </a:p>
          <a:p>
            <a:pPr marL="403225" lvl="0" rtl="0">
              <a:spcBef>
                <a:spcPts val="0"/>
              </a:spcBef>
              <a:spcAft>
                <a:spcPts val="0"/>
              </a:spcAft>
              <a:buNone/>
            </a:pPr>
            <a:endParaRPr sz="2400" u="sng" dirty="0">
              <a:solidFill>
                <a:schemeClr val="bg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8488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25" y="577200"/>
            <a:ext cx="7970576" cy="45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6;p18">
            <a:extLst>
              <a:ext uri="{FF2B5EF4-FFF2-40B4-BE49-F238E27FC236}">
                <a16:creationId xmlns:a16="http://schemas.microsoft.com/office/drawing/2014/main" id="{8857F6B1-F212-4585-973F-1D2473ED4E1D}"/>
              </a:ext>
            </a:extLst>
          </p:cNvPr>
          <p:cNvSpPr/>
          <p:nvPr/>
        </p:nvSpPr>
        <p:spPr>
          <a:xfrm flipH="1">
            <a:off x="0" y="0"/>
            <a:ext cx="9144000" cy="577200"/>
          </a:xfrm>
          <a:prstGeom prst="snip1Rect">
            <a:avLst>
              <a:gd name="adj" fmla="val 0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   ช่วงคะแนน</a:t>
            </a:r>
            <a:endParaRPr sz="2800" dirty="0">
              <a:solidFill>
                <a:schemeClr val="accent5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472D4F4-B92E-4871-8326-2D9157323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95300"/>
            <a:ext cx="382905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หลักเกณฑ์ ขั้นตอนในการประกันคุณภาพ">
            <a:extLst>
              <a:ext uri="{FF2B5EF4-FFF2-40B4-BE49-F238E27FC236}">
                <a16:creationId xmlns:a16="http://schemas.microsoft.com/office/drawing/2014/main" id="{72CD855E-E8A9-4423-8938-C60573F8B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197" y="2506266"/>
            <a:ext cx="14620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35BB964-9627-410E-AACE-2CB32F6415AD}"/>
              </a:ext>
            </a:extLst>
          </p:cNvPr>
          <p:cNvSpPr/>
          <p:nvPr/>
        </p:nvSpPr>
        <p:spPr>
          <a:xfrm>
            <a:off x="4825603" y="2939653"/>
            <a:ext cx="1452563" cy="8322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35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6;p18">
            <a:extLst>
              <a:ext uri="{FF2B5EF4-FFF2-40B4-BE49-F238E27FC236}">
                <a16:creationId xmlns:a16="http://schemas.microsoft.com/office/drawing/2014/main" id="{9A47B9D0-A576-4AB8-ADAA-9D53CFE0A787}"/>
              </a:ext>
            </a:extLst>
          </p:cNvPr>
          <p:cNvSpPr/>
          <p:nvPr/>
        </p:nvSpPr>
        <p:spPr>
          <a:xfrm flipH="1">
            <a:off x="0" y="0"/>
            <a:ext cx="9144000" cy="750461"/>
          </a:xfrm>
          <a:prstGeom prst="snip1Rect">
            <a:avLst>
              <a:gd name="adj" fmla="val 0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   การกำหนดกระบวนงานที่สำคัญของส่วนงาน (และกอง/ฝ่ายของ สนม.)</a:t>
            </a:r>
            <a:endParaRPr sz="2800" dirty="0">
              <a:solidFill>
                <a:schemeClr val="accent5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Google Shape;136;p18">
            <a:extLst>
              <a:ext uri="{FF2B5EF4-FFF2-40B4-BE49-F238E27FC236}">
                <a16:creationId xmlns:a16="http://schemas.microsoft.com/office/drawing/2014/main" id="{E90978FF-7FAA-4FCB-97A6-909AE7473F40}"/>
              </a:ext>
            </a:extLst>
          </p:cNvPr>
          <p:cNvSpPr/>
          <p:nvPr/>
        </p:nvSpPr>
        <p:spPr>
          <a:xfrm flipH="1">
            <a:off x="522942" y="1507049"/>
            <a:ext cx="8366760" cy="1566595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ส่วนงาน/หน่วยงานที่รับผิดชอบตาม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Criteria 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ระดับมหาวิทยาลัยใน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CUPT-QMS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Goidelines</a:t>
            </a:r>
            <a:endParaRPr lang="th-TH" sz="2400" b="1" dirty="0">
              <a:solidFill>
                <a:schemeClr val="accent5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  <a:sym typeface="Sarabun"/>
            </a:endParaRPr>
          </a:p>
          <a:p>
            <a:pPr lvl="0">
              <a:tabLst>
                <a:tab pos="457200" algn="l"/>
              </a:tabLst>
            </a:pPr>
            <a:r>
              <a:rPr lang="th-TH" sz="2400" b="1" dirty="0">
                <a:solidFill>
                  <a:schemeClr val="bg2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	อย่างน้อยตามกระบวนการที่รับผิดชอบตาม </a:t>
            </a:r>
            <a:r>
              <a:rPr lang="en-US" sz="2400" b="1" dirty="0">
                <a:solidFill>
                  <a:schemeClr val="bg2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Criteria </a:t>
            </a:r>
            <a:r>
              <a:rPr lang="th-TH" sz="2400" b="1" dirty="0">
                <a:solidFill>
                  <a:schemeClr val="bg2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ระดับมหาวิทยาลัย</a:t>
            </a:r>
          </a:p>
        </p:txBody>
      </p:sp>
      <p:sp>
        <p:nvSpPr>
          <p:cNvPr id="10" name="Google Shape;136;p18">
            <a:extLst>
              <a:ext uri="{FF2B5EF4-FFF2-40B4-BE49-F238E27FC236}">
                <a16:creationId xmlns:a16="http://schemas.microsoft.com/office/drawing/2014/main" id="{DBFFD8D2-71DF-4AF0-B9F2-EA694FF65569}"/>
              </a:ext>
            </a:extLst>
          </p:cNvPr>
          <p:cNvSpPr/>
          <p:nvPr/>
        </p:nvSpPr>
        <p:spPr>
          <a:xfrm flipH="1">
            <a:off x="636906" y="3073644"/>
            <a:ext cx="8366760" cy="1566595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หน่วยงานที่</a:t>
            </a:r>
            <a:r>
              <a:rPr lang="th-TH" sz="2400" b="1" u="sng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ไม่ได้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รับผิดชอบตาม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Criteria 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ระดับมหาวิทยาลัยใน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 CUPT-QMS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Goidelines</a:t>
            </a:r>
            <a:endParaRPr lang="th-TH" sz="2400" b="1" dirty="0">
              <a:solidFill>
                <a:schemeClr val="accent5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  <a:sym typeface="Sarabun"/>
            </a:endParaRPr>
          </a:p>
          <a:p>
            <a:pPr lvl="0">
              <a:tabLst>
                <a:tab pos="457200" algn="l"/>
              </a:tabLst>
            </a:pPr>
            <a:r>
              <a:rPr lang="th-TH" sz="2400" b="1" dirty="0">
                <a:solidFill>
                  <a:schemeClr val="bg2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arabun"/>
              </a:rPr>
              <a:t>	อย่างน้อยตามกระบวนการที่กำหนดไว้ในภาคผนวกของคู่มือฯ</a:t>
            </a:r>
          </a:p>
        </p:txBody>
      </p:sp>
    </p:spTree>
    <p:extLst>
      <p:ext uri="{BB962C8B-B14F-4D97-AF65-F5344CB8AC3E}">
        <p14:creationId xmlns:p14="http://schemas.microsoft.com/office/powerpoint/2010/main" val="1222184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arabun"/>
                <a:ea typeface="Sarabun"/>
                <a:cs typeface="Sarabun"/>
                <a:sym typeface="Sarabun"/>
              </a:rPr>
              <a:t>Thanks!</a:t>
            </a:r>
            <a:endParaRPr sz="3000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57" name="Google Shape;257;p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Contact us:</a:t>
            </a:r>
            <a:endParaRPr sz="2400" b="1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งานประกันคุณภาพการศึกษา</a:t>
            </a:r>
            <a:endParaRPr sz="2400" b="1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กองพัฒนาคุณภาพ</a:t>
            </a:r>
            <a:endParaRPr sz="2400" b="1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ชั้น 2 อาคารสำนักงานมหาวิทยาลัย</a:t>
            </a:r>
            <a:endParaRPr sz="2400" b="1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atsavathep_kc@mju.ac.th</a:t>
            </a:r>
            <a:endParaRPr sz="2400" b="1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Tel. 3312</a:t>
            </a:r>
            <a:endParaRPr sz="2400" b="1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</a:t>
            </a:r>
            <a:endParaRPr sz="2400" b="1" dirty="0"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pic>
        <p:nvPicPr>
          <p:cNvPr id="258" name="Google Shape;258;p34" descr="Black and white upward shot of Golden Gate Bridge"/>
          <p:cNvPicPr preferRelativeResize="0"/>
          <p:nvPr/>
        </p:nvPicPr>
        <p:blipFill rotWithShape="1">
          <a:blip r:embed="rId3">
            <a:alphaModFix/>
          </a:blip>
          <a:srcRect l="19071" t="9" r="4853"/>
          <a:stretch/>
        </p:blipFill>
        <p:spPr>
          <a:xfrm>
            <a:off x="3274676" y="0"/>
            <a:ext cx="5869325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dn.gotoknow.org/assets/media/files/001/286/855/large_blogKM19Feb18.png">
            <a:extLst>
              <a:ext uri="{FF2B5EF4-FFF2-40B4-BE49-F238E27FC236}">
                <a16:creationId xmlns:a16="http://schemas.microsoft.com/office/drawing/2014/main" id="{2E924542-AC31-4968-B635-34A95A52A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07" y="657225"/>
            <a:ext cx="5947172" cy="359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หลักเกณฑ์ ขั้นตอนในการประกันคุณภาพ">
            <a:extLst>
              <a:ext uri="{FF2B5EF4-FFF2-40B4-BE49-F238E27FC236}">
                <a16:creationId xmlns:a16="http://schemas.microsoft.com/office/drawing/2014/main" id="{41D80B28-ED00-43AB-A309-6E4F12117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135" y="1551385"/>
            <a:ext cx="1460897" cy="146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873B5CDB-2810-4FF1-BA40-230089597414}"/>
              </a:ext>
            </a:extLst>
          </p:cNvPr>
          <p:cNvSpPr/>
          <p:nvPr/>
        </p:nvSpPr>
        <p:spPr>
          <a:xfrm>
            <a:off x="2351485" y="2188369"/>
            <a:ext cx="1452563" cy="1208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35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FBD1A601-0B99-4B8D-8FD6-59E7429D71E3}"/>
              </a:ext>
            </a:extLst>
          </p:cNvPr>
          <p:cNvSpPr/>
          <p:nvPr/>
        </p:nvSpPr>
        <p:spPr>
          <a:xfrm>
            <a:off x="4997053" y="2122885"/>
            <a:ext cx="1452563" cy="1208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3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311700" y="12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2. การพัฒนาปรับปรุงตัวชี้วัดและวิธีการประเมิน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1449475" y="2073000"/>
            <a:ext cx="2612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28887E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950" y="684175"/>
            <a:ext cx="7067550" cy="43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311700" y="10503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3. ตัวชี้วัดในการประเมิน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1449475" y="2073000"/>
            <a:ext cx="2612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28887E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graphicFrame>
        <p:nvGraphicFramePr>
          <p:cNvPr id="121" name="Google Shape;121;p17"/>
          <p:cNvGraphicFramePr/>
          <p:nvPr>
            <p:extLst>
              <p:ext uri="{D42A27DB-BD31-4B8C-83A1-F6EECF244321}">
                <p14:modId xmlns:p14="http://schemas.microsoft.com/office/powerpoint/2010/main" val="1256719640"/>
              </p:ext>
            </p:extLst>
          </p:nvPr>
        </p:nvGraphicFramePr>
        <p:xfrm>
          <a:off x="855875" y="707400"/>
          <a:ext cx="7239000" cy="3977370"/>
        </p:xfrm>
        <a:graphic>
          <a:graphicData uri="http://schemas.openxmlformats.org/drawingml/2006/table">
            <a:tbl>
              <a:tblPr>
                <a:noFill/>
                <a:tableStyleId>{43E34BB2-0B5B-444C-9948-D6981448C74D}</a:tableStyleId>
              </a:tblPr>
              <a:tblGrid>
                <a:gridCol w="164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dirty="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ตัวชี้วัด/ หัวข้อ</a:t>
                      </a:r>
                      <a:endParaRPr sz="1700" b="1" dirty="0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ตัวชี้วัดที่ 1</a:t>
                      </a:r>
                      <a:endParaRPr sz="1700" b="1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dirty="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ผู้รับบริการและผู้มีส่วนได้ส่วนเสีย</a:t>
                      </a:r>
                      <a:endParaRPr sz="1700" b="1" dirty="0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1.1</a:t>
                      </a:r>
                      <a:endParaRPr sz="1700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กระบวนการรับฟังเสียงของผู้รับบริการและผู้มีส่วนได้ส่วนเสีย</a:t>
                      </a:r>
                      <a:endParaRPr sz="1700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1.2</a:t>
                      </a:r>
                      <a:endParaRPr sz="1700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dirty="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การพัฒนาปรับปรุงการให้บริการ</a:t>
                      </a:r>
                      <a:endParaRPr sz="1700" dirty="0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ตัวชี้วัดที่ 2</a:t>
                      </a:r>
                      <a:endParaRPr sz="1700" b="1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ระบบปฏิบัติการ</a:t>
                      </a:r>
                      <a:endParaRPr sz="1700" b="1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2.1</a:t>
                      </a:r>
                      <a:endParaRPr sz="1700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กระบวนการทำงาน</a:t>
                      </a:r>
                      <a:endParaRPr sz="1700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2.2</a:t>
                      </a:r>
                      <a:endParaRPr sz="1700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การพัฒนาปรับปรุงกระบวนการทำงาน</a:t>
                      </a:r>
                      <a:endParaRPr sz="1700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ตัวชี้วัดที่ 3</a:t>
                      </a:r>
                      <a:endParaRPr sz="1700" b="1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ความสำเร็จของแผนปฏิบัติการประจำปี</a:t>
                      </a:r>
                      <a:endParaRPr sz="1700" b="1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3.1</a:t>
                      </a:r>
                      <a:endParaRPr sz="1700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dirty="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ร้อยละความสำเร็จของจำนวนตัวชี้วัดในแผนปฏิบัติการประจำปี</a:t>
                      </a:r>
                      <a:endParaRPr sz="1700" dirty="0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414939" y="4088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th-TH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4</a:t>
            </a:r>
            <a:r>
              <a:rPr lang="en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. </a:t>
            </a:r>
            <a:r>
              <a:rPr lang="th-TH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ระยะเวลาในการตรวจ</a:t>
            </a:r>
            <a:r>
              <a:rPr lang="en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ประเมิน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1449475" y="2073000"/>
            <a:ext cx="26127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8887E"/>
              </a:solidFill>
              <a:latin typeface="Angsana New" panose="02020603050405020304" pitchFamily="18" charset="-34"/>
              <a:ea typeface="Sarabun"/>
              <a:cs typeface="Angsana New" panose="02020603050405020304" pitchFamily="18" charset="-34"/>
              <a:sym typeface="Sarabun"/>
            </a:endParaRPr>
          </a:p>
        </p:txBody>
      </p:sp>
      <p:sp>
        <p:nvSpPr>
          <p:cNvPr id="5" name="Google Shape;119;p17">
            <a:extLst>
              <a:ext uri="{FF2B5EF4-FFF2-40B4-BE49-F238E27FC236}">
                <a16:creationId xmlns:a16="http://schemas.microsoft.com/office/drawing/2014/main" id="{2B06F549-18F1-4708-90DF-1863B9D8E812}"/>
              </a:ext>
            </a:extLst>
          </p:cNvPr>
          <p:cNvSpPr txBox="1">
            <a:spLocks/>
          </p:cNvSpPr>
          <p:nvPr/>
        </p:nvSpPr>
        <p:spPr>
          <a:xfrm>
            <a:off x="671778" y="1101903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pPr>
              <a:buSzPts val="891"/>
            </a:pPr>
            <a:r>
              <a:rPr lang="th-TH" sz="24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ภายใน 3 เดือนหลังสิ้นสุดปีงบประมาณ (ตุลาคม – ธันวาคม 2566)</a:t>
            </a:r>
          </a:p>
        </p:txBody>
      </p:sp>
      <p:sp>
        <p:nvSpPr>
          <p:cNvPr id="6" name="Google Shape;119;p17">
            <a:extLst>
              <a:ext uri="{FF2B5EF4-FFF2-40B4-BE49-F238E27FC236}">
                <a16:creationId xmlns:a16="http://schemas.microsoft.com/office/drawing/2014/main" id="{AB4001C8-9291-4D68-9A87-59AA9F933162}"/>
              </a:ext>
            </a:extLst>
          </p:cNvPr>
          <p:cNvSpPr txBox="1">
            <a:spLocks/>
          </p:cNvSpPr>
          <p:nvPr/>
        </p:nvSpPr>
        <p:spPr>
          <a:xfrm>
            <a:off x="414939" y="1866549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pPr>
              <a:buSzPts val="891"/>
            </a:pPr>
            <a:r>
              <a:rPr lang="th-TH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5. การรายงานการประเมินตนอง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(SAR)</a:t>
            </a:r>
            <a:endParaRPr lang="th-TH" sz="2400" dirty="0">
              <a:solidFill>
                <a:schemeClr val="accent5">
                  <a:lumMod val="50000"/>
                </a:schemeClr>
              </a:solidFill>
              <a:latin typeface="TH Sarabun New" panose="020B0500040200020003" pitchFamily="34" charset="-34"/>
              <a:ea typeface="Sarabun"/>
              <a:cs typeface="TH Sarabun New" panose="020B0500040200020003" pitchFamily="34" charset="-34"/>
              <a:sym typeface="Sarabun"/>
            </a:endParaRPr>
          </a:p>
        </p:txBody>
      </p:sp>
      <p:sp>
        <p:nvSpPr>
          <p:cNvPr id="7" name="Google Shape;119;p17">
            <a:extLst>
              <a:ext uri="{FF2B5EF4-FFF2-40B4-BE49-F238E27FC236}">
                <a16:creationId xmlns:a16="http://schemas.microsoft.com/office/drawing/2014/main" id="{752BF7A6-5120-4583-8FD8-9AED62DE7B41}"/>
              </a:ext>
            </a:extLst>
          </p:cNvPr>
          <p:cNvSpPr txBox="1">
            <a:spLocks/>
          </p:cNvSpPr>
          <p:nvPr/>
        </p:nvSpPr>
        <p:spPr>
          <a:xfrm>
            <a:off x="623400" y="2571750"/>
            <a:ext cx="8425350" cy="216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pPr marL="342900" indent="-342900">
              <a:buSzPts val="891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5.1 </a:t>
            </a:r>
            <a:r>
              <a:rPr lang="th-TH" sz="24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ทุกส่วนงานจัดทำ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SAR </a:t>
            </a:r>
            <a:r>
              <a:rPr lang="th-TH" sz="24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ตามคู่มือฯ ให้คณะกรรมการประเมินล่วงหน้า 7 วันก่อนวันตรวจ</a:t>
            </a:r>
            <a:br>
              <a:rPr lang="en-US" sz="24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</a:br>
            <a:r>
              <a:rPr lang="th-TH" sz="24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ประเมินฯ ส่วนงานนั้น</a:t>
            </a:r>
          </a:p>
          <a:p>
            <a:pPr marL="342900" indent="-342900">
              <a:buSzPts val="891"/>
            </a:pPr>
            <a:r>
              <a:rPr lang="th-TH" sz="24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5.2 สำนักงานมหาวิทยาลัย ให้กอง/ฝ่าย ทำ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SAR </a:t>
            </a:r>
            <a:r>
              <a:rPr lang="th-TH" sz="24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เพื่อรับการตรวจประเมินฯ ระดับกอง/ฝ่าย </a:t>
            </a:r>
            <a:br>
              <a:rPr lang="en-US" sz="24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</a:br>
            <a:r>
              <a:rPr lang="th-TH" sz="24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ก่อน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 </a:t>
            </a:r>
            <a:r>
              <a:rPr lang="th-TH" sz="24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แล้วรวบรวมจัดทำเป็น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SAR </a:t>
            </a:r>
            <a:r>
              <a:rPr lang="th-TH" sz="24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ระดับสำนักงานมหาวิทยาลัย โดยกอง/ฝ่ายต้องทำ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SAR </a:t>
            </a:r>
            <a:br>
              <a:rPr lang="en-US" sz="24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</a:br>
            <a:r>
              <a:rPr lang="th-TH" sz="24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Sarabun"/>
                <a:cs typeface="TH Sarabun New" panose="020B0500040200020003" pitchFamily="34" charset="-34"/>
                <a:sym typeface="Sarabun"/>
              </a:rPr>
              <a:t>ให้คณะกรรมการประเมินล่วงหน้า 7 วันก่อนวันตรวจประเมินฯ กอง/ฝ่ายนั้น</a:t>
            </a:r>
          </a:p>
        </p:txBody>
      </p:sp>
    </p:spTree>
    <p:extLst>
      <p:ext uri="{BB962C8B-B14F-4D97-AF65-F5344CB8AC3E}">
        <p14:creationId xmlns:p14="http://schemas.microsoft.com/office/powerpoint/2010/main" val="773965728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1766</Words>
  <Application>Microsoft Office PowerPoint</Application>
  <PresentationFormat>On-screen Show (16:9)</PresentationFormat>
  <Paragraphs>200</Paragraphs>
  <Slides>51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Angsana New</vt:lpstr>
      <vt:lpstr>Sarabun</vt:lpstr>
      <vt:lpstr>PT Sans Narrow</vt:lpstr>
      <vt:lpstr>Sarabun Medium</vt:lpstr>
      <vt:lpstr>Arial</vt:lpstr>
      <vt:lpstr>Open Sans</vt:lpstr>
      <vt:lpstr>TH Sarabun New</vt:lpstr>
      <vt:lpstr>Tropic</vt:lpstr>
      <vt:lpstr>โครงการชี้แจง คู่มือการประกันคุณภาพส่วนงานสนับสนุน ประจำปีงบประมาณ พ.ศ. 2566   วันศุกร์ที่ 14 กรกฎาคม 2566</vt:lpstr>
      <vt:lpstr>PowerPoint Presentation</vt:lpstr>
      <vt:lpstr>พ.ร.บ. มหาวิทยาลัยแม่โจ้ พ.ศ. 2560 มาตรา 49</vt:lpstr>
      <vt:lpstr>1. กรอบแนวคิดของการประกันคุณภาพส่วนงานสนับสนุน ปี พ.ศ. 2566</vt:lpstr>
      <vt:lpstr>PowerPoint Presentation</vt:lpstr>
      <vt:lpstr>PowerPoint Presentation</vt:lpstr>
      <vt:lpstr>2. การพัฒนาปรับปรุงตัวชี้วัดและวิธีการประเมิน</vt:lpstr>
      <vt:lpstr>3. ตัวชี้วัดในการประเมิน</vt:lpstr>
      <vt:lpstr>4. ระยะเวลาในการตรวจประเมิน</vt:lpstr>
      <vt:lpstr>6. การจัดทำรายงานการประเมินตนเอง (SAR) ของส่วนงาน/หน่วยงาน</vt:lpstr>
      <vt:lpstr>โครงร่างองค์กร (Organizational Profile : OP)</vt:lpstr>
      <vt:lpstr>PowerPoint Presentation</vt:lpstr>
      <vt:lpstr>PowerPoint Presentation</vt:lpstr>
      <vt:lpstr>1. ผลิตภัณฑ์หรือบริการ</vt:lpstr>
      <vt:lpstr>2. วิสัยทัศน์ พันธกิจ ค่านิยม</vt:lpstr>
      <vt:lpstr>PowerPoint Presentation</vt:lpstr>
      <vt:lpstr>PowerPoint Presentation</vt:lpstr>
      <vt:lpstr>3. ลักษณะโดยรวมของบุคลากร </vt:lpstr>
      <vt:lpstr>PowerPoint Presentation</vt:lpstr>
      <vt:lpstr>4. สินทรัพย์</vt:lpstr>
      <vt:lpstr>5. สภาวะแวดล้อมด้านกฎระเบียบข้อบังคับ</vt:lpstr>
      <vt:lpstr>6. โครงสร้างองค์กร</vt:lpstr>
      <vt:lpstr>PowerPoint Presentation</vt:lpstr>
      <vt:lpstr>7.ลูกค้าและผู้มีส่วนได้ส่วนเสีย</vt:lpstr>
      <vt:lpstr>8.ผู้ส่งมอบและคู่ความร่วมมือ</vt:lpstr>
      <vt:lpstr>PowerPoint Presentation</vt:lpstr>
      <vt:lpstr>PowerPoint Presentation</vt:lpstr>
      <vt:lpstr>9.ตำแหน่งในการแข่งขัน</vt:lpstr>
      <vt:lpstr>10.การเปลี่ยนแปลงความสามารถในการแข่งขัน</vt:lpstr>
      <vt:lpstr>11.แหล่งข้อมูลเชิงเปรียบเทียบ</vt:lpstr>
      <vt:lpstr>12.บริบทเชิงกลยุทธ์</vt:lpstr>
      <vt:lpstr>12.บริบทเชิงกลยุทธ์</vt:lpstr>
      <vt:lpstr>12.บริบทเชิงกลยุทธ์</vt:lpstr>
      <vt:lpstr>13.ระบบการปรับปรุงการดำเนินการ</vt:lpstr>
      <vt:lpstr>PowerPoint Presentation</vt:lpstr>
      <vt:lpstr>     ตัวชี้วัดที่ 1 ผู้รับบริการและผู้มีส่วนได้ส่วนเสีย</vt:lpstr>
      <vt:lpstr>1.1 ก. การรับฟังผู้รับบริการและผู้มีส่วนได้ส่วนเสีย</vt:lpstr>
      <vt:lpstr>1.2 ก. การนำสารสนเทศที่ได้รับไปใช้ในการพัฒนาปรับปรุงการให้บริการ</vt:lpstr>
      <vt:lpstr>1.2 ข. การสร้างความสัมพันธ์กับผู้รับบริการและผู้มีส่วนได้ส่วนเสีย</vt:lpstr>
      <vt:lpstr>PowerPoint Presentation</vt:lpstr>
      <vt:lpstr>2.1 ก. การออกแบบการบริการ และกระบวนการ</vt:lpstr>
      <vt:lpstr>PowerPoint Presentation</vt:lpstr>
      <vt:lpstr>2.1 ข. การจัดการกระบวนการ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แนวทางการประเมินคุณภาพส่วนงานสนับสนุน ประจำปีงบประมาณ พ.ศ. 2566</dc:title>
  <dc:creator>lenovo</dc:creator>
  <cp:lastModifiedBy>Atsavathep Kanching</cp:lastModifiedBy>
  <cp:revision>62</cp:revision>
  <cp:lastPrinted>2023-07-14T02:49:10Z</cp:lastPrinted>
  <dcterms:modified xsi:type="dcterms:W3CDTF">2023-07-14T04:01:14Z</dcterms:modified>
</cp:coreProperties>
</file>