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35" r:id="rId2"/>
    <p:sldMasterId id="2147483747" r:id="rId3"/>
  </p:sldMasterIdLst>
  <p:notesMasterIdLst>
    <p:notesMasterId r:id="rId106"/>
  </p:notesMasterIdLst>
  <p:sldIdLst>
    <p:sldId id="284" r:id="rId4"/>
    <p:sldId id="288" r:id="rId5"/>
    <p:sldId id="279" r:id="rId6"/>
    <p:sldId id="278" r:id="rId7"/>
    <p:sldId id="280" r:id="rId8"/>
    <p:sldId id="286" r:id="rId9"/>
    <p:sldId id="324" r:id="rId10"/>
    <p:sldId id="256" r:id="rId11"/>
    <p:sldId id="257" r:id="rId12"/>
    <p:sldId id="282" r:id="rId13"/>
    <p:sldId id="289" r:id="rId14"/>
    <p:sldId id="287" r:id="rId15"/>
    <p:sldId id="292" r:id="rId16"/>
    <p:sldId id="325" r:id="rId17"/>
    <p:sldId id="326" r:id="rId18"/>
    <p:sldId id="356" r:id="rId19"/>
    <p:sldId id="327" r:id="rId20"/>
    <p:sldId id="357" r:id="rId21"/>
    <p:sldId id="293" r:id="rId22"/>
    <p:sldId id="290" r:id="rId23"/>
    <p:sldId id="291" r:id="rId24"/>
    <p:sldId id="358" r:id="rId25"/>
    <p:sldId id="294" r:id="rId26"/>
    <p:sldId id="296" r:id="rId27"/>
    <p:sldId id="301" r:id="rId28"/>
    <p:sldId id="329" r:id="rId29"/>
    <p:sldId id="330" r:id="rId30"/>
    <p:sldId id="331" r:id="rId31"/>
    <p:sldId id="361" r:id="rId32"/>
    <p:sldId id="363" r:id="rId33"/>
    <p:sldId id="295" r:id="rId34"/>
    <p:sldId id="333" r:id="rId35"/>
    <p:sldId id="364" r:id="rId36"/>
    <p:sldId id="297" r:id="rId37"/>
    <p:sldId id="334" r:id="rId38"/>
    <p:sldId id="367" r:id="rId39"/>
    <p:sldId id="300" r:id="rId40"/>
    <p:sldId id="298" r:id="rId41"/>
    <p:sldId id="304" r:id="rId42"/>
    <p:sldId id="299" r:id="rId43"/>
    <p:sldId id="305" r:id="rId44"/>
    <p:sldId id="306" r:id="rId45"/>
    <p:sldId id="373" r:id="rId46"/>
    <p:sldId id="374" r:id="rId47"/>
    <p:sldId id="339" r:id="rId48"/>
    <p:sldId id="340" r:id="rId49"/>
    <p:sldId id="341" r:id="rId50"/>
    <p:sldId id="365" r:id="rId51"/>
    <p:sldId id="302" r:id="rId52"/>
    <p:sldId id="303" r:id="rId53"/>
    <p:sldId id="307" r:id="rId54"/>
    <p:sldId id="309" r:id="rId55"/>
    <p:sldId id="316" r:id="rId56"/>
    <p:sldId id="368" r:id="rId57"/>
    <p:sldId id="311" r:id="rId58"/>
    <p:sldId id="308" r:id="rId59"/>
    <p:sldId id="310" r:id="rId60"/>
    <p:sldId id="318" r:id="rId61"/>
    <p:sldId id="343" r:id="rId62"/>
    <p:sldId id="344" r:id="rId63"/>
    <p:sldId id="369" r:id="rId64"/>
    <p:sldId id="312" r:id="rId65"/>
    <p:sldId id="319" r:id="rId66"/>
    <p:sldId id="346" r:id="rId67"/>
    <p:sldId id="370" r:id="rId68"/>
    <p:sldId id="313" r:id="rId69"/>
    <p:sldId id="320" r:id="rId70"/>
    <p:sldId id="347" r:id="rId71"/>
    <p:sldId id="371" r:id="rId72"/>
    <p:sldId id="314" r:id="rId73"/>
    <p:sldId id="317" r:id="rId74"/>
    <p:sldId id="348" r:id="rId75"/>
    <p:sldId id="350" r:id="rId76"/>
    <p:sldId id="372" r:id="rId77"/>
    <p:sldId id="315" r:id="rId78"/>
    <p:sldId id="322" r:id="rId79"/>
    <p:sldId id="352" r:id="rId80"/>
    <p:sldId id="375" r:id="rId81"/>
    <p:sldId id="353" r:id="rId82"/>
    <p:sldId id="354" r:id="rId83"/>
    <p:sldId id="376" r:id="rId84"/>
    <p:sldId id="355" r:id="rId85"/>
    <p:sldId id="260" r:id="rId86"/>
    <p:sldId id="258" r:id="rId87"/>
    <p:sldId id="259" r:id="rId88"/>
    <p:sldId id="261" r:id="rId89"/>
    <p:sldId id="262" r:id="rId90"/>
    <p:sldId id="263" r:id="rId91"/>
    <p:sldId id="264" r:id="rId92"/>
    <p:sldId id="265" r:id="rId93"/>
    <p:sldId id="266" r:id="rId94"/>
    <p:sldId id="267" r:id="rId95"/>
    <p:sldId id="268" r:id="rId96"/>
    <p:sldId id="269" r:id="rId97"/>
    <p:sldId id="270" r:id="rId98"/>
    <p:sldId id="271" r:id="rId99"/>
    <p:sldId id="272" r:id="rId100"/>
    <p:sldId id="273" r:id="rId101"/>
    <p:sldId id="274" r:id="rId102"/>
    <p:sldId id="275" r:id="rId103"/>
    <p:sldId id="276" r:id="rId104"/>
    <p:sldId id="277" r:id="rId105"/>
  </p:sldIdLst>
  <p:sldSz cx="12192000" cy="6858000"/>
  <p:notesSz cx="6858000" cy="9144000"/>
  <p:defaultTextStyle>
    <a:defPPr lvl="0">
      <a:defRPr lang="th-TH"/>
    </a:defPPr>
    <a:lvl1pPr marL="0" lv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EB6E3-E59A-4EDA-BE02-4D742C301FE7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E1009-D9EC-4BB9-81BF-A3C2E00227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216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1009-D9EC-4BB9-81BF-A3C2E00227AC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95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E1009-D9EC-4BB9-81BF-A3C2E00227AC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349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72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9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71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05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79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36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481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128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3A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43160" y="1558922"/>
            <a:ext cx="8896376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19565" y="2357430"/>
            <a:ext cx="7219971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3148203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/>
          <p:nvPr userDrawn="1"/>
        </p:nvSpPr>
        <p:spPr>
          <a:xfrm>
            <a:off x="-43" y="6383358"/>
            <a:ext cx="12192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pic>
        <p:nvPicPr>
          <p:cNvPr id="5" name="Picture 7" descr="mjuppt_3A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61" y="428612"/>
            <a:ext cx="11010939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61" y="1600200"/>
            <a:ext cx="11010939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70723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AFC6-0F8A-4D03-A27B-B1ACB94DAFE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7277-524D-465E-92C6-AADCE3983BD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73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946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2405-0097-4F6A-B0AA-A460449A197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10E9-CDDD-4346-8901-F3E53E3029F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2841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5E81-95E4-407B-A4CE-FFC7749B850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20EC-64C9-44D2-ADA8-20F38A2418D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32489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EE7A-1D84-47BB-A5D5-2F1D4B25878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6264-286B-4CE9-9FD6-4AFF53AA9A8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55303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3291-9AAC-452A-B6A2-A102FA3292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B8B6-EF53-4699-8E35-9E2937841AD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3389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1369-CBB2-4970-80C9-164E6AE6068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055A-A3DD-4A35-9924-70E27F74437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8093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EE7B-999D-49EC-88E0-1857FB68420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240B-2283-4E52-A827-3E0DC18C8B6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87599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0CC-841B-4389-B504-03C7796AFAF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7584-E398-4FA2-8A98-39C6953CC42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3872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D78E-DFA8-47B6-8D9E-A2BEC982CDF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731-E10C-483A-9224-4236F308A2B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074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juppt_3A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43160" y="1558922"/>
            <a:ext cx="8896376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19565" y="2357430"/>
            <a:ext cx="7219971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96999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8"/>
          <p:cNvSpPr/>
          <p:nvPr userDrawn="1"/>
        </p:nvSpPr>
        <p:spPr>
          <a:xfrm>
            <a:off x="-43" y="6383358"/>
            <a:ext cx="12192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pic>
        <p:nvPicPr>
          <p:cNvPr id="5" name="Picture 7" descr="mjuppt_3Abg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61" y="428612"/>
            <a:ext cx="11010939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61" y="1600200"/>
            <a:ext cx="11010939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71421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396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AFC6-0F8A-4D03-A27B-B1ACB94DAFE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7277-524D-465E-92C6-AADCE3983BD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2333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2405-0097-4F6A-B0AA-A460449A197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10E9-CDDD-4346-8901-F3E53E3029F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75163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5E81-95E4-407B-A4CE-FFC7749B850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120EC-64C9-44D2-ADA8-20F38A2418D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83216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EE7A-1D84-47BB-A5D5-2F1D4B25878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6264-286B-4CE9-9FD6-4AFF53AA9A8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96262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3291-9AAC-452A-B6A2-A102FA32925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B8B6-EF53-4699-8E35-9E2937841AD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4112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1369-CBB2-4970-80C9-164E6AE6068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055A-A3DD-4A35-9924-70E27F74437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00114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EE7B-999D-49EC-88E0-1857FB68420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240B-2283-4E52-A827-3E0DC18C8B6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71492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0CC-841B-4389-B504-03C7796AFAF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D7584-E398-4FA2-8A98-39C6953CC42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97339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D78E-DFA8-47B6-8D9E-A2BEC982CDF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731-E10C-483A-9224-4236F308A2B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5338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55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002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66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73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28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98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B613-02E1-441C-9373-D8EE36F83823}" type="datetimeFigureOut">
              <a:rPr lang="th-TH" smtClean="0"/>
              <a:t>10/11/63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BA875FE-BAA0-4DE0-AC76-33F679A364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43175-3020-4A86-A569-94818D82DF3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BAFFA-FAE3-4047-9C92-DC4DA6987166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93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43175-3020-4A86-A569-94818D82DF3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BAFFA-FAE3-4047-9C92-DC4DA6987166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403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5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p.mju.ac.th/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647825" y="404948"/>
            <a:ext cx="8117472" cy="459812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000" b="1" dirty="0">
                <a:ln w="11430"/>
                <a:solidFill>
                  <a:srgbClr val="4F81BD"/>
                </a:solidFill>
                <a:effectLst>
                  <a:glow rad="101600">
                    <a:srgbClr val="8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การเขียนโครงร่างองค์กร </a:t>
            </a:r>
          </a:p>
          <a:p>
            <a:pPr algn="ctr">
              <a:spcBef>
                <a:spcPct val="0"/>
              </a:spcBef>
              <a:defRPr/>
            </a:pPr>
            <a:r>
              <a:rPr lang="th-TH" sz="6000" b="1" dirty="0">
                <a:ln w="11430"/>
                <a:solidFill>
                  <a:srgbClr val="4F81BD"/>
                </a:solidFill>
                <a:effectLst>
                  <a:glow rad="101600">
                    <a:srgbClr val="8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(</a:t>
            </a:r>
            <a:r>
              <a:rPr lang="en-US" sz="6000" b="1" dirty="0">
                <a:ln w="11430"/>
                <a:solidFill>
                  <a:srgbClr val="4F81BD"/>
                </a:solidFill>
                <a:effectLst>
                  <a:glow rad="101600">
                    <a:srgbClr val="8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Organizational Profile : OP)</a:t>
            </a:r>
            <a:endParaRPr lang="th-TH" sz="4400" b="1" dirty="0">
              <a:ln w="11430"/>
              <a:solidFill>
                <a:srgbClr val="4F81BD"/>
              </a:solidFill>
              <a:effectLst>
                <a:glow rad="101600">
                  <a:srgbClr val="8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algn="ctr">
              <a:spcBef>
                <a:spcPct val="0"/>
              </a:spcBef>
              <a:defRPr/>
            </a:pPr>
            <a:endParaRPr lang="th-TH" sz="4400" b="1" dirty="0">
              <a:ln w="11430"/>
              <a:solidFill>
                <a:srgbClr val="4F81BD"/>
              </a:solidFill>
              <a:effectLst>
                <a:glow rad="101600">
                  <a:srgbClr val="8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K2D July8" pitchFamily="2" charset="-34"/>
              <a:ea typeface="+mj-ea"/>
              <a:cs typeface="TH K2D July8" pitchFamily="2" charset="-34"/>
            </a:endParaRPr>
          </a:p>
          <a:p>
            <a:pPr algn="ctr">
              <a:spcBef>
                <a:spcPct val="0"/>
              </a:spcBef>
              <a:defRPr/>
            </a:pPr>
            <a:endParaRPr lang="th-TH" sz="2000" b="1" dirty="0">
              <a:ln w="11430"/>
              <a:solidFill>
                <a:srgbClr val="4F81BD"/>
              </a:solidFill>
              <a:effectLst>
                <a:glow rad="101600">
                  <a:srgbClr val="8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K2D July8" pitchFamily="2" charset="-34"/>
              <a:ea typeface="+mj-ea"/>
              <a:cs typeface="TH K2D July8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317751" y="3765551"/>
            <a:ext cx="8208963" cy="1439863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0"/>
              </a:spcBef>
              <a:defRPr/>
            </a:pPr>
            <a:endParaRPr lang="th-TH" sz="4500" b="1" dirty="0">
              <a:ln w="11430"/>
              <a:solidFill>
                <a:srgbClr val="FFFF00"/>
              </a:solidFill>
              <a:effectLst>
                <a:glow rad="101600">
                  <a:srgbClr val="8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K2D July8" pitchFamily="2" charset="-34"/>
              <a:ea typeface="+mj-ea"/>
              <a:cs typeface="TH K2D July8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647825" y="3748089"/>
            <a:ext cx="9144000" cy="104457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th-TH" sz="6000" b="1" dirty="0">
              <a:ln w="11430"/>
              <a:solidFill>
                <a:srgbClr val="FFFF00"/>
              </a:solidFill>
              <a:effectLst>
                <a:glow rad="101600">
                  <a:srgbClr val="8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K2D July8" pitchFamily="2" charset="-34"/>
              <a:ea typeface="+mj-ea"/>
              <a:cs typeface="TH K2D July8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7569" y="3911648"/>
            <a:ext cx="465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ญาณ</a:t>
            </a:r>
            <a:r>
              <a:rPr lang="th-TH" sz="44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ิน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โอภาสพัฒนกิจ</a:t>
            </a:r>
          </a:p>
          <a:p>
            <a:pPr algn="ctr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– 13 พฤศจิกายน 2563</a:t>
            </a:r>
          </a:p>
        </p:txBody>
      </p:sp>
    </p:spTree>
    <p:extLst>
      <p:ext uri="{BB962C8B-B14F-4D97-AF65-F5344CB8AC3E}">
        <p14:creationId xmlns:p14="http://schemas.microsoft.com/office/powerpoint/2010/main" val="25085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25" y="252107"/>
            <a:ext cx="8430660" cy="65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0786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655" y="62882"/>
            <a:ext cx="982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655" y="701714"/>
            <a:ext cx="982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สภาวการณ์เชิงกลยุทธ์ของหน่วยงานเป็นอย่างไร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5852" y="1313044"/>
            <a:ext cx="980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บริบทเชิงกลยุทธ์</a:t>
            </a:r>
            <a:r>
              <a:rPr lang="en-US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br>
              <a:rPr lang="en-US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ความท้าทาย</a:t>
            </a:r>
            <a:r>
              <a:rPr lang="th-TH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ความได้เปรียบ </a:t>
            </a:r>
            <a:r>
              <a:rPr lang="th-TH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เชิงกลยุทธ์ที่สำคัญในการให้บริการ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5852" y="2513373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23520"/>
              </p:ext>
            </p:extLst>
          </p:nvPr>
        </p:nvGraphicFramePr>
        <p:xfrm>
          <a:off x="281354" y="3127959"/>
          <a:ext cx="11774657" cy="3556167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672861">
                  <a:extLst>
                    <a:ext uri="{9D8B030D-6E8A-4147-A177-3AD203B41FA5}">
                      <a16:colId xmlns:a16="http://schemas.microsoft.com/office/drawing/2014/main" val="3985572608"/>
                    </a:ext>
                  </a:extLst>
                </a:gridCol>
                <a:gridCol w="4937760">
                  <a:extLst>
                    <a:ext uri="{9D8B030D-6E8A-4147-A177-3AD203B41FA5}">
                      <a16:colId xmlns:a16="http://schemas.microsoft.com/office/drawing/2014/main" val="2033361596"/>
                    </a:ext>
                  </a:extLst>
                </a:gridCol>
                <a:gridCol w="4164036">
                  <a:extLst>
                    <a:ext uri="{9D8B030D-6E8A-4147-A177-3AD203B41FA5}">
                      <a16:colId xmlns:a16="http://schemas.microsoft.com/office/drawing/2014/main" val="2131985972"/>
                    </a:ext>
                  </a:extLst>
                </a:gridCol>
              </a:tblGrid>
              <a:tr h="460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ความท้าทายเชิงกลยุทธ์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ความได้เปรียบเชิงกลยุทธ์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86673"/>
                  </a:ext>
                </a:extLst>
              </a:tr>
              <a:tr h="30958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พัฒนาทักษะและความเชี่ยวชาญของบุคลากร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บุคลากรเข้ารับการพัฒนาอบรม เพื่อเพิ่มพูนความรู้ที่เกี่ยวกับภาระงานของตนเอง/ภาระงานที่เกี่ยวข้อง/ภาระงานของหน่วยงาน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KM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แลกเปลี่ยนเรียนรู้ภายในหน่วยงาน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แต่งตั้งเป็นคณะกรรมการของงานอื่น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ผู้อำนวยการให้ความสำคัญในการพัฒนาบุคลากร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มีความพร้อมเรื่องงบประมาณในการพัฒนาบุคลากร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บุคลากรพร้อมรับการพัฒนา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การเข้าร่วมเครือข่าย ทปอ. ด้านการประกันคุณภาพการศึกษา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3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5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655" y="62882"/>
            <a:ext cx="982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655" y="701714"/>
            <a:ext cx="982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สภาวการณ์เชิงกลยุทธ์ของหน่วยงานเป็นอย่างไร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852" y="1313044"/>
            <a:ext cx="980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3"/>
            </a:pPr>
            <a:r>
              <a:rPr lang="th-TH" sz="3600" b="1" dirty="0">
                <a:solidFill>
                  <a:srgbClr val="86001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ระบบการปรับปรุงผลการดำเนินการ</a:t>
            </a:r>
            <a:r>
              <a:rPr lang="en-US" sz="3600" b="1" dirty="0">
                <a:solidFill>
                  <a:srgbClr val="86001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br>
              <a:rPr lang="en-US" sz="3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accent3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กระบวนการที่หน่วยงานใช้ในการปรับปรุงและพัฒนาการดำเนินงาน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85852" y="2513373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887606"/>
              </p:ext>
            </p:extLst>
          </p:nvPr>
        </p:nvGraphicFramePr>
        <p:xfrm>
          <a:off x="323557" y="3098146"/>
          <a:ext cx="11690253" cy="364027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491175">
                  <a:extLst>
                    <a:ext uri="{9D8B030D-6E8A-4147-A177-3AD203B41FA5}">
                      <a16:colId xmlns:a16="http://schemas.microsoft.com/office/drawing/2014/main" val="3792897608"/>
                    </a:ext>
                  </a:extLst>
                </a:gridCol>
                <a:gridCol w="3868616">
                  <a:extLst>
                    <a:ext uri="{9D8B030D-6E8A-4147-A177-3AD203B41FA5}">
                      <a16:colId xmlns:a16="http://schemas.microsoft.com/office/drawing/2014/main" val="519390162"/>
                    </a:ext>
                  </a:extLst>
                </a:gridCol>
                <a:gridCol w="6330462">
                  <a:extLst>
                    <a:ext uri="{9D8B030D-6E8A-4147-A177-3AD203B41FA5}">
                      <a16:colId xmlns:a16="http://schemas.microsoft.com/office/drawing/2014/main" val="2238205646"/>
                    </a:ext>
                  </a:extLst>
                </a:gridCol>
              </a:tblGrid>
              <a:tr h="483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ผลการดำเนินงานในปีที่ผ่านมา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9B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การปรับปรุง/พัฒนาการดำเนินงาน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9B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97951"/>
                  </a:ext>
                </a:extLst>
              </a:tr>
              <a:tr h="180403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ผลการประเมินรายบุคคล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นำผลการปฏิบัติราชการ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TOR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มาระบุในแผนพัฒนาบุคลากร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IDP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โดยกำหนดสมรรถนะและวิธีการที่ต้องการพัฒนาด้วยตัวบุคลากรเอง ทั้งนี้ หน่วยงานได้สนับสนุนให้บุคลากรเข้าพัฒนาตนเองตามแผนเพื่อประโยชน์ในการพัฒนาการทำงานให้ดียิ่งขึ้น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20321"/>
                  </a:ext>
                </a:extLst>
              </a:tr>
              <a:tr h="1353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การให้บริการ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ผลความพึงพอใจของผู้รับบริการ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ผลการประเมินความพึงพอใจของผู้รับบริการปีที่ผ่านมามาประชุมวิเคราะห์ในที่ประชุมของหน่วยงานเพื่อร่วมกันหาวิธีการปรับปรุงการปฏิบัติงานตามผลการประเมิน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37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8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3434" y="1297561"/>
            <a:ext cx="3865802" cy="40164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</a:t>
            </a:r>
            <a:r>
              <a:rPr lang="en-US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br>
              <a:rPr lang="th-TH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br>
              <a:rPr lang="en-US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8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Work shop</a:t>
            </a:r>
          </a:p>
        </p:txBody>
      </p:sp>
    </p:spTree>
    <p:extLst>
      <p:ext uri="{BB962C8B-B14F-4D97-AF65-F5344CB8AC3E}">
        <p14:creationId xmlns:p14="http://schemas.microsoft.com/office/powerpoint/2010/main" val="253991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ประกอบด้วยรายละเอียด ดังนี้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1093" y="1876191"/>
            <a:ext cx="5599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 สภาพแวดล้อมขององค์กร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ผลิตภัณฑ์และ/หรือการบริการ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พันธกิจ และจุดประสงค์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กฎระเบียบข้อบังคับ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2647" y="1876191"/>
            <a:ext cx="49600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 ความสัมพันธ์ระดับองค์กร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ลูกค้าและผู้มีส่วนได้ส่วนเสีย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</a:t>
            </a:r>
          </a:p>
        </p:txBody>
      </p:sp>
    </p:spTree>
    <p:extLst>
      <p:ext uri="{BB962C8B-B14F-4D97-AF65-F5344CB8AC3E}">
        <p14:creationId xmlns:p14="http://schemas.microsoft.com/office/powerpoint/2010/main" val="20147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ลักษณะสำคัญขององค์กรคืออะไร</a:t>
            </a:r>
            <a:endParaRPr lang="en-US" sz="3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ให้อธิบายถึงสภาพแวดล้อมการดำเนินงานขององค์กรและความสัมพันธ์ที่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สำคัญ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กับ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ลูกค้า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ผู้ส่งมอบ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คู่ความร่วมมือ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ผู้มีส่วนได้ส่วนเสีย </a:t>
            </a:r>
            <a:endParaRPr lang="en-US" sz="36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640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286691"/>
            <a:ext cx="11010939" cy="352697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ผลิตภัณฑ์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(Product Offerings)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องค์กรมีผลิตภัณฑ์หลักอะไรบ้าง ความสำคัญเชิงเปรียบเทียบของแต่ละผลิตภัณฑ์ต่อความสำเร็จขององค์กรคืออะไร กลไกที่องค์กรใช้ในการส่งมอบผลิตภัณฑ์</a:t>
            </a:r>
            <a:endParaRPr lang="en-US" sz="3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269966" y="4813662"/>
            <a:ext cx="11312434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สินค้าหรือบริการที่องค์กรนำเสนอในตลาด กลไกการส่งมอบผลิตภัณฑ์ไปยังลูกค้าที่เป็นผู้บริโภคลำดับสุดท้าย อาจส่งมอบโดยตรงหรือโดยอ้อม ผ่านตัวแทนจำหน่าย ผู้จัดจำหน่าย ผู้ให้ความร่วมมือ หรือพันธมิตร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ผลิตภัณฑ์ขององค์กรไม่แสวงหาผลกำไร อาจหมายถึง โปรแกรม โครงการ หรือ บริการต่างๆ</a:t>
            </a:r>
          </a:p>
        </p:txBody>
      </p:sp>
    </p:spTree>
    <p:extLst>
      <p:ext uri="{BB962C8B-B14F-4D97-AF65-F5344CB8AC3E}">
        <p14:creationId xmlns:p14="http://schemas.microsoft.com/office/powerpoint/2010/main" val="35479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การตอบคำถาม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  (P1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มีแนวทางและวิธีการอย่างไรในการส่งมอบผลิตภัณฑ์และ/ หรือบริการหลักที่เราส่งมอบให้กับลูกค้าของเรา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		</a:t>
            </a:r>
          </a:p>
          <a:p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64995"/>
              </p:ext>
            </p:extLst>
          </p:nvPr>
        </p:nvGraphicFramePr>
        <p:xfrm>
          <a:off x="1881777" y="3364894"/>
          <a:ext cx="8127999" cy="15544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ผลิตภัณฑ์/ บริการ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ลูกค้า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วิธีการส่งมอบ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24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103" y="26248"/>
            <a:ext cx="6400800" cy="675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1863" y="6093822"/>
            <a:ext cx="1678577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 มหิดล</a:t>
            </a:r>
          </a:p>
        </p:txBody>
      </p:sp>
    </p:spTree>
    <p:extLst>
      <p:ext uri="{BB962C8B-B14F-4D97-AF65-F5344CB8AC3E}">
        <p14:creationId xmlns:p14="http://schemas.microsoft.com/office/powerpoint/2010/main" val="353918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801" y="129756"/>
            <a:ext cx="6396290" cy="6651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500" y="6025444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18" y="1571612"/>
            <a:ext cx="10517988" cy="383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545" y="5852998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1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3" y="164788"/>
            <a:ext cx="9875520" cy="6586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837" y="5800746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1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0" y="1286692"/>
            <a:ext cx="11010939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วิสัยทัศน์ (</a:t>
            </a:r>
            <a:r>
              <a:rPr lang="en-US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Vision) 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600" dirty="0" err="1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 (</a:t>
            </a:r>
            <a:r>
              <a:rPr lang="en-US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Mission) 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จุดประสงค์ (</a:t>
            </a:r>
            <a:r>
              <a:rPr lang="en-US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Purpose)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วิสัยทัศน์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ค่านิยม (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Values)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36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 ขององค์กรที่ได้ประกาศไว้คืออะไร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สมรรถนะหลัก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ขององค์กร (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Core Competencies)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คืออะไร และมีความเกี่ยวข้องอย่างไรกับ</a:t>
            </a:r>
            <a:r>
              <a:rPr lang="th-TH" sz="3600" b="1" dirty="0" err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พันธ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ขององค์กร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309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732" y="581297"/>
            <a:ext cx="8957679" cy="57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1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29" y="372147"/>
            <a:ext cx="10522191" cy="452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78" y="2256312"/>
            <a:ext cx="10031147" cy="435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181" y="1698172"/>
            <a:ext cx="8554455" cy="472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52" y="770710"/>
            <a:ext cx="8426388" cy="46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488" y="535576"/>
            <a:ext cx="10319875" cy="6093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87" y="428612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8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30" y="1215440"/>
            <a:ext cx="11010939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marL="0" indent="0">
              <a:buNone/>
            </a:pPr>
            <a:r>
              <a:rPr lang="th-TH" dirty="0"/>
              <a:t>3)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Workforce Profile)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ลักษณะโดยรวมของบุคลากรคืออะไร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มีการจำแนกบุคลากรหรือพนักงานออกเป็นกลุ่มและประเภทอะไรบ้าง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อะไรคือข้อกำหนดด้านการศึกษาสำหรับกลุ่มและประเภทต่างๆ ของพนักงาน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อะไรคือองค์ประกอบ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ที่ทำให้บุคลากรผูกพันในการทำงานเพื่อบรรลุ</a:t>
            </a:r>
            <a:r>
              <a:rPr lang="th-TH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กิจและวิสัยทัศน์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717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0" y="1286692"/>
            <a:ext cx="11010939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marL="0" indent="0">
              <a:buNone/>
            </a:pPr>
            <a:r>
              <a:rPr lang="th-TH" dirty="0"/>
              <a:t>3)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Workforce Profile) 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บุคลากรและลักษณะงานขององค์กรมี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ความหลากหลาย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Workforce Diversity and Job Diversity)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มีกลุ่มอะไรบ้างที่รวมตัวกันเพื่อต่อรองกับองค์กร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อะไรคือข้อกำหนดด้านสุขภาพและความปลอดภัยที่เป็นเรื่องเฉพาะขององค์กร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03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66" y="428612"/>
            <a:ext cx="10823674" cy="2825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2" y="2837721"/>
            <a:ext cx="10789403" cy="40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848" y="428612"/>
            <a:ext cx="8088995" cy="61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313" y="337171"/>
            <a:ext cx="8434790" cy="63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47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276" y="428612"/>
            <a:ext cx="8433308" cy="62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08" y="328701"/>
            <a:ext cx="9075246" cy="4870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979" y="137159"/>
            <a:ext cx="7585530" cy="6642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734" y="5298928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511" y="587828"/>
            <a:ext cx="8109598" cy="559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5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38" y="108571"/>
            <a:ext cx="10090042" cy="653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28" y="1031966"/>
            <a:ext cx="10903617" cy="5323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966" y="6202464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0" y="1286692"/>
            <a:ext cx="11010939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marL="0" indent="0">
              <a:buNone/>
            </a:pPr>
            <a:r>
              <a:rPr lang="th-TH" dirty="0"/>
              <a:t>4)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Assets)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องค์กรมีอาคารสถานที่ เทคโนโลยี และอุปกรณ์ที่สำคัญอะไรบ้าง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4337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632" y="219605"/>
            <a:ext cx="8419339" cy="63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52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00931" cy="75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16" y="83657"/>
            <a:ext cx="8159140" cy="6373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194" y="2059094"/>
            <a:ext cx="8894848" cy="4213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383" y="1000112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2" y="1286692"/>
            <a:ext cx="11143101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cs"/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Environment)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5)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กฎระเบียบข้อบังคับ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Regulatory Requirements)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องค์กรดำเนินการภายใต้สภาพแวดล้อมด้านกฎระเบียบข้อบังคับอะไรในด้านต่อไปนี้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5.1) อาชีวอนามัยและความปลอดภัย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5.2) การรับรอง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Accreditation, Certification)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หรือการจดทะเบียนเพื่อขออนุญาตดำเนินการ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5.3) มาตรฐานอุตสาหกรรม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5.4) สิ่งแวดล้อม การเงินและผลิตภัณฑ์ 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8145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529" y="104503"/>
            <a:ext cx="8802721" cy="664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2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77" y="123073"/>
            <a:ext cx="6709081" cy="668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781" y="1169126"/>
            <a:ext cx="7990014" cy="3106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763" y="5585209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ประกอบด้วยรายละเอียด ดังนี้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203" y="1876191"/>
            <a:ext cx="5599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ผลิตภัณฑ์และ/หรือการบริการ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พันธกิจ และจุดประสงค์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กฎระเบียบข้อบังคับ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2647" y="1876191"/>
            <a:ext cx="4980340" cy="2369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 ความสัมพันธ์ระดับองค์กร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ลูกค้าและผู้มีส่วนได้ส่วนเสีย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</a:t>
            </a:r>
          </a:p>
        </p:txBody>
      </p:sp>
    </p:spTree>
    <p:extLst>
      <p:ext uri="{BB962C8B-B14F-4D97-AF65-F5344CB8AC3E}">
        <p14:creationId xmlns:p14="http://schemas.microsoft.com/office/powerpoint/2010/main" val="14286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2" y="1286692"/>
            <a:ext cx="11143101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ข. ความสัมพันธ์ระดับองค์กร (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Organizational Relationships)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โครงสร้างองค์กร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Organizational Structure)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โครงสร้างและระบบการ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กำกับดูแล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Governance System)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ขององค์กรมีลักษณะอย่างไร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ระบบการรายงานระหว่างคณะกรรมการกำกับดูแลองค์กร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ผู้นำระดับสูง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และองค์กรแม่มีลักษณะเช่นใด</a:t>
            </a:r>
          </a:p>
          <a:p>
            <a:pPr>
              <a:spcBef>
                <a:spcPts val="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044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72" y="480863"/>
            <a:ext cx="9969220" cy="63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613" y="672738"/>
            <a:ext cx="8832633" cy="61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6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22" y="1203565"/>
            <a:ext cx="11143101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ข. ความสัมพันธ์ระดับองค์กร (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Organizational Relationships)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</a:t>
            </a:r>
            <a:r>
              <a:rPr lang="th-TH" sz="3600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ลูกค้าและผู้มีส่วนได้ส่วนเสีย 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Customers and Stakeholders)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ส่วน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ตลาด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กลุ่ม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ลูกค้า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และกลุ่ม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ผู้มีส่วนได้ส่วนเสียที่สำคัญ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ขององค์กร มีอะไรบ้าง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กลุ่มดังกล่าวมี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ความต้องการและความคาดหวัง</a:t>
            </a: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ที่สำคัญต่อผลิตภัณฑ์/บริการ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บริการสนับสนุนให้แก่ลูกค้าและการปฏิบัติการอย่างไร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ความต้องการและความคาดหวังของส่วนตลาด กลุ่มลูกค้า และกลุ่มผู้มีส่วนได้ส่วนเสีย</a:t>
            </a:r>
            <a:b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มีความแตกต่างกันอย่างไร</a:t>
            </a:r>
          </a:p>
          <a:p>
            <a:pPr>
              <a:spcBef>
                <a:spcPts val="0"/>
              </a:spcBef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94015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816" y="339635"/>
            <a:ext cx="10235244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38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220" y="764177"/>
            <a:ext cx="10936365" cy="57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60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706" y="195944"/>
            <a:ext cx="8752644" cy="65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3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6055" y="178753"/>
            <a:ext cx="8633602" cy="66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587" y="169817"/>
            <a:ext cx="847418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66" y="249773"/>
            <a:ext cx="8453619" cy="63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7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082" y="248194"/>
            <a:ext cx="8806276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5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17" y="150223"/>
            <a:ext cx="7305173" cy="656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1" y="1489061"/>
            <a:ext cx="10265444" cy="522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174" y="733091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2" y="1286692"/>
            <a:ext cx="11143101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ข. ความสัมพันธ์ระดับองค์กร (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Organizational Relationships)</a:t>
            </a:r>
          </a:p>
          <a:p>
            <a:pPr marL="0" lv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(Suppliers and Partners)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คู่ความร่วมมือที่เป็นทางการและไม่เป็นทางการ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(Collaborators)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ที่สำคัญมีประเภทใดบ้าง และมีบทบาทอะไรใน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 โดยเฉพาะอย่างยิ่งในส่วนที่เป็นการผลิตและการส่งมอบทั้งผลิตภัณฑ์และบริการสนับสนุน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ให้แก่ลูกค้า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ผู้ส่งมอบและคู่ความร่วมมือเหล่านี้ มีบทบาทอะไรในการยกระดับความสามารถในการแข่งขันขององค์กร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809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71" y="222069"/>
            <a:ext cx="9359132" cy="64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09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972" y="1286692"/>
            <a:ext cx="11143101" cy="475775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ลักษณะองค์กร </a:t>
            </a:r>
            <a:r>
              <a:rPr lang="en-US" sz="4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(Organizational Description)</a:t>
            </a:r>
            <a:endParaRPr lang="en-US" sz="4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ข. ความสัมพันธ์ระดับองค์กร (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Organizational Relationships)</a:t>
            </a:r>
          </a:p>
          <a:p>
            <a:pPr marL="0" lv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(Suppliers and Partners) </a:t>
            </a:r>
            <a:r>
              <a:rPr lang="th-TH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  <a:endParaRPr lang="en-US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องค์กรมี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กลไกที่สำคัญ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อะไรในการสื่อสารกับผู้ส่งมอบและคู่ความร่วมมือ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กลุ่มเหล่านี้มีส่วนร่วมอะไรในการสร้าง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ให้แก่องค์กร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อะไรคือข้อกำหนด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ของห่วงโซ่อุปทาน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(Supply Chain)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8182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949" y="614758"/>
            <a:ext cx="10816587" cy="57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91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61" y="907868"/>
            <a:ext cx="11315494" cy="44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687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61" y="1000112"/>
            <a:ext cx="11008536" cy="5238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0" y="3433593"/>
            <a:ext cx="10434303" cy="32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3" y="221118"/>
            <a:ext cx="10333348" cy="5879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308" y="1156063"/>
            <a:ext cx="8187347" cy="5701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919" y="4768781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25" y="252107"/>
            <a:ext cx="8430660" cy="6505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3709" y="849086"/>
            <a:ext cx="5310051" cy="5408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67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สภาวการณ์เชิงกลยุทธ์ขององค์กรคืออะไร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ให้อธิบายถึงสภาพแวดล้อมด้านการแข่งขัน 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ความท้าทาย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(Key Strategic Challenges)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ความได้เปรียบเชิงกลยุทธ์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(Key Strategic Advantages)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และระบบการปรับปรุง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ขององค์กร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384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pPr marL="0" lv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 สภาพแวดล้อมด้านการแข่งขัน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(Competitive Environment)</a:t>
            </a:r>
          </a:p>
          <a:p>
            <a:pPr marL="0" lvl="0" indent="0">
              <a:buNone/>
            </a:pP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ลำดับในการแข่งขัน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(Competitive Position) 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องค์กรอยู่ที่ลำดับใดในการแข่งขัน ให้อธิบายขนาดและการเติบโตขององค์กร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เมื่อเปรียบเทียบในธุรกิจหรือตลาดเดียวกัน คู่แข่งมีจำนวนเท่าไรและมีกี่ประเภท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3272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53" y="1064623"/>
            <a:ext cx="11085447" cy="45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632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577" y="144778"/>
            <a:ext cx="8689172" cy="66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4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Organizational Profile : OP)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ของลักษณะองค์กร เพื่อแสดงถึงสิ่งสำคัญที่มีผลต่อ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วิธีการดำเนินงาน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ความท้าทายสำคัญ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ที่องค์กรเผชิญอยู่</a:t>
            </a:r>
          </a:p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 ต้อง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 (สำนัก/ กอง/ ฝ่าย) .... มีความสำคัญต่อ มหาวิทยาลัยแม่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โจ้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อย่างไร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ทำงานอะไร ส่งมอบอะไร ให้ใครและมหาวิทยาลัยแม่</a:t>
            </a:r>
            <a:r>
              <a:rPr lang="th-TH" sz="4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โจ้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73752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417" y="141229"/>
            <a:ext cx="8679025" cy="6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05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31" y="176509"/>
            <a:ext cx="6832247" cy="6505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51" y="428612"/>
            <a:ext cx="8018249" cy="2941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151" y="3277844"/>
            <a:ext cx="8018249" cy="2571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602" y="5925681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571612"/>
            <a:ext cx="11280114" cy="475775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pPr marL="0" lv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 สภาพแวดล้อมด้านการแข่งขัน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(Competitive Environment)</a:t>
            </a:r>
          </a:p>
          <a:p>
            <a:pPr marL="0" lvl="0" indent="0">
              <a:buNone/>
            </a:pP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การเปลี่ยนแปลงความสามารถในการแข่งขัน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(Competitiveness Changes)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 ซึ่งมีผลต่อสถานการณ์แข่งขันขององค์กร รวมถึงการเปลี่ยนแปลงที่สร้างโอกาสสำหรับการสร้าง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และความร่วมมือคืออะไร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30789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71" y="901052"/>
            <a:ext cx="11367718" cy="45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2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290" y="261258"/>
            <a:ext cx="8577710" cy="64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31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631" y="88938"/>
            <a:ext cx="10017699" cy="6601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400" y="5839935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09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pPr marL="0" lv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 สภาพแวดล้อมด้านการแข่งขัน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(Competitive Environment)</a:t>
            </a:r>
          </a:p>
          <a:p>
            <a:pPr marL="0" lv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แหล่งข้อมูลเชิงเปรียบเทียบ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(Comparative Data)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แหล่งข้อมูลเชิงเปรียบเทียบและเชิงแข่งขันในธุรกิจเดียวกันมีอะไรบ้าง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แหล่งข้อมูลสำคัญที่มีอยู่สำหรับข้อมูลเชิงเปรียบเทียบในธุรกิจอื่นมีอะไรบ้าง และมีข้อจำกัดอะไร (ถ้ามี) ในการได้มาซึ่งข้อมูลเหล่านี้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47975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83" y="1260039"/>
            <a:ext cx="11358617" cy="43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396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520" y="306977"/>
            <a:ext cx="8734719" cy="64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5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68" y="122819"/>
            <a:ext cx="6032012" cy="6566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126" y="99786"/>
            <a:ext cx="7418166" cy="296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251" y="2906309"/>
            <a:ext cx="7365915" cy="3344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614" y="6250569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การเขียนโครงร่างองค์กร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คำถามคือ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What  are your keys?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ชัดเจนและตรงประเด็น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ในทุกประเด็น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(อะไรสำคัญต่อธุรกิจ, วิธีดำเนินการ, ลูกค้า, อนาคตขององค์กร)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เกณฑ์ทุกข้อ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92920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pPr marL="0" lv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ข. บริบทเชิงกลยุทธ์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(Strategic Context)</a:t>
            </a:r>
          </a:p>
          <a:p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ความท้าทายเชิงกลยุทธ์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ความได้เปรียบเชิงกลยุทธ์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ด้านธุรกิจ/ กิจการ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ด้านการปฏิบัติการ ด้านความรับผิดชอบต่อสังคมในวงกว้าง และด้านบุคลากร คืออะไร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29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04" y="1000112"/>
            <a:ext cx="11200996" cy="44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96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638" y="428612"/>
            <a:ext cx="8488420" cy="63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60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6544" y="317577"/>
            <a:ext cx="8274108" cy="626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02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3225" y="74727"/>
            <a:ext cx="7577205" cy="6698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25" y="5598272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6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Situation)</a:t>
            </a:r>
          </a:p>
          <a:p>
            <a:pPr marL="0" lv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 ระบบการปรับปรุงการดำเนินการ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(Performance Improvement System)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อะไรคือองค์ประกอบสำคัญของระบบการปรับปรุงการดำเนินการ ซึ่งหมายรวมถึง</a:t>
            </a:r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ประเมินผลและปรับปรุงโครงการและกระบวนการที่สำคัญขององค์กร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5143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312" y="300446"/>
            <a:ext cx="9928439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14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75" y="275268"/>
            <a:ext cx="8742539" cy="65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003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963" y="568235"/>
            <a:ext cx="11335934" cy="4356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265" y="4984318"/>
            <a:ext cx="170093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563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934" y="258795"/>
            <a:ext cx="8517345" cy="63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1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5952" y="600891"/>
            <a:ext cx="108291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</a:p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วัตถุประสงค์ในการจัดทำ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007" y="2176447"/>
            <a:ext cx="96969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แสดงบริบทของกอง/ฝ่าย/สำนัก เพื่อให้ทั้ง</a:t>
            </a:r>
            <a:r>
              <a:rPr lang="th-TH" sz="3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ผู้บริหาร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4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มีความเข้าใจที่ตรงกันเกี่ยวกับ</a:t>
            </a:r>
            <a:r>
              <a:rPr lang="th-TH" sz="34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บริบทที่สำคัญ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400" b="1" dirty="0">
                <a:solidFill>
                  <a:srgbClr val="FF66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การบริการที่เป็นหัวใจ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ของกอง/ฝ่าย/สำนัก เพื่อใช้เป็นหลักในการดำเนินการ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2007" y="3711738"/>
            <a:ext cx="96969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กอง/ฝ่าย/สำนัก ศึกษาและทำความเข้าใจถึง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บริบทและเป้าหมายระยะสั้นและระยะยาวของกอง/ฝ่าย/สำนัก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สถานการณ์ปัจจุบันทั้งภายนอกและภายในกอง/ฝ่าย/สำนัก ที่ส่งผลถึงการดำเนินการและผลลัพธ์ของการดำเนินการของกอง/ฝ่าย/สำนัก </a:t>
            </a:r>
          </a:p>
        </p:txBody>
      </p:sp>
    </p:spTree>
    <p:extLst>
      <p:ext uri="{BB962C8B-B14F-4D97-AF65-F5344CB8AC3E}">
        <p14:creationId xmlns:p14="http://schemas.microsoft.com/office/powerpoint/2010/main" val="37076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768" y="258794"/>
            <a:ext cx="8582324" cy="63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695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03" y="122696"/>
            <a:ext cx="8889274" cy="66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90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ตัวอย่างโครงร่างองค์กร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กรณีศึกษา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6064318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ประกอบด้วยรายละเอียด ดังนี้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203" y="1876191"/>
            <a:ext cx="5599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ผลิตภัณฑ์และ/หรือการบริการ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พันธกิจ และจุดประสงค์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ลักษณะโดยรวมของบุคลากร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กฎระเบียบข้อบังคับ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2647" y="1876191"/>
            <a:ext cx="55996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ข. ความสัมพันธ์ระดับองค์กร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ลูกค้าและผู้มีส่วนได้ส่วนเสีย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ผู้ส่งมอบและคู่ความร่วมมือ</a:t>
            </a:r>
          </a:p>
        </p:txBody>
      </p:sp>
    </p:spTree>
    <p:extLst>
      <p:ext uri="{BB962C8B-B14F-4D97-AF65-F5344CB8AC3E}">
        <p14:creationId xmlns:p14="http://schemas.microsoft.com/office/powerpoint/2010/main" val="29056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152" y="1175054"/>
            <a:ext cx="980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คุณลักษณะที่สำคัญของหน่วยงานคืออะไร</a:t>
            </a:r>
          </a:p>
          <a:p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(ประวัติพอสังเขป, จุดประสงค์ในการก่อตั้ง, สถานที่ดำเนินการ)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3152" y="2432619"/>
            <a:ext cx="98058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6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 ได้จัดตั้งขึ้นตามความเห็นชอบของสภามหาวิทยาลัย เมื่อเดือนกันยายน พ.ศ. 2545 ในชื่อเรียกว่า “สำนักงานคุณภาพและมาตรฐานการศึกษา” สังกัดสำนักงานอธิการบดีต่อมาได้เปลี่ยนชื่อเป็น “กองพัฒนาคุณภาพ” สังกัดสำนักงานมหาวิทยาลัย เมื่อเดือนมิถุนายน พ.ศ. 2562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มีจุดประสงค์ในการก่อตั้งเพื่อที่จะช่วยให้การดำเนินการของมหาวิทยาลัยมีคุณภาพและประสิทธิภาพใน 3 ด้าน คือ ด้านการประกันคุณภาพการศึกษาที่เป็นมาตรฐาน ด้านความเสี่ยงและควบคุมภายใน และด้านการติดตาม ตรวจสอบ และประเมินผลการดำเนินการประกันคุณภาพ</a:t>
            </a:r>
          </a:p>
        </p:txBody>
      </p:sp>
    </p:spTree>
    <p:extLst>
      <p:ext uri="{BB962C8B-B14F-4D97-AF65-F5344CB8AC3E}">
        <p14:creationId xmlns:p14="http://schemas.microsoft.com/office/powerpoint/2010/main" val="18362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คุณลักษณะที่สำคัญของหน่วยงานคืออะไร</a:t>
            </a:r>
          </a:p>
          <a:p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(ประวัติพอสังเขป, จุดประสงค์ในการก่อตั้ง, สถานที่ดำเนินการ)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3152" y="2432619"/>
            <a:ext cx="98058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6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</a:p>
          <a:p>
            <a:pPr marL="571500" indent="-571500" algn="thaiDist">
              <a:buFont typeface="Arial" panose="020B0604020202020204" pitchFamily="34" charset="0"/>
              <a:buChar char="•"/>
            </a:pP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มีสถานที่ทำการตั้งอยู่ที่ชั้น 2 อาคารสำนักงานอธิการบดี มหาวิทยาลัยแม่โจ้</a:t>
            </a:r>
          </a:p>
          <a:p>
            <a:pPr algn="thaiDist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เลขที่ 63 หมู่ 4 ตำบลหนองหาร อำเภอสันทราย จังหวัดเชียงใหม่ 50290</a:t>
            </a:r>
          </a:p>
          <a:p>
            <a:pPr algn="thaiDist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หมายเลขโทรศัพท์ 053-873-310-3 หมายเลยโทรสาร 053-873-310</a:t>
            </a:r>
          </a:p>
          <a:p>
            <a:pPr algn="thaiDist"/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Email : OQES.MJU@gmail.com  Facebook :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MJU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98417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202" y="1876191"/>
            <a:ext cx="101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สินค้าและ/หรือการบริการ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6413" y="2475294"/>
            <a:ext cx="104752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กำกับดูแลตรวจสอบ ติดตามผล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การดำเนินงาน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ด้านการประกันคุณภาพหน่วยงาน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3000" b="1" dirty="0">
                <a:solidFill>
                  <a:srgbClr val="0042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 กอง วิสาหกิจ หลักสูตร คณะ และสถาบัน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ให้ดำเนินงานตามแนวปฏิบัติในการประกันคุณภาพการศึกษาอย่างต่อเนื่อง</a:t>
            </a: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000" b="1" dirty="0">
                <a:solidFill>
                  <a:srgbClr val="FF0000"/>
                </a:solidFill>
              </a:rPr>
              <a:t>จัดทำระบบสารสนเทศ </a:t>
            </a:r>
            <a:r>
              <a:rPr lang="th-TH" sz="3000" dirty="0"/>
              <a:t>เพื่อรองรับการประกันคุณภาพ ทั้งระดับหลักสูตร ระดับคณะ/หน่วยงานสนับสนุน/หน่วยงานวิสาหกิจ และระดับมหาวิทยาลัย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3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กำกับดูแลตรวจสอบ ติดตามผล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ประสานงาน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การดำเนินงาน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ด้านการควบคุมภายในและการบริหารความเสี่ยงหน่วยงาน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</a:t>
            </a:r>
            <a:r>
              <a:rPr lang="th-TH" sz="3000" b="1" dirty="0">
                <a:solidFill>
                  <a:srgbClr val="0042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 กอง วิสาหกิจ คณะ และสถาบัน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ให้ดำเนินงานตามแนวปฏิบัติตามมาตรฐานควบคุมภายในและการบริหารความเสี่ยงอย่างต่อเนื่อง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20250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202" y="1876191"/>
            <a:ext cx="10119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วิสัยทัศน์ พันธกิจ และวัตถุประสงค์</a:t>
            </a: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3152" y="2475294"/>
            <a:ext cx="9714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เป็นผู้นำด้านระบบประกันคุณภาพและการบริหารความเสี่ยงของมหาวิทยาลัย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จัดทำระบบประกันคุณภาพและการบริหารความเสี่ยงของมหาวิทยาลัย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1 วัตถุประสงค์</a:t>
            </a:r>
            <a:endParaRPr lang="en-US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ให้มีการจัดทำรายงานของข้อมูล ทั้งงานด้านควบคุมคุณภาพ งานการติดตาม ตรวจสอบและประเมิน และงานด้านการประกันคุณภาพการศึกษาที่เชื่อถือได้ สร้างความมั่นใจต่อบุคลากรของหน่วยงาน และสังคมภายนอก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06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3152" y="409932"/>
            <a:ext cx="1082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152" y="1175054"/>
            <a:ext cx="9805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202" y="1878621"/>
            <a:ext cx="101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ลักษณะโดยรวมของบุคลากร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3152" y="2475294"/>
            <a:ext cx="97144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จำนวนบุคลากร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คน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เพศ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หญิง 5 คน เพศชาย 1 คน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อายุเฉลี่ย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อายุงานเฉลี่ย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3 คน, ปริญญาตรี 3 คน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ระดับตำแหน่งบริหาร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ผู้อำนวยการกอง 1 คน, หัวหน้างาน 3 คน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ระดับตำแหน่ง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ชำนาญการพิเศษ 2 คน, ชำนานการ 2 คน, ปฏิบัติการ 2 คน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2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06444"/>
              </p:ext>
            </p:extLst>
          </p:nvPr>
        </p:nvGraphicFramePr>
        <p:xfrm>
          <a:off x="304604" y="1576795"/>
          <a:ext cx="11728370" cy="515531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234943">
                  <a:extLst>
                    <a:ext uri="{9D8B030D-6E8A-4147-A177-3AD203B41FA5}">
                      <a16:colId xmlns:a16="http://schemas.microsoft.com/office/drawing/2014/main" val="598709102"/>
                    </a:ext>
                  </a:extLst>
                </a:gridCol>
                <a:gridCol w="1720965">
                  <a:extLst>
                    <a:ext uri="{9D8B030D-6E8A-4147-A177-3AD203B41FA5}">
                      <a16:colId xmlns:a16="http://schemas.microsoft.com/office/drawing/2014/main" val="4248188222"/>
                    </a:ext>
                  </a:extLst>
                </a:gridCol>
                <a:gridCol w="2574562">
                  <a:extLst>
                    <a:ext uri="{9D8B030D-6E8A-4147-A177-3AD203B41FA5}">
                      <a16:colId xmlns:a16="http://schemas.microsoft.com/office/drawing/2014/main" val="1701620670"/>
                    </a:ext>
                  </a:extLst>
                </a:gridCol>
                <a:gridCol w="2643400">
                  <a:extLst>
                    <a:ext uri="{9D8B030D-6E8A-4147-A177-3AD203B41FA5}">
                      <a16:colId xmlns:a16="http://schemas.microsoft.com/office/drawing/2014/main" val="3082438283"/>
                    </a:ext>
                  </a:extLst>
                </a:gridCol>
                <a:gridCol w="2554500">
                  <a:extLst>
                    <a:ext uri="{9D8B030D-6E8A-4147-A177-3AD203B41FA5}">
                      <a16:colId xmlns:a16="http://schemas.microsoft.com/office/drawing/2014/main" val="2005386972"/>
                    </a:ext>
                  </a:extLst>
                </a:gridCol>
              </a:tblGrid>
              <a:tr h="509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ชื่อ-สกุล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คุณวุฒิ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ตำแหน่งบริหาร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177038"/>
                  </a:ext>
                </a:extLst>
              </a:tr>
              <a:tr h="7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นางวราภรณ์  ฟูกุล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 </a:t>
                      </a:r>
                      <a:b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(บริหารธุรกิจ)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นักวิชาการศึกษาชำนาญการพิเศษ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lnR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ผู้อำนวยการกองพัฒนาคุณภาพ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กองพัฒนาคุณภาพ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lnL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65543"/>
                  </a:ext>
                </a:extLst>
              </a:tr>
              <a:tr h="7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นางวันทินี  ปิ่นแก้ว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 </a:t>
                      </a:r>
                      <a:b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(การจัดการ)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เจ้าหน้าที่บริหารงานทั่วไปชำนาญการ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หัวหน้างานบริหารและธุรการ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งานบริหารธุรกิจการ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721708"/>
                  </a:ext>
                </a:extLst>
              </a:tr>
              <a:tr h="7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นางจุดารัตน์  ชิดทอง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</a:t>
                      </a:r>
                      <a:r>
                        <a:rPr lang="th-TH" sz="24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240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(บริหารการศึกษา)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นักวิชาการศึกษาปฏิบัติการ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รักษาการหัวหน้างานประกันคุณภาพการศึกษา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งานประกันคุณภาพการศึกษา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08205"/>
                  </a:ext>
                </a:extLst>
              </a:tr>
              <a:tr h="7593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นายอัศวเทพ  คันชิง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 </a:t>
                      </a:r>
                      <a:b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(เศรษฐศาสตร์)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นักวิฃาการศึกษาปฏิบัติการ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งานประกันคุณภาพการศึกษา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48988"/>
                  </a:ext>
                </a:extLst>
              </a:tr>
              <a:tr h="8492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น.ส.นิตยา  ใจกันทา 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ปริญญาตรี </a:t>
                      </a:r>
                      <a:b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(การจัดการทั่วไป)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นักวิชาการศึกษาชำนาญการ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หัวหน้างานติดตาม ตรวจสอบ และประเมินผลการดำเนินงาน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งานติดตามตรวจสอบ และประเมินผลการดำเนินงาน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914915"/>
                  </a:ext>
                </a:extLst>
              </a:tr>
              <a:tr h="75936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นางรัตนา  กันตีโรจน์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ปริญญาโท </a:t>
                      </a:r>
                      <a:b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(บริหารการพัฒนา)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นักวิเคราะห์นโยบายและแผนชำนาญการพิเศษ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งานมาตรฐานการควบคุมภายใน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7526" marR="5752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458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8424" y="284133"/>
            <a:ext cx="101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3) ลักษณะโดยรวมของบุคลากร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1763" y="930464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37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089402" y="1661037"/>
            <a:ext cx="7346849" cy="5090405"/>
            <a:chOff x="4089402" y="1661037"/>
            <a:chExt cx="7346849" cy="5090405"/>
          </a:xfrm>
        </p:grpSpPr>
        <p:grpSp>
          <p:nvGrpSpPr>
            <p:cNvPr id="66" name="Group 65"/>
            <p:cNvGrpSpPr/>
            <p:nvPr/>
          </p:nvGrpSpPr>
          <p:grpSpPr>
            <a:xfrm>
              <a:off x="5153228" y="1661037"/>
              <a:ext cx="6283023" cy="4802137"/>
              <a:chOff x="5153228" y="1661037"/>
              <a:chExt cx="6283023" cy="4802137"/>
            </a:xfrm>
          </p:grpSpPr>
          <p:sp>
            <p:nvSpPr>
              <p:cNvPr id="62" name="Up Arrow 61"/>
              <p:cNvSpPr/>
              <p:nvPr/>
            </p:nvSpPr>
            <p:spPr>
              <a:xfrm>
                <a:off x="5153228" y="1682168"/>
                <a:ext cx="5266210" cy="4781006"/>
              </a:xfrm>
              <a:prstGeom prst="upArrow">
                <a:avLst>
                  <a:gd name="adj1" fmla="val 68391"/>
                  <a:gd name="adj2" fmla="val 34153"/>
                </a:avLst>
              </a:prstGeom>
              <a:solidFill>
                <a:srgbClr val="FFFFAF"/>
              </a:solidFill>
              <a:ln w="57150">
                <a:solidFill>
                  <a:srgbClr val="FFCC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481410" y="1661037"/>
                <a:ext cx="2890536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3600" b="1" dirty="0">
                    <a:ln w="0"/>
                    <a:solidFill>
                      <a:srgbClr val="9D4C0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สภาพด้านการแข่งขัน</a:t>
                </a:r>
                <a:endParaRPr lang="en-US" sz="3600" b="1" cap="none" spc="0" dirty="0">
                  <a:ln w="0"/>
                  <a:solidFill>
                    <a:srgbClr val="9D4C0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140430" y="2328499"/>
                <a:ext cx="2295821" cy="6463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th-TH" sz="3600" b="1" dirty="0">
                    <a:ln w="0"/>
                    <a:solidFill>
                      <a:schemeClr val="accent4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บริบทเชิงกลยุทธ์</a:t>
                </a:r>
                <a:endParaRPr lang="en-US" sz="3600" b="1" cap="none" spc="0" dirty="0">
                  <a:ln w="0"/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1" name="Up Arrow 60"/>
            <p:cNvSpPr/>
            <p:nvPr/>
          </p:nvSpPr>
          <p:spPr>
            <a:xfrm>
              <a:off x="4089402" y="1970436"/>
              <a:ext cx="5266210" cy="4781006"/>
            </a:xfrm>
            <a:prstGeom prst="upArrow">
              <a:avLst>
                <a:gd name="adj1" fmla="val 68391"/>
                <a:gd name="adj2" fmla="val 34153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FFCC6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65268" y="2043287"/>
            <a:ext cx="5682343" cy="4781006"/>
            <a:chOff x="2965269" y="1920240"/>
            <a:chExt cx="5682343" cy="4781006"/>
          </a:xfrm>
        </p:grpSpPr>
        <p:sp>
          <p:nvSpPr>
            <p:cNvPr id="4" name="Up Arrow 3"/>
            <p:cNvSpPr/>
            <p:nvPr/>
          </p:nvSpPr>
          <p:spPr>
            <a:xfrm>
              <a:off x="2965269" y="1920240"/>
              <a:ext cx="5682343" cy="4781006"/>
            </a:xfrm>
            <a:prstGeom prst="upArrow">
              <a:avLst>
                <a:gd name="adj1" fmla="val 68391"/>
                <a:gd name="adj2" fmla="val 34153"/>
              </a:avLst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12"/>
            <p:cNvSpPr/>
            <p:nvPr/>
          </p:nvSpPr>
          <p:spPr>
            <a:xfrm rot="19823366">
              <a:off x="3277251" y="2187220"/>
              <a:ext cx="2151551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400" b="1" cap="none" spc="0" dirty="0">
                  <a:ln w="0"/>
                  <a:solidFill>
                    <a:schemeClr val="accent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โครงสร้างองค์กร</a:t>
              </a:r>
              <a:endParaRPr lang="en-US" sz="3400" b="1" cap="none" spc="0" dirty="0">
                <a:ln w="0"/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62206" y="2851440"/>
            <a:ext cx="2413028" cy="3759727"/>
            <a:chOff x="4220499" y="2793158"/>
            <a:chExt cx="2413028" cy="3759727"/>
          </a:xfrm>
        </p:grpSpPr>
        <p:sp>
          <p:nvSpPr>
            <p:cNvPr id="5" name="Rectangle 4"/>
            <p:cNvSpPr/>
            <p:nvPr/>
          </p:nvSpPr>
          <p:spPr>
            <a:xfrm>
              <a:off x="4220499" y="5239249"/>
              <a:ext cx="1828800" cy="131363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ผลิตภัณฑ์และบริการ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4238" y="3386267"/>
              <a:ext cx="124906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cap="none" spc="0" dirty="0">
                  <a:ln w="0"/>
                  <a:solidFill>
                    <a:srgbClr val="0B435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</a:t>
              </a:r>
              <a:endParaRPr lang="en-US" sz="3600" b="1" cap="none" spc="0" dirty="0">
                <a:ln w="0"/>
                <a:solidFill>
                  <a:srgbClr val="0B435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06567" y="4068516"/>
              <a:ext cx="132440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solidFill>
                    <a:srgbClr val="0042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สินทรัพย์</a:t>
              </a:r>
              <a:endParaRPr lang="en-US" sz="3600" b="1" cap="none" spc="0" dirty="0">
                <a:ln w="0"/>
                <a:solidFill>
                  <a:srgbClr val="0042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74098" y="2793158"/>
              <a:ext cx="165942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กฎ ระเบียบ</a:t>
              </a:r>
              <a:endParaRPr lang="en-US" sz="3600" b="1" cap="none" spc="0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5625076" y="4747651"/>
              <a:ext cx="287383" cy="26210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62365" y="234583"/>
            <a:ext cx="3058134" cy="2793158"/>
            <a:chOff x="851134" y="180028"/>
            <a:chExt cx="3058134" cy="2793158"/>
          </a:xfrm>
        </p:grpSpPr>
        <p:sp>
          <p:nvSpPr>
            <p:cNvPr id="21" name="Sun 20"/>
            <p:cNvSpPr/>
            <p:nvPr/>
          </p:nvSpPr>
          <p:spPr>
            <a:xfrm>
              <a:off x="851134" y="180028"/>
              <a:ext cx="3058134" cy="2793158"/>
            </a:xfrm>
            <a:prstGeom prst="sun">
              <a:avLst>
                <a:gd name="adj" fmla="val 22553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5371" y="798857"/>
              <a:ext cx="149728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ln w="0"/>
                  <a:solidFill>
                    <a:srgbClr val="008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วิสัยทัศน์</a:t>
              </a:r>
              <a:br>
                <a:rPr lang="th-TH" sz="3200" b="1" dirty="0">
                  <a:ln w="0"/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b="1" dirty="0">
                  <a:ln w="0"/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พันธกิจ</a:t>
              </a:r>
              <a:br>
                <a:rPr lang="th-TH" sz="3200" b="1" dirty="0">
                  <a:ln w="0"/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b="1" dirty="0">
                  <a:ln w="0"/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จุดประสงค์</a:t>
              </a:r>
              <a:endParaRPr lang="en-US" sz="3200" b="1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08473" y="5308647"/>
            <a:ext cx="3128854" cy="1143284"/>
            <a:chOff x="6208473" y="5308647"/>
            <a:chExt cx="3128854" cy="1143284"/>
          </a:xfrm>
        </p:grpSpPr>
        <p:sp>
          <p:nvSpPr>
            <p:cNvPr id="23" name="Smiley Face 22"/>
            <p:cNvSpPr/>
            <p:nvPr/>
          </p:nvSpPr>
          <p:spPr>
            <a:xfrm>
              <a:off x="6925057" y="5839838"/>
              <a:ext cx="633668" cy="612093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Smiley Face 25"/>
            <p:cNvSpPr/>
            <p:nvPr/>
          </p:nvSpPr>
          <p:spPr>
            <a:xfrm>
              <a:off x="8013943" y="5839838"/>
              <a:ext cx="633668" cy="612093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Smiley Face 26"/>
            <p:cNvSpPr/>
            <p:nvPr/>
          </p:nvSpPr>
          <p:spPr>
            <a:xfrm>
              <a:off x="8703659" y="5839838"/>
              <a:ext cx="633668" cy="612093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th-TH" sz="3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Striped Right Arrow 27"/>
            <p:cNvSpPr/>
            <p:nvPr/>
          </p:nvSpPr>
          <p:spPr>
            <a:xfrm rot="10800000">
              <a:off x="7614774" y="6002192"/>
              <a:ext cx="343120" cy="287383"/>
            </a:xfrm>
            <a:prstGeom prst="stripedRightArrow">
              <a:avLst>
                <a:gd name="adj1" fmla="val 42707"/>
                <a:gd name="adj2" fmla="val 53646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81531" y="5308647"/>
              <a:ext cx="8915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ลูกค้า</a:t>
              </a:r>
              <a:endParaRPr lang="en-US" sz="3600" b="1" cap="none" spc="0" dirty="0">
                <a:ln w="0"/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6208473" y="5697313"/>
              <a:ext cx="363356" cy="514072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5869" y="5374147"/>
            <a:ext cx="3413617" cy="1412192"/>
            <a:chOff x="635869" y="5374147"/>
            <a:chExt cx="3413617" cy="1412192"/>
          </a:xfrm>
        </p:grpSpPr>
        <p:sp>
          <p:nvSpPr>
            <p:cNvPr id="34" name="Rectangle 33"/>
            <p:cNvSpPr/>
            <p:nvPr/>
          </p:nvSpPr>
          <p:spPr>
            <a:xfrm>
              <a:off x="1103547" y="5374147"/>
              <a:ext cx="1285929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ผู้ส่งมอบ</a:t>
              </a:r>
              <a:endParaRPr lang="en-US" sz="3600" b="1" cap="none" spc="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5869" y="6140008"/>
              <a:ext cx="197201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คู่ความร่วมมือ</a:t>
              </a:r>
              <a:endParaRPr lang="en-US" sz="3600" b="1" cap="none" spc="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735241" y="5839838"/>
              <a:ext cx="13142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735241" y="6451931"/>
              <a:ext cx="131424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208473" y="4495983"/>
            <a:ext cx="4556730" cy="1050592"/>
            <a:chOff x="6208473" y="4495983"/>
            <a:chExt cx="4556730" cy="1050592"/>
          </a:xfrm>
        </p:grpSpPr>
        <p:cxnSp>
          <p:nvCxnSpPr>
            <p:cNvPr id="48" name="Curved Connector 47"/>
            <p:cNvCxnSpPr/>
            <p:nvPr/>
          </p:nvCxnSpPr>
          <p:spPr>
            <a:xfrm flipV="1">
              <a:off x="6208473" y="4719907"/>
              <a:ext cx="2084066" cy="74756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flipV="1">
              <a:off x="7614773" y="4908761"/>
              <a:ext cx="677766" cy="637814"/>
            </a:xfrm>
            <a:prstGeom prst="curvedConnector3">
              <a:avLst>
                <a:gd name="adj1" fmla="val 38436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8315493" y="4495983"/>
              <a:ext cx="24497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3600" b="1" dirty="0">
                  <a:ln w="0"/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ผู้มีส่วนได้ส่วนเสีย</a:t>
              </a:r>
              <a:endParaRPr lang="en-US" sz="3600" b="1" dirty="0">
                <a:ln w="0"/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4220499" y="234583"/>
            <a:ext cx="1346284" cy="133389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OP</a:t>
            </a:r>
            <a:endParaRPr lang="th-TH" sz="55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710474" y="234583"/>
            <a:ext cx="3576906" cy="6188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ลักษณะองค์กร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710474" y="952570"/>
            <a:ext cx="3576906" cy="618830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531661" y="3147661"/>
            <a:ext cx="3878149" cy="1255789"/>
            <a:chOff x="7531661" y="3147661"/>
            <a:chExt cx="3878149" cy="1255789"/>
          </a:xfrm>
        </p:grpSpPr>
        <p:sp>
          <p:nvSpPr>
            <p:cNvPr id="65" name="Rectangle 64"/>
            <p:cNvSpPr/>
            <p:nvPr/>
          </p:nvSpPr>
          <p:spPr>
            <a:xfrm>
              <a:off x="9205360" y="3147661"/>
              <a:ext cx="2204450" cy="1077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th-TH" sz="3200" b="1" dirty="0">
                  <a:ln w="0"/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ระบบการปรับปรุง</a:t>
              </a:r>
              <a:br>
                <a:rPr lang="th-TH" sz="3200" b="1" dirty="0">
                  <a:ln w="0"/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b="1" dirty="0">
                  <a:ln w="0"/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ผลการดำเนินการ</a:t>
              </a:r>
              <a:endParaRPr lang="en-US" sz="3200" b="1" cap="none" spc="0" dirty="0">
                <a:ln w="0"/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0" name="Straight Arrow Connector 69"/>
            <p:cNvCxnSpPr>
              <a:stCxn id="65" idx="1"/>
            </p:cNvCxnSpPr>
            <p:nvPr/>
          </p:nvCxnSpPr>
          <p:spPr>
            <a:xfrm flipH="1">
              <a:off x="7531661" y="3686270"/>
              <a:ext cx="1673699" cy="71718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9287380" y="1012525"/>
            <a:ext cx="2693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b="1" dirty="0">
                <a:ln w="0"/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(เปรียบเทียบกับภายนอก)</a:t>
            </a:r>
            <a:endParaRPr lang="en-US" b="1" cap="none" spc="0" dirty="0">
              <a:ln w="0"/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24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2663" y="409931"/>
            <a:ext cx="9829406" cy="86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2663" y="1342473"/>
            <a:ext cx="890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5096" y="2199990"/>
            <a:ext cx="100599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 สินทรัพย์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(ที่โดดเด่น สนับสนุนให้การปฏิบัติงานบรรลุวัตถุประสงค์และวิสัยทัศน์ของหน่วยงาน)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8096" y="3614457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59C39-8C1B-43F1-9AB7-0824A6F2E44C}"/>
              </a:ext>
            </a:extLst>
          </p:cNvPr>
          <p:cNvSpPr txBox="1"/>
          <p:nvPr/>
        </p:nvSpPr>
        <p:spPr>
          <a:xfrm>
            <a:off x="1538096" y="4199232"/>
            <a:ext cx="99769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มีระบบเทคโนโลยี </a:t>
            </a:r>
            <a:r>
              <a:rPr lang="en-US" sz="3400" b="1" u="sng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www.erp.mju.ac.th</a:t>
            </a:r>
            <a:r>
              <a:rPr lang="en-US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ด้านการประกันคุณภาพการศึกษา </a:t>
            </a:r>
            <a:b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ที่ใช้สนับสนุนการดำเนินงานให้บรรลุวัตถุประสงค์และวิสัยทัศน์ของหน่วยงาน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indent="-742950">
              <a:buAutoNum type="thaiAlphaPeriod"/>
            </a:pPr>
            <a:endParaRPr lang="th-TH" sz="30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0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1656" y="62882"/>
            <a:ext cx="9829406" cy="59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656" y="701714"/>
            <a:ext cx="890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089" y="1289151"/>
            <a:ext cx="9185182" cy="5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thaiAlphaPeriod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สภาพแวดล้อมขององค์กร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5) กฎ ระเบียบ ข้อบังคับ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CAFC578-2F39-4A1E-9130-CA337BD4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7242"/>
              </p:ext>
            </p:extLst>
          </p:nvPr>
        </p:nvGraphicFramePr>
        <p:xfrm>
          <a:off x="415365" y="2509151"/>
          <a:ext cx="11674549" cy="397098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595304">
                  <a:extLst>
                    <a:ext uri="{9D8B030D-6E8A-4147-A177-3AD203B41FA5}">
                      <a16:colId xmlns:a16="http://schemas.microsoft.com/office/drawing/2014/main" val="493051963"/>
                    </a:ext>
                  </a:extLst>
                </a:gridCol>
                <a:gridCol w="3079245">
                  <a:extLst>
                    <a:ext uri="{9D8B030D-6E8A-4147-A177-3AD203B41FA5}">
                      <a16:colId xmlns:a16="http://schemas.microsoft.com/office/drawing/2014/main" val="3764983434"/>
                    </a:ext>
                  </a:extLst>
                </a:gridCol>
              </a:tblGrid>
              <a:tr h="403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กฎหมาย ระเบียบ ข้อบังคับ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งานที่เกี่ยวข้อง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968002"/>
                  </a:ext>
                </a:extLst>
              </a:tr>
              <a:tr h="526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พระราชบัญญัติ มหาวิทยาลัยแม่โจ้ พ.ศ. 2560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ทุกงาน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305909"/>
                  </a:ext>
                </a:extLst>
              </a:tr>
              <a:tr h="379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กฎกระทรวง การประกันคุณภาพการศึกษา พ.ศ. 2561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273720"/>
                  </a:ext>
                </a:extLst>
              </a:tr>
              <a:tr h="758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ประกาศกระทรวงศึกษาธิการ เรื่อง มาตรฐานการอุดมศึกษา พ.ศ. 2561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งานประกันคุณภาพ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งานติดตามตรวจสอบฯ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0924466"/>
                  </a:ext>
                </a:extLst>
              </a:tr>
              <a:tr h="758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เกณฑ์มาตรฐานหลักสูตรระดับปริญญาตรีและบัณฑิตศึกษา 2558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งานประกันคุณภาพ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งานติดตามตรวจสอบฯ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255136"/>
                  </a:ext>
                </a:extLst>
              </a:tr>
              <a:tr h="758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หลักเกณฑ์ทระทรวงการคลัง ว่าด้วยมาตรฐานและหลักเกณฑ์ปฏิบัติการควบคุมภายในสำหรับหน่วยงานของรัฐ พ.ศ. 2561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งานมาตรฐานการควบคุมภายใน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23931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4089" y="1876588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08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656" y="62882"/>
            <a:ext cx="9829406" cy="59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656" y="701714"/>
            <a:ext cx="890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4089" y="1289150"/>
            <a:ext cx="980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โครงสร้างองค์การและการกำกับดูแล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44700" y="1983269"/>
            <a:ext cx="10151854" cy="4614479"/>
            <a:chOff x="1344700" y="1983269"/>
            <a:chExt cx="10151854" cy="46144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4700" y="1983269"/>
              <a:ext cx="10151854" cy="46144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882625" y="1985931"/>
              <a:ext cx="34531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r>
                <a:rPr lang="th-TH" sz="32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กองพัฒนาคุณภาพ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3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92563" y="163735"/>
            <a:ext cx="980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โครงสร้างองค์การและการกำกับดูแล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04249" y="810066"/>
            <a:ext cx="8385967" cy="5954133"/>
            <a:chOff x="2104249" y="810066"/>
            <a:chExt cx="8385967" cy="595413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4249" y="810066"/>
              <a:ext cx="8385967" cy="5954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7037027" y="871622"/>
              <a:ext cx="34531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u="sng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</a:t>
              </a:r>
              <a:r>
                <a:rPr lang="th-TH" sz="32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กองพัฒนาคุณภาพ</a:t>
              </a:r>
              <a:endPara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9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1655" y="62882"/>
            <a:ext cx="9829406" cy="59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655" y="701714"/>
            <a:ext cx="890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5852" y="1313044"/>
            <a:ext cx="980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ลูกค้าและผู้มีส่วนได้ส่วนเสีย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02648"/>
              </p:ext>
            </p:extLst>
          </p:nvPr>
        </p:nvGraphicFramePr>
        <p:xfrm>
          <a:off x="1293642" y="2618494"/>
          <a:ext cx="10776438" cy="29523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378367">
                  <a:extLst>
                    <a:ext uri="{9D8B030D-6E8A-4147-A177-3AD203B41FA5}">
                      <a16:colId xmlns:a16="http://schemas.microsoft.com/office/drawing/2014/main" val="2086598672"/>
                    </a:ext>
                  </a:extLst>
                </a:gridCol>
                <a:gridCol w="2915877">
                  <a:extLst>
                    <a:ext uri="{9D8B030D-6E8A-4147-A177-3AD203B41FA5}">
                      <a16:colId xmlns:a16="http://schemas.microsoft.com/office/drawing/2014/main" val="4180049037"/>
                    </a:ext>
                  </a:extLst>
                </a:gridCol>
                <a:gridCol w="2509573">
                  <a:extLst>
                    <a:ext uri="{9D8B030D-6E8A-4147-A177-3AD203B41FA5}">
                      <a16:colId xmlns:a16="http://schemas.microsoft.com/office/drawing/2014/main" val="1128976991"/>
                    </a:ext>
                  </a:extLst>
                </a:gridCol>
                <a:gridCol w="1972621">
                  <a:extLst>
                    <a:ext uri="{9D8B030D-6E8A-4147-A177-3AD203B41FA5}">
                      <a16:colId xmlns:a16="http://schemas.microsoft.com/office/drawing/2014/main" val="1119916826"/>
                    </a:ext>
                  </a:extLst>
                </a:gridCol>
              </a:tblGrid>
              <a:tr h="1117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ผู้รับบริการ/ลูกค้า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ผลผลิต/บริการ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ความต้องการและความคาดหวัง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ส่วนงานที่เกี่ยวข้อง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712808"/>
                  </a:ext>
                </a:extLst>
              </a:tr>
              <a:tr h="18346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บุคลากรสายวิชาการ และบุคลากรสายสนับสนุนด้านการประกันคุณภาพ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ใช้ข้อมูลในระบบ </a:t>
                      </a:r>
                      <a:r>
                        <a:rPr lang="en-US" sz="30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erp</a:t>
                      </a: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เพื่อประกอบการจัดทำ </a:t>
                      </a: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ระดับหลักสูตร และคณะ 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ข้อมูลถูกต้อง ครบถ้วน เป็นปัจจุบัน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งานติดตามฯ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งานประกันคุณภาพฯ 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81088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3642" y="2033719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50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61655" y="62882"/>
            <a:ext cx="9833537" cy="1896493"/>
            <a:chOff x="1833152" y="409932"/>
            <a:chExt cx="10833660" cy="2271408"/>
          </a:xfrm>
        </p:grpSpPr>
        <p:sp>
          <p:nvSpPr>
            <p:cNvPr id="7" name="TextBox 6"/>
            <p:cNvSpPr txBox="1"/>
            <p:nvPr/>
          </p:nvSpPr>
          <p:spPr>
            <a:xfrm>
              <a:off x="1833152" y="409932"/>
              <a:ext cx="108291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โครงร่างองค์กร </a:t>
              </a:r>
              <a:r>
                <a:rPr lang="en-US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(Organizational Profile)</a:t>
              </a:r>
              <a:endPara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3152" y="1175054"/>
              <a:ext cx="98058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P.1 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ลักษณะขององค์กร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คุณลักษณะที่สำคัญของหน่วยงานคืออะไร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59810" y="1907237"/>
              <a:ext cx="10807002" cy="774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Font typeface="+mj-cs"/>
                <a:buAutoNum type="thaiAlphaParenR" startAt="2"/>
              </a:pPr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ความสัมพันธ์ระหว่างองค์กร </a:t>
              </a:r>
              <a:r>
                <a: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</a:t>
              </a:r>
              <a:r>
                <a:rPr lang="th-TH" sz="3600" b="1" dirty="0">
                  <a:solidFill>
                    <a:srgbClr val="008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2) ลูกค้าและผู้มีส่วนได้ส่วนเสีย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11854"/>
              </p:ext>
            </p:extLst>
          </p:nvPr>
        </p:nvGraphicFramePr>
        <p:xfrm>
          <a:off x="1293641" y="2618494"/>
          <a:ext cx="10776439" cy="339050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77597">
                  <a:extLst>
                    <a:ext uri="{9D8B030D-6E8A-4147-A177-3AD203B41FA5}">
                      <a16:colId xmlns:a16="http://schemas.microsoft.com/office/drawing/2014/main" val="2251356587"/>
                    </a:ext>
                  </a:extLst>
                </a:gridCol>
                <a:gridCol w="2211740">
                  <a:extLst>
                    <a:ext uri="{9D8B030D-6E8A-4147-A177-3AD203B41FA5}">
                      <a16:colId xmlns:a16="http://schemas.microsoft.com/office/drawing/2014/main" val="874331008"/>
                    </a:ext>
                  </a:extLst>
                </a:gridCol>
                <a:gridCol w="2336934">
                  <a:extLst>
                    <a:ext uri="{9D8B030D-6E8A-4147-A177-3AD203B41FA5}">
                      <a16:colId xmlns:a16="http://schemas.microsoft.com/office/drawing/2014/main" val="2692296619"/>
                    </a:ext>
                  </a:extLst>
                </a:gridCol>
                <a:gridCol w="1780520">
                  <a:extLst>
                    <a:ext uri="{9D8B030D-6E8A-4147-A177-3AD203B41FA5}">
                      <a16:colId xmlns:a16="http://schemas.microsoft.com/office/drawing/2014/main" val="1471270394"/>
                    </a:ext>
                  </a:extLst>
                </a:gridCol>
                <a:gridCol w="1569648">
                  <a:extLst>
                    <a:ext uri="{9D8B030D-6E8A-4147-A177-3AD203B41FA5}">
                      <a16:colId xmlns:a16="http://schemas.microsoft.com/office/drawing/2014/main" val="3458464865"/>
                    </a:ext>
                  </a:extLst>
                </a:gridCol>
              </a:tblGrid>
              <a:tr h="1081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ผู้มีส่วนได้ส่วนเสีย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บทบาทที่เกี่ยวข้อง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ข้อกำหนดในการปฏิบัติงานร่วมกัน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ช่องทางการสื่อสาร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ส่วนงานที่เกี่ยวข้อง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32653"/>
                  </a:ext>
                </a:extLst>
              </a:tr>
              <a:tr h="2309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สำนักงานปลัดกระทรวงการอุดมศึกษา วิทยาศาสตร์ วิจัย และนวัตกรรม (สป.อว.)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การรายงานผลการประเมินคุณภาพการศึกษาในระบบ </a:t>
                      </a: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CHE QA Online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ถูกต้อง ครบถ้วน เป็นไปตามกำหนดระยะเวลา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ทำหนังสือแจ้ง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EBF6D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50690" marR="50690" marT="0" marB="0">
                    <a:solidFill>
                      <a:srgbClr val="EBF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4477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3642" y="2033719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7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61655" y="62882"/>
            <a:ext cx="9829406" cy="591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1655" y="701714"/>
            <a:ext cx="8900614" cy="5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P.1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คุณลักษณะที่สำคัญของหน่วยงานคืออะไร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852" y="1313044"/>
            <a:ext cx="980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ผู้ส่งมอบและคู่ความร่วมมือ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3642" y="2033719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17207"/>
              </p:ext>
            </p:extLst>
          </p:nvPr>
        </p:nvGraphicFramePr>
        <p:xfrm>
          <a:off x="1293641" y="2692837"/>
          <a:ext cx="10197419" cy="4031519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068291">
                  <a:extLst>
                    <a:ext uri="{9D8B030D-6E8A-4147-A177-3AD203B41FA5}">
                      <a16:colId xmlns:a16="http://schemas.microsoft.com/office/drawing/2014/main" val="1519435583"/>
                    </a:ext>
                  </a:extLst>
                </a:gridCol>
                <a:gridCol w="2073918">
                  <a:extLst>
                    <a:ext uri="{9D8B030D-6E8A-4147-A177-3AD203B41FA5}">
                      <a16:colId xmlns:a16="http://schemas.microsoft.com/office/drawing/2014/main" val="2617045371"/>
                    </a:ext>
                  </a:extLst>
                </a:gridCol>
                <a:gridCol w="2073918">
                  <a:extLst>
                    <a:ext uri="{9D8B030D-6E8A-4147-A177-3AD203B41FA5}">
                      <a16:colId xmlns:a16="http://schemas.microsoft.com/office/drawing/2014/main" val="465853743"/>
                    </a:ext>
                  </a:extLst>
                </a:gridCol>
                <a:gridCol w="2232584">
                  <a:extLst>
                    <a:ext uri="{9D8B030D-6E8A-4147-A177-3AD203B41FA5}">
                      <a16:colId xmlns:a16="http://schemas.microsoft.com/office/drawing/2014/main" val="3328766349"/>
                    </a:ext>
                  </a:extLst>
                </a:gridCol>
                <a:gridCol w="1748708">
                  <a:extLst>
                    <a:ext uri="{9D8B030D-6E8A-4147-A177-3AD203B41FA5}">
                      <a16:colId xmlns:a16="http://schemas.microsoft.com/office/drawing/2014/main" val="2246038804"/>
                    </a:ext>
                  </a:extLst>
                </a:gridCol>
              </a:tblGrid>
              <a:tr h="1151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บทบาทที่เกี่ยวข้อง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ข้อกำหนดในการปฏิบัติงานร่วมกัน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ช่องทางการสื่อสาร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ส่วนงานที่เกี่ยวข้อง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98218"/>
                  </a:ext>
                </a:extLst>
              </a:tr>
              <a:tr h="5759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ผู้ส่งมอบ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970967"/>
                  </a:ext>
                </a:extLst>
              </a:tr>
              <a:tr h="2303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อาจารย์ และผู้ปฏิบัติงานระดับหน่วยงานหลักสูตร คณะ 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จัดทำรูปเล่มรายงานผล </a:t>
                      </a:r>
                      <a:r>
                        <a:rPr lang="en-US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SAR</a:t>
                      </a: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จัดส่งจัดส่งผลการประเมิน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ถูกต้อง ครบถ้วน แล้วเสร็จภายในกำหนดระยะเวลา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แจ้งในที่ประชุมฯ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แจ้งมติที่ประชุมฯ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จัดทำหนังสือแจ้ง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แจ้งทางไลน์</a:t>
                      </a:r>
                      <a:endParaRPr lang="en-US" sz="3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5897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12461" y="42203"/>
            <a:ext cx="980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 startAt="2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ความสัมพันธ์ระหว่างองค์กร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ผู้ส่งมอบและคู่ความร่วมมือ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12461" y="688534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กองพัฒนาคุณภาพ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38283"/>
              </p:ext>
            </p:extLst>
          </p:nvPr>
        </p:nvGraphicFramePr>
        <p:xfrm>
          <a:off x="309490" y="1399918"/>
          <a:ext cx="11774658" cy="5394960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388192">
                  <a:extLst>
                    <a:ext uri="{9D8B030D-6E8A-4147-A177-3AD203B41FA5}">
                      <a16:colId xmlns:a16="http://schemas.microsoft.com/office/drawing/2014/main" val="232332498"/>
                    </a:ext>
                  </a:extLst>
                </a:gridCol>
                <a:gridCol w="2394692">
                  <a:extLst>
                    <a:ext uri="{9D8B030D-6E8A-4147-A177-3AD203B41FA5}">
                      <a16:colId xmlns:a16="http://schemas.microsoft.com/office/drawing/2014/main" val="686802453"/>
                    </a:ext>
                  </a:extLst>
                </a:gridCol>
                <a:gridCol w="2394692">
                  <a:extLst>
                    <a:ext uri="{9D8B030D-6E8A-4147-A177-3AD203B41FA5}">
                      <a16:colId xmlns:a16="http://schemas.microsoft.com/office/drawing/2014/main" val="1381900297"/>
                    </a:ext>
                  </a:extLst>
                </a:gridCol>
                <a:gridCol w="2577901">
                  <a:extLst>
                    <a:ext uri="{9D8B030D-6E8A-4147-A177-3AD203B41FA5}">
                      <a16:colId xmlns:a16="http://schemas.microsoft.com/office/drawing/2014/main" val="1834915590"/>
                    </a:ext>
                  </a:extLst>
                </a:gridCol>
                <a:gridCol w="2019181">
                  <a:extLst>
                    <a:ext uri="{9D8B030D-6E8A-4147-A177-3AD203B41FA5}">
                      <a16:colId xmlns:a16="http://schemas.microsoft.com/office/drawing/2014/main" val="2461708790"/>
                    </a:ext>
                  </a:extLst>
                </a:gridCol>
              </a:tblGrid>
              <a:tr h="4742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rgbClr val="F2B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บทบาทที่เกี่ยวข้อง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rgbClr val="F2B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ข้อกำหนดในการปฏิบัติงานร่วมกัน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rgbClr val="F2B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ช่องทางการสื่อสาร</a:t>
                      </a:r>
                      <a:endParaRPr lang="en-US" sz="30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rgbClr val="F2B7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ส่วนงานที่เกี่ยวข้อง</a:t>
                      </a: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rgbClr val="F2B7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84691"/>
                  </a:ext>
                </a:extLst>
              </a:tr>
              <a:tr h="237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30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คู่ความร่วมมือ</a:t>
                      </a:r>
                      <a:endParaRPr lang="en-US" sz="3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22952"/>
                  </a:ext>
                </a:extLst>
              </a:tr>
              <a:tr h="237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ภายใน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extLst>
                  <a:ext uri="{0D108BD9-81ED-4DB2-BD59-A6C34878D82A}">
                    <a16:rowId xmlns:a16="http://schemas.microsoft.com/office/drawing/2014/main" val="3944492739"/>
                  </a:ext>
                </a:extLst>
              </a:tr>
              <a:tr h="118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กองเทคโนโลยีดิจิทัล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ร่วมกันจัดทำระบบฐานข้อมูลเพื่อใช้ในการประกันคุณภาพการศึกษา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ออกแบบ จัดทำข้อมูล แก้ไขปัญหา และสนับสนุนการดำเนินงานร่วมกัน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ประชุมร่วมกัน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ไลน์แจ้ง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โทรประสานงาน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งานติดตาม ตรวจสอบฯ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งานประกันคุณภาพ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75361"/>
                  </a:ext>
                </a:extLst>
              </a:tr>
              <a:tr h="2371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800" u="sng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ภายนอก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/>
                </a:tc>
                <a:extLst>
                  <a:ext uri="{0D108BD9-81ED-4DB2-BD59-A6C34878D82A}">
                    <a16:rowId xmlns:a16="http://schemas.microsoft.com/office/drawing/2014/main" val="3657036326"/>
                  </a:ext>
                </a:extLst>
              </a:tr>
              <a:tr h="16600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เครือข่าย </a:t>
                      </a:r>
                      <a:r>
                        <a:rPr lang="en-US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QA</a:t>
                      </a:r>
                      <a:r>
                        <a:rPr lang="th-TH" sz="26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สถาบันอุดมศึกษาภาคเหนือตอนบน</a:t>
                      </a:r>
                      <a:endParaRPr lang="en-US" sz="26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เผยแพร่ข้อมูล/จัดส่งข้อมูล ปรึกษาหารือ/ประชุม/สัมมนา ด้านการประกันคุณภาพของสถาบันอุดมศึกษา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ร่วมกันแก้ไข รับฟังข้อเสนอแนะเพื่อการพัฒนาด้านการประกันคุณภาพการศึกษาของถสถาบันอุดมศึกษา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ประสานทางกลุ่มไลน์ 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8640" algn="l"/>
                          <a:tab pos="777240" algn="l"/>
                          <a:tab pos="1005840" algn="l"/>
                          <a:tab pos="1234440" algn="l"/>
                          <a:tab pos="1463040" algn="l"/>
                          <a:tab pos="1691640" algn="l"/>
                          <a:tab pos="1920240" algn="l"/>
                          <a:tab pos="457200" algn="l"/>
                        </a:tabLst>
                      </a:pPr>
                      <a:r>
                        <a:rPr lang="th-TH" sz="26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งานประกันคุณภาพ</a:t>
                      </a:r>
                      <a:endParaRPr lang="en-US" sz="2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24806" marR="24806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3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1655" y="62882"/>
            <a:ext cx="982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655" y="701714"/>
            <a:ext cx="982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ประกอบด้วยรายละเอียด ดังนี้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5852" y="1313044"/>
            <a:ext cx="980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/>
            </a:pPr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สภาพด้านการแข่งขัน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ลำดับในการแข่งขัน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การเปลี่ยนแปลงความสามารถในการแข่งขัน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ข้อมูลเชิงเปรียบเทียบ</a:t>
            </a:r>
          </a:p>
          <a:p>
            <a:pPr marL="742950" indent="-742950">
              <a:buFont typeface="+mj-cs"/>
              <a:buAutoNum type="thaiAlphaParenR"/>
            </a:pPr>
            <a:r>
              <a:rPr lang="th-TH" sz="3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บริบทเชิงกลยุทธ์</a:t>
            </a:r>
          </a:p>
          <a:p>
            <a:pPr marL="742950" indent="-742950">
              <a:buFont typeface="+mj-cs"/>
              <a:buAutoNum type="thaiAlphaParenR"/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ระบบการปรับปรุงผลการดำเนินการ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39079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655" y="62882"/>
            <a:ext cx="982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โครงร่างองค์กร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Profile)</a:t>
            </a:r>
            <a:endParaRPr lang="th-TH" sz="40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655" y="701714"/>
            <a:ext cx="982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P.2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สภาวการณ์ขององค์กร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สภาวการณ์เชิงกลยุทธ์ของหน่วยงานเป็นอย่างไร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5852" y="1313044"/>
            <a:ext cx="98093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cs"/>
              <a:buAutoNum type="thaiAlphaParenR"/>
            </a:pPr>
            <a:r>
              <a:rPr lang="th-TH" sz="36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สภาพด้านการแข่งขัน 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เมื่อเทียบกับหน่วยงานของมหาวิทยาลัยอื่นที่เป็นคู่เทียบ</a:t>
            </a:r>
            <a:b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หรือเป็นเป้าหมายที่หน่วยงานของเราอยากไปเทียบเคียง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ลำดับในการแข่งขัน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อยู่ในตำแหน่งใดเมื่อเทียบกับคู่เทียบ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การเปลี่ยนแปลงความสามารถในการแข่งขัน </a:t>
            </a:r>
            <a:r>
              <a:rPr lang="en-US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จะมีวิธีการใดเพื่อขยับตำแหน่งให้สูงขึ้น</a:t>
            </a:r>
          </a:p>
          <a:p>
            <a:pPr marL="1200150" lvl="1" indent="-742950">
              <a:buFont typeface="+mj-lt"/>
              <a:buAutoNum type="arabicParenR"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ข้อมูลเชิงเปรียบเทียบ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ต้องใช้ข้อมูลใดบ้างในการเปรียบเทียบ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1520" y="5702527"/>
            <a:ext cx="19928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8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3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3644</Words>
  <Application>Microsoft Office PowerPoint</Application>
  <PresentationFormat>แบบจอกว้าง</PresentationFormat>
  <Paragraphs>420</Paragraphs>
  <Slides>102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102</vt:i4>
      </vt:variant>
    </vt:vector>
  </HeadingPairs>
  <TitlesOfParts>
    <vt:vector size="111" baseType="lpstr">
      <vt:lpstr>Arial</vt:lpstr>
      <vt:lpstr>Calibri</vt:lpstr>
      <vt:lpstr>Century Gothic</vt:lpstr>
      <vt:lpstr>TH K2D July8</vt:lpstr>
      <vt:lpstr>TH SarabunPSK</vt:lpstr>
      <vt:lpstr>Wingdings 3</vt:lpstr>
      <vt:lpstr>Wisp</vt:lpstr>
      <vt:lpstr>ชุดรูปแบบของ Office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 : OP)</vt:lpstr>
      <vt:lpstr>การเขียนโครงร่างองค์กร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โครงร่างองค์กร (Organizational Profile)</vt:lpstr>
      <vt:lpstr>การตอบคำถาม OP  (P1ก)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โครงร่างองค์กร (Organizational Profile)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ตัวอย่างโครงร่างองค์กร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YaninNB</dc:creator>
  <cp:lastModifiedBy>จุดารัตน์ ชิดทอง</cp:lastModifiedBy>
  <cp:revision>56</cp:revision>
  <dcterms:modified xsi:type="dcterms:W3CDTF">2020-11-10T02:23:51Z</dcterms:modified>
</cp:coreProperties>
</file>