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694" r:id="rId3"/>
    <p:sldId id="4042" r:id="rId4"/>
    <p:sldId id="257" r:id="rId5"/>
    <p:sldId id="681" r:id="rId6"/>
    <p:sldId id="3853" r:id="rId7"/>
    <p:sldId id="3854" r:id="rId8"/>
    <p:sldId id="3844" r:id="rId9"/>
    <p:sldId id="426" r:id="rId10"/>
    <p:sldId id="260" r:id="rId11"/>
    <p:sldId id="4038" r:id="rId12"/>
    <p:sldId id="3849" r:id="rId13"/>
    <p:sldId id="432" r:id="rId14"/>
    <p:sldId id="4039" r:id="rId15"/>
    <p:sldId id="3855" r:id="rId16"/>
    <p:sldId id="3858" r:id="rId17"/>
    <p:sldId id="435" r:id="rId18"/>
    <p:sldId id="4040" r:id="rId19"/>
    <p:sldId id="3859" r:id="rId20"/>
    <p:sldId id="535" r:id="rId21"/>
    <p:sldId id="4041" r:id="rId22"/>
    <p:sldId id="536" r:id="rId23"/>
    <p:sldId id="338" r:id="rId24"/>
    <p:sldId id="3862" r:id="rId25"/>
    <p:sldId id="537" r:id="rId26"/>
    <p:sldId id="3861" r:id="rId27"/>
    <p:sldId id="3863" r:id="rId28"/>
    <p:sldId id="3846" r:id="rId29"/>
    <p:sldId id="524" r:id="rId30"/>
    <p:sldId id="286" r:id="rId31"/>
    <p:sldId id="288" r:id="rId32"/>
    <p:sldId id="419" r:id="rId33"/>
    <p:sldId id="541" r:id="rId34"/>
    <p:sldId id="4022" r:id="rId35"/>
    <p:sldId id="263" r:id="rId36"/>
    <p:sldId id="264" r:id="rId37"/>
    <p:sldId id="265" r:id="rId38"/>
    <p:sldId id="266" r:id="rId39"/>
    <p:sldId id="268" r:id="rId40"/>
    <p:sldId id="269" r:id="rId41"/>
    <p:sldId id="278" r:id="rId42"/>
    <p:sldId id="275" r:id="rId43"/>
    <p:sldId id="516" r:id="rId44"/>
    <p:sldId id="326" r:id="rId45"/>
    <p:sldId id="3982" r:id="rId46"/>
    <p:sldId id="4037" r:id="rId47"/>
    <p:sldId id="404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rapong Churangsarit" initials="SC" lastIdx="3" clrIdx="0">
    <p:extLst>
      <p:ext uri="{19B8F6BF-5375-455C-9EA6-DF929625EA0E}">
        <p15:presenceInfo xmlns:p15="http://schemas.microsoft.com/office/powerpoint/2012/main" userId="b58580f74a6a89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07T00:55:32.373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2T21:05:12.870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image" Target="../media/image97.gif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image" Target="../media/image9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F0CFD4-8066-4E19-9C8F-B1EE70F80191}" type="doc">
      <dgm:prSet loTypeId="urn:microsoft.com/office/officeart/2011/layout/RadialPictureList" loCatId="officeonlin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541CE6E4-A32D-4EF4-92E2-DB88B5250B12}">
      <dgm:prSet phldrT="[Text]"/>
      <dgm:spPr>
        <a:noFill/>
        <a:ln w="38100">
          <a:solidFill>
            <a:srgbClr val="0070C0"/>
          </a:solidFill>
        </a:ln>
      </dgm:spPr>
      <dgm:t>
        <a:bodyPr/>
        <a:lstStyle/>
        <a:p>
          <a:r>
            <a:rPr lang="en-US" b="1" dirty="0">
              <a:solidFill>
                <a:srgbClr val="0070C0"/>
              </a:solidFill>
            </a:rPr>
            <a:t>Compliance</a:t>
          </a:r>
        </a:p>
        <a:p>
          <a:r>
            <a:rPr lang="en-US" b="1" dirty="0">
              <a:solidFill>
                <a:srgbClr val="0070C0"/>
              </a:solidFill>
            </a:rPr>
            <a:t>Process</a:t>
          </a:r>
          <a:endParaRPr lang="th-TH" b="1" dirty="0">
            <a:solidFill>
              <a:srgbClr val="0070C0"/>
            </a:solidFill>
          </a:endParaRPr>
        </a:p>
      </dgm:t>
    </dgm:pt>
    <dgm:pt modelId="{5620B734-9FEA-457D-94AE-3DCBEE269024}" type="parTrans" cxnId="{023F7FFD-7063-4443-986D-EEA4EE14552F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E13EC83B-B2B0-46C7-920E-7EFE57ADE286}" type="sibTrans" cxnId="{023F7FFD-7063-4443-986D-EEA4EE14552F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A40CA3C9-D73E-4D60-BE91-95C565E35618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1.Compliance Universe &amp; Risk Profile</a:t>
          </a:r>
          <a:endParaRPr lang="th-TH" sz="2800" dirty="0">
            <a:solidFill>
              <a:schemeClr val="tx1"/>
            </a:solidFill>
          </a:endParaRPr>
        </a:p>
      </dgm:t>
    </dgm:pt>
    <dgm:pt modelId="{EA8D7DFB-B39E-4491-A703-B55FA0BBE034}" type="parTrans" cxnId="{22D29A82-EC0D-4D2F-B345-C323E7A7469F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386031D3-8674-475A-9623-0F50865F8F9B}" type="sibTrans" cxnId="{22D29A82-EC0D-4D2F-B345-C323E7A7469F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FE1069E4-0BAC-4427-85C1-7FF11058685C}">
      <dgm:prSet phldrT="[Text]" custT="1"/>
      <dgm:spPr/>
      <dgm:t>
        <a:bodyPr/>
        <a:lstStyle/>
        <a:p>
          <a:r>
            <a:rPr lang="th-TH" sz="2800" dirty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2. วิเคราะห์ข้อกำหนดและประเมินความเสี่ยง</a:t>
          </a:r>
        </a:p>
        <a:p>
          <a:r>
            <a:rPr lang="th-TH" sz="2800" dirty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(</a:t>
          </a:r>
          <a:r>
            <a:rPr lang="en-US" sz="2800" dirty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 Risk Assessment)</a:t>
          </a:r>
          <a:endParaRPr lang="th-TH" sz="2800" dirty="0">
            <a:solidFill>
              <a:schemeClr val="tx1"/>
            </a:solidFill>
          </a:endParaRPr>
        </a:p>
      </dgm:t>
    </dgm:pt>
    <dgm:pt modelId="{C557BCFA-469F-499E-A4AD-0880222DA667}" type="parTrans" cxnId="{FCE9BA66-71EE-4A1D-A9E5-5E2DA838AFCE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D40D1FC5-DA6D-468E-9845-C6FD8A852FFF}" type="sibTrans" cxnId="{FCE9BA66-71EE-4A1D-A9E5-5E2DA838AFCE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FBCB2907-4738-4C8D-9427-06DC182D2B64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3. </a:t>
          </a:r>
          <a:r>
            <a:rPr lang="th-TH" sz="2800" dirty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ออกแบบการควบคุมภายใน</a:t>
          </a:r>
        </a:p>
        <a:p>
          <a:r>
            <a:rPr lang="th-TH" sz="2800" dirty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(</a:t>
          </a:r>
          <a:r>
            <a:rPr lang="en-US" sz="2800" dirty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Design Internal  Control)</a:t>
          </a:r>
          <a:endParaRPr lang="th-TH" sz="2800" dirty="0">
            <a:solidFill>
              <a:schemeClr val="tx1"/>
            </a:solidFill>
          </a:endParaRPr>
        </a:p>
      </dgm:t>
    </dgm:pt>
    <dgm:pt modelId="{0B84FE67-29D4-4BA9-8664-BBC6223A4BF7}" type="parTrans" cxnId="{453E3EA1-7725-4696-97A7-4CDA812AD9A2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94B6AB2A-EEC9-480B-AEF5-B9471774B02D}" type="sibTrans" cxnId="{453E3EA1-7725-4696-97A7-4CDA812AD9A2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F228CEA7-0BA2-44A0-A77B-003C70362ACE}">
      <dgm:prSet/>
      <dgm:spPr/>
      <dgm:t>
        <a:bodyPr/>
        <a:lstStyle/>
        <a:p>
          <a:endParaRPr lang="th-TH" dirty="0">
            <a:solidFill>
              <a:schemeClr val="tx1"/>
            </a:solidFill>
          </a:endParaRPr>
        </a:p>
      </dgm:t>
    </dgm:pt>
    <dgm:pt modelId="{E7446372-C856-4BA3-861C-77679B10F415}" type="parTrans" cxnId="{2DCBCB22-2AB6-432E-9709-BCE5D6A3B92C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87EB107B-FCC0-489A-80B9-F9629EB9F6AC}" type="sibTrans" cxnId="{2DCBCB22-2AB6-432E-9709-BCE5D6A3B92C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05BEB56A-745A-49CA-A21F-248854B664B9}" type="pres">
      <dgm:prSet presAssocID="{8DF0CFD4-8066-4E19-9C8F-B1EE70F80191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0F423806-69A1-4438-BFD8-A593640DE749}" type="pres">
      <dgm:prSet presAssocID="{541CE6E4-A32D-4EF4-92E2-DB88B5250B12}" presName="Parent" presStyleLbl="node1" presStyleIdx="0" presStyleCnt="2">
        <dgm:presLayoutVars>
          <dgm:chMax val="4"/>
          <dgm:chPref val="3"/>
        </dgm:presLayoutVars>
      </dgm:prSet>
      <dgm:spPr/>
    </dgm:pt>
    <dgm:pt modelId="{54F61FCB-0D20-4D04-B00A-00BF0E6CD982}" type="pres">
      <dgm:prSet presAssocID="{A40CA3C9-D73E-4D60-BE91-95C565E35618}" presName="Accent" presStyleLbl="node1" presStyleIdx="1" presStyleCnt="2"/>
      <dgm:spPr>
        <a:solidFill>
          <a:srgbClr val="00B050"/>
        </a:solidFill>
      </dgm:spPr>
    </dgm:pt>
    <dgm:pt modelId="{32152FA3-D858-46AA-A4E6-F7809A10ACC4}" type="pres">
      <dgm:prSet presAssocID="{A40CA3C9-D73E-4D60-BE91-95C565E35618}" presName="Image1" presStyleLbl="fgImgPlace1" presStyleIdx="0" presStyleCnt="4"/>
      <dgm:spPr>
        <a:ln>
          <a:solidFill>
            <a:schemeClr val="accent1"/>
          </a:solidFill>
        </a:ln>
      </dgm:spPr>
    </dgm:pt>
    <dgm:pt modelId="{04599D0D-CA32-4F2A-9EFA-48FE5E02293F}" type="pres">
      <dgm:prSet presAssocID="{A40CA3C9-D73E-4D60-BE91-95C565E35618}" presName="Child1" presStyleLbl="revTx" presStyleIdx="0" presStyleCnt="4" custScaleX="327416" custLinFactX="13870" custLinFactNeighborX="100000" custLinFactNeighborY="2006">
        <dgm:presLayoutVars>
          <dgm:chMax val="0"/>
          <dgm:chPref val="0"/>
          <dgm:bulletEnabled val="1"/>
        </dgm:presLayoutVars>
      </dgm:prSet>
      <dgm:spPr/>
    </dgm:pt>
    <dgm:pt modelId="{3B377E83-AD7D-46EA-BCD4-B43499DA8DFA}" type="pres">
      <dgm:prSet presAssocID="{FE1069E4-0BAC-4427-85C1-7FF11058685C}" presName="Image2" presStyleCnt="0"/>
      <dgm:spPr/>
    </dgm:pt>
    <dgm:pt modelId="{DB696C94-2759-4AEB-991D-868D2C7E0527}" type="pres">
      <dgm:prSet presAssocID="{FE1069E4-0BAC-4427-85C1-7FF11058685C}" presName="Image" presStyleLbl="fgImgPlace1" presStyleIdx="1" presStyleCnt="4"/>
      <dgm:spPr>
        <a:ln>
          <a:solidFill>
            <a:srgbClr val="00B0F0"/>
          </a:solidFill>
        </a:ln>
      </dgm:spPr>
    </dgm:pt>
    <dgm:pt modelId="{2C536C54-C136-456E-BFBC-5CF4D8BDB2A5}" type="pres">
      <dgm:prSet presAssocID="{FE1069E4-0BAC-4427-85C1-7FF11058685C}" presName="Child2" presStyleLbl="revTx" presStyleIdx="1" presStyleCnt="4" custScaleX="322937" custLinFactX="19209" custLinFactNeighborX="100000" custLinFactNeighborY="4670">
        <dgm:presLayoutVars>
          <dgm:chMax val="0"/>
          <dgm:chPref val="0"/>
          <dgm:bulletEnabled val="1"/>
        </dgm:presLayoutVars>
      </dgm:prSet>
      <dgm:spPr/>
    </dgm:pt>
    <dgm:pt modelId="{9206E9AA-EB84-4F94-9DDD-DE060F12740A}" type="pres">
      <dgm:prSet presAssocID="{FBCB2907-4738-4C8D-9427-06DC182D2B64}" presName="Image3" presStyleCnt="0"/>
      <dgm:spPr/>
    </dgm:pt>
    <dgm:pt modelId="{520CDF92-E25B-4884-BF1C-E0B1B81320F2}" type="pres">
      <dgm:prSet presAssocID="{FBCB2907-4738-4C8D-9427-06DC182D2B64}" presName="Image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E91D2D6C-C324-40E1-8686-F3BC457E804A}" type="pres">
      <dgm:prSet presAssocID="{FBCB2907-4738-4C8D-9427-06DC182D2B64}" presName="Child3" presStyleLbl="revTx" presStyleIdx="2" presStyleCnt="4" custScaleX="303193" custLinFactNeighborX="99090" custLinFactNeighborY="7615">
        <dgm:presLayoutVars>
          <dgm:chMax val="0"/>
          <dgm:chPref val="0"/>
          <dgm:bulletEnabled val="1"/>
        </dgm:presLayoutVars>
      </dgm:prSet>
      <dgm:spPr/>
    </dgm:pt>
    <dgm:pt modelId="{EA55A3E5-045B-4044-966B-C566D291E4DF}" type="pres">
      <dgm:prSet presAssocID="{F228CEA7-0BA2-44A0-A77B-003C70362ACE}" presName="Image4" presStyleCnt="0"/>
      <dgm:spPr/>
    </dgm:pt>
    <dgm:pt modelId="{B1246BF9-846A-457C-A254-675A1DE8DE66}" type="pres">
      <dgm:prSet presAssocID="{F228CEA7-0BA2-44A0-A77B-003C70362ACE}" presName="Image" presStyleLbl="fgImgPlace1" presStyleIdx="3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solidFill>
            <a:schemeClr val="accent1"/>
          </a:solidFill>
        </a:ln>
      </dgm:spPr>
    </dgm:pt>
    <dgm:pt modelId="{D560CFDE-96B5-4E3F-B3E6-217F2E12992C}" type="pres">
      <dgm:prSet presAssocID="{F228CEA7-0BA2-44A0-A77B-003C70362ACE}" presName="Child4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38FB115-DB46-432C-BE18-F695D13B4852}" type="presOf" srcId="{F228CEA7-0BA2-44A0-A77B-003C70362ACE}" destId="{D560CFDE-96B5-4E3F-B3E6-217F2E12992C}" srcOrd="0" destOrd="0" presId="urn:microsoft.com/office/officeart/2011/layout/RadialPictureList"/>
    <dgm:cxn modelId="{2DCBCB22-2AB6-432E-9709-BCE5D6A3B92C}" srcId="{541CE6E4-A32D-4EF4-92E2-DB88B5250B12}" destId="{F228CEA7-0BA2-44A0-A77B-003C70362ACE}" srcOrd="3" destOrd="0" parTransId="{E7446372-C856-4BA3-861C-77679B10F415}" sibTransId="{87EB107B-FCC0-489A-80B9-F9629EB9F6AC}"/>
    <dgm:cxn modelId="{DE97DB38-F7B3-459E-A9B9-A42A72095FB0}" type="presOf" srcId="{FE1069E4-0BAC-4427-85C1-7FF11058685C}" destId="{2C536C54-C136-456E-BFBC-5CF4D8BDB2A5}" srcOrd="0" destOrd="0" presId="urn:microsoft.com/office/officeart/2011/layout/RadialPictureList"/>
    <dgm:cxn modelId="{FCE9BA66-71EE-4A1D-A9E5-5E2DA838AFCE}" srcId="{541CE6E4-A32D-4EF4-92E2-DB88B5250B12}" destId="{FE1069E4-0BAC-4427-85C1-7FF11058685C}" srcOrd="1" destOrd="0" parTransId="{C557BCFA-469F-499E-A4AD-0880222DA667}" sibTransId="{D40D1FC5-DA6D-468E-9845-C6FD8A852FFF}"/>
    <dgm:cxn modelId="{8B2EE75A-454D-4D09-A873-BC149F5A79D0}" type="presOf" srcId="{FBCB2907-4738-4C8D-9427-06DC182D2B64}" destId="{E91D2D6C-C324-40E1-8686-F3BC457E804A}" srcOrd="0" destOrd="0" presId="urn:microsoft.com/office/officeart/2011/layout/RadialPictureList"/>
    <dgm:cxn modelId="{22D29A82-EC0D-4D2F-B345-C323E7A7469F}" srcId="{541CE6E4-A32D-4EF4-92E2-DB88B5250B12}" destId="{A40CA3C9-D73E-4D60-BE91-95C565E35618}" srcOrd="0" destOrd="0" parTransId="{EA8D7DFB-B39E-4491-A703-B55FA0BBE034}" sibTransId="{386031D3-8674-475A-9623-0F50865F8F9B}"/>
    <dgm:cxn modelId="{453E3EA1-7725-4696-97A7-4CDA812AD9A2}" srcId="{541CE6E4-A32D-4EF4-92E2-DB88B5250B12}" destId="{FBCB2907-4738-4C8D-9427-06DC182D2B64}" srcOrd="2" destOrd="0" parTransId="{0B84FE67-29D4-4BA9-8664-BBC6223A4BF7}" sibTransId="{94B6AB2A-EEC9-480B-AEF5-B9471774B02D}"/>
    <dgm:cxn modelId="{901D7FC6-DF1B-44A3-BD54-AD067B961D5B}" type="presOf" srcId="{8DF0CFD4-8066-4E19-9C8F-B1EE70F80191}" destId="{05BEB56A-745A-49CA-A21F-248854B664B9}" srcOrd="0" destOrd="0" presId="urn:microsoft.com/office/officeart/2011/layout/RadialPictureList"/>
    <dgm:cxn modelId="{B884A8CC-AFF1-44B3-9616-5B49F8A9B3C2}" type="presOf" srcId="{541CE6E4-A32D-4EF4-92E2-DB88B5250B12}" destId="{0F423806-69A1-4438-BFD8-A593640DE749}" srcOrd="0" destOrd="0" presId="urn:microsoft.com/office/officeart/2011/layout/RadialPictureList"/>
    <dgm:cxn modelId="{4A0B4CDB-E3A5-47C3-96CA-B97A73A0CFE4}" type="presOf" srcId="{A40CA3C9-D73E-4D60-BE91-95C565E35618}" destId="{04599D0D-CA32-4F2A-9EFA-48FE5E02293F}" srcOrd="0" destOrd="0" presId="urn:microsoft.com/office/officeart/2011/layout/RadialPictureList"/>
    <dgm:cxn modelId="{023F7FFD-7063-4443-986D-EEA4EE14552F}" srcId="{8DF0CFD4-8066-4E19-9C8F-B1EE70F80191}" destId="{541CE6E4-A32D-4EF4-92E2-DB88B5250B12}" srcOrd="0" destOrd="0" parTransId="{5620B734-9FEA-457D-94AE-3DCBEE269024}" sibTransId="{E13EC83B-B2B0-46C7-920E-7EFE57ADE286}"/>
    <dgm:cxn modelId="{7792B040-65FA-4238-9F83-E905FA5E7043}" type="presParOf" srcId="{05BEB56A-745A-49CA-A21F-248854B664B9}" destId="{0F423806-69A1-4438-BFD8-A593640DE749}" srcOrd="0" destOrd="0" presId="urn:microsoft.com/office/officeart/2011/layout/RadialPictureList"/>
    <dgm:cxn modelId="{A511C35A-F17C-4339-A987-2C63FCC52A23}" type="presParOf" srcId="{05BEB56A-745A-49CA-A21F-248854B664B9}" destId="{54F61FCB-0D20-4D04-B00A-00BF0E6CD982}" srcOrd="1" destOrd="0" presId="urn:microsoft.com/office/officeart/2011/layout/RadialPictureList"/>
    <dgm:cxn modelId="{4BB8030C-29FF-437D-BD1C-7C9ECBA52C19}" type="presParOf" srcId="{05BEB56A-745A-49CA-A21F-248854B664B9}" destId="{32152FA3-D858-46AA-A4E6-F7809A10ACC4}" srcOrd="2" destOrd="0" presId="urn:microsoft.com/office/officeart/2011/layout/RadialPictureList"/>
    <dgm:cxn modelId="{22EF3364-7885-4C96-BFB3-7C6336C8A620}" type="presParOf" srcId="{05BEB56A-745A-49CA-A21F-248854B664B9}" destId="{04599D0D-CA32-4F2A-9EFA-48FE5E02293F}" srcOrd="3" destOrd="0" presId="urn:microsoft.com/office/officeart/2011/layout/RadialPictureList"/>
    <dgm:cxn modelId="{F0588CE2-5647-46D4-8630-0B7B1CF42C7B}" type="presParOf" srcId="{05BEB56A-745A-49CA-A21F-248854B664B9}" destId="{3B377E83-AD7D-46EA-BCD4-B43499DA8DFA}" srcOrd="4" destOrd="0" presId="urn:microsoft.com/office/officeart/2011/layout/RadialPictureList"/>
    <dgm:cxn modelId="{293F940B-4A5A-401F-9C41-39BF86190F92}" type="presParOf" srcId="{3B377E83-AD7D-46EA-BCD4-B43499DA8DFA}" destId="{DB696C94-2759-4AEB-991D-868D2C7E0527}" srcOrd="0" destOrd="0" presId="urn:microsoft.com/office/officeart/2011/layout/RadialPictureList"/>
    <dgm:cxn modelId="{50668676-331E-4A57-AA6B-6E29A244C360}" type="presParOf" srcId="{05BEB56A-745A-49CA-A21F-248854B664B9}" destId="{2C536C54-C136-456E-BFBC-5CF4D8BDB2A5}" srcOrd="5" destOrd="0" presId="urn:microsoft.com/office/officeart/2011/layout/RadialPictureList"/>
    <dgm:cxn modelId="{EC5ACA7E-8629-4BE6-87CD-4FBF33F00F50}" type="presParOf" srcId="{05BEB56A-745A-49CA-A21F-248854B664B9}" destId="{9206E9AA-EB84-4F94-9DDD-DE060F12740A}" srcOrd="6" destOrd="0" presId="urn:microsoft.com/office/officeart/2011/layout/RadialPictureList"/>
    <dgm:cxn modelId="{2EBFD2A4-8573-47F5-9746-FF37B8AFADE5}" type="presParOf" srcId="{9206E9AA-EB84-4F94-9DDD-DE060F12740A}" destId="{520CDF92-E25B-4884-BF1C-E0B1B81320F2}" srcOrd="0" destOrd="0" presId="urn:microsoft.com/office/officeart/2011/layout/RadialPictureList"/>
    <dgm:cxn modelId="{CF7EC377-00C0-4317-9823-782C095D483E}" type="presParOf" srcId="{05BEB56A-745A-49CA-A21F-248854B664B9}" destId="{E91D2D6C-C324-40E1-8686-F3BC457E804A}" srcOrd="7" destOrd="0" presId="urn:microsoft.com/office/officeart/2011/layout/RadialPictureList"/>
    <dgm:cxn modelId="{224B9F34-EB93-40F7-BA04-FD236BE6B4DE}" type="presParOf" srcId="{05BEB56A-745A-49CA-A21F-248854B664B9}" destId="{EA55A3E5-045B-4044-966B-C566D291E4DF}" srcOrd="8" destOrd="0" presId="urn:microsoft.com/office/officeart/2011/layout/RadialPictureList"/>
    <dgm:cxn modelId="{6D5A6A44-26E5-48C6-9FC2-97D8568B6B1F}" type="presParOf" srcId="{EA55A3E5-045B-4044-966B-C566D291E4DF}" destId="{B1246BF9-846A-457C-A254-675A1DE8DE66}" srcOrd="0" destOrd="0" presId="urn:microsoft.com/office/officeart/2011/layout/RadialPictureList"/>
    <dgm:cxn modelId="{806BC412-9BD1-4F5E-BE1B-9368B8F0EE5E}" type="presParOf" srcId="{05BEB56A-745A-49CA-A21F-248854B664B9}" destId="{D560CFDE-96B5-4E3F-B3E6-217F2E12992C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3CF3DF-8024-4E49-A1F9-ECA870AE4342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D3637BF-0D41-4F7F-959D-C09458DB0968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rPr>
            <a:t>CSG</a:t>
          </a:r>
          <a:endParaRPr lang="th-TH" b="1" dirty="0">
            <a:solidFill>
              <a:schemeClr val="bg1"/>
            </a:solidFill>
          </a:endParaRPr>
        </a:p>
      </dgm:t>
    </dgm:pt>
    <dgm:pt modelId="{1687C76B-FE6F-4DA2-8168-7BFB716AD444}" type="parTrans" cxnId="{847DA6AB-9D35-478F-B9E3-29E9799C270C}">
      <dgm:prSet/>
      <dgm:spPr/>
      <dgm:t>
        <a:bodyPr/>
        <a:lstStyle/>
        <a:p>
          <a:endParaRPr lang="th-TH" b="1">
            <a:solidFill>
              <a:schemeClr val="bg1"/>
            </a:solidFill>
          </a:endParaRPr>
        </a:p>
      </dgm:t>
    </dgm:pt>
    <dgm:pt modelId="{7C87064E-CFFD-4D2D-8693-5006735CBCCB}" type="sibTrans" cxnId="{847DA6AB-9D35-478F-B9E3-29E9799C270C}">
      <dgm:prSet/>
      <dgm:spPr/>
      <dgm:t>
        <a:bodyPr/>
        <a:lstStyle/>
        <a:p>
          <a:endParaRPr lang="th-TH" b="1">
            <a:solidFill>
              <a:schemeClr val="bg1"/>
            </a:solidFill>
          </a:endParaRPr>
        </a:p>
      </dgm:t>
    </dgm:pt>
    <dgm:pt modelId="{1C810622-0395-42D5-A6CB-69B01FCFD89A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rPr>
            <a:t>COSO</a:t>
          </a:r>
          <a:endParaRPr lang="th-TH" b="1" dirty="0">
            <a:solidFill>
              <a:schemeClr val="bg1"/>
            </a:solidFill>
          </a:endParaRPr>
        </a:p>
      </dgm:t>
    </dgm:pt>
    <dgm:pt modelId="{D1755670-8BEE-4814-B311-7ED08FC0A413}" type="parTrans" cxnId="{03F10245-1C02-46CC-BE4E-258C322B47D3}">
      <dgm:prSet/>
      <dgm:spPr/>
      <dgm:t>
        <a:bodyPr/>
        <a:lstStyle/>
        <a:p>
          <a:endParaRPr lang="th-TH" b="1">
            <a:solidFill>
              <a:schemeClr val="bg1"/>
            </a:solidFill>
          </a:endParaRPr>
        </a:p>
      </dgm:t>
    </dgm:pt>
    <dgm:pt modelId="{11143EB8-A007-41A1-B6B5-7AEFA5EDBEA5}" type="sibTrans" cxnId="{03F10245-1C02-46CC-BE4E-258C322B47D3}">
      <dgm:prSet/>
      <dgm:spPr/>
      <dgm:t>
        <a:bodyPr/>
        <a:lstStyle/>
        <a:p>
          <a:endParaRPr lang="th-TH" b="1">
            <a:solidFill>
              <a:schemeClr val="bg1"/>
            </a:solidFill>
          </a:endParaRPr>
        </a:p>
      </dgm:t>
    </dgm:pt>
    <dgm:pt modelId="{5F040B69-92BA-4407-A22A-E3FDA52AC58D}" type="pres">
      <dgm:prSet presAssocID="{553CF3DF-8024-4E49-A1F9-ECA870AE4342}" presName="compositeShape" presStyleCnt="0">
        <dgm:presLayoutVars>
          <dgm:chMax val="2"/>
          <dgm:dir/>
          <dgm:resizeHandles val="exact"/>
        </dgm:presLayoutVars>
      </dgm:prSet>
      <dgm:spPr/>
    </dgm:pt>
    <dgm:pt modelId="{AF168F86-1602-4C6C-ACB4-823A803181D0}" type="pres">
      <dgm:prSet presAssocID="{553CF3DF-8024-4E49-A1F9-ECA870AE4342}" presName="ribbon" presStyleLbl="node1" presStyleIdx="0" presStyleCnt="1"/>
      <dgm:spPr/>
    </dgm:pt>
    <dgm:pt modelId="{B6315612-5653-4802-B263-EA3C45D47EAD}" type="pres">
      <dgm:prSet presAssocID="{553CF3DF-8024-4E49-A1F9-ECA870AE434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C4E3B01F-17A9-481F-8E3B-C2501526CE7F}" type="pres">
      <dgm:prSet presAssocID="{553CF3DF-8024-4E49-A1F9-ECA870AE434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795A004-C548-4108-84D9-4A0DFC8BB626}" type="presOf" srcId="{553CF3DF-8024-4E49-A1F9-ECA870AE4342}" destId="{5F040B69-92BA-4407-A22A-E3FDA52AC58D}" srcOrd="0" destOrd="0" presId="urn:microsoft.com/office/officeart/2005/8/layout/arrow6"/>
    <dgm:cxn modelId="{8126E522-FCB1-47CF-BA38-2C334629C995}" type="presOf" srcId="{1C810622-0395-42D5-A6CB-69B01FCFD89A}" destId="{C4E3B01F-17A9-481F-8E3B-C2501526CE7F}" srcOrd="0" destOrd="0" presId="urn:microsoft.com/office/officeart/2005/8/layout/arrow6"/>
    <dgm:cxn modelId="{84D2FE2E-A73D-4ADE-9987-C30279B19D97}" type="presOf" srcId="{6D3637BF-0D41-4F7F-959D-C09458DB0968}" destId="{B6315612-5653-4802-B263-EA3C45D47EAD}" srcOrd="0" destOrd="0" presId="urn:microsoft.com/office/officeart/2005/8/layout/arrow6"/>
    <dgm:cxn modelId="{03F10245-1C02-46CC-BE4E-258C322B47D3}" srcId="{553CF3DF-8024-4E49-A1F9-ECA870AE4342}" destId="{1C810622-0395-42D5-A6CB-69B01FCFD89A}" srcOrd="1" destOrd="0" parTransId="{D1755670-8BEE-4814-B311-7ED08FC0A413}" sibTransId="{11143EB8-A007-41A1-B6B5-7AEFA5EDBEA5}"/>
    <dgm:cxn modelId="{847DA6AB-9D35-478F-B9E3-29E9799C270C}" srcId="{553CF3DF-8024-4E49-A1F9-ECA870AE4342}" destId="{6D3637BF-0D41-4F7F-959D-C09458DB0968}" srcOrd="0" destOrd="0" parTransId="{1687C76B-FE6F-4DA2-8168-7BFB716AD444}" sibTransId="{7C87064E-CFFD-4D2D-8693-5006735CBCCB}"/>
    <dgm:cxn modelId="{1D7AF2A1-4B48-445D-B14B-3B4F8E907FA1}" type="presParOf" srcId="{5F040B69-92BA-4407-A22A-E3FDA52AC58D}" destId="{AF168F86-1602-4C6C-ACB4-823A803181D0}" srcOrd="0" destOrd="0" presId="urn:microsoft.com/office/officeart/2005/8/layout/arrow6"/>
    <dgm:cxn modelId="{3E7E0102-A02B-44CB-B258-FBF306B7FA5E}" type="presParOf" srcId="{5F040B69-92BA-4407-A22A-E3FDA52AC58D}" destId="{B6315612-5653-4802-B263-EA3C45D47EAD}" srcOrd="1" destOrd="0" presId="urn:microsoft.com/office/officeart/2005/8/layout/arrow6"/>
    <dgm:cxn modelId="{6399A99B-F769-46C5-A1E8-FCED4CC8B248}" type="presParOf" srcId="{5F040B69-92BA-4407-A22A-E3FDA52AC58D}" destId="{C4E3B01F-17A9-481F-8E3B-C2501526CE7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3CF3DF-8024-4E49-A1F9-ECA870AE4342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D3637BF-0D41-4F7F-959D-C09458DB0968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rPr>
            <a:t>ICSG</a:t>
          </a:r>
          <a:endParaRPr lang="th-TH" b="1" dirty="0">
            <a:solidFill>
              <a:schemeClr val="bg1"/>
            </a:solidFill>
          </a:endParaRPr>
        </a:p>
      </dgm:t>
    </dgm:pt>
    <dgm:pt modelId="{1687C76B-FE6F-4DA2-8168-7BFB716AD444}" type="parTrans" cxnId="{847DA6AB-9D35-478F-B9E3-29E9799C270C}">
      <dgm:prSet/>
      <dgm:spPr/>
      <dgm:t>
        <a:bodyPr/>
        <a:lstStyle/>
        <a:p>
          <a:endParaRPr lang="th-TH" b="1">
            <a:solidFill>
              <a:schemeClr val="bg1"/>
            </a:solidFill>
          </a:endParaRPr>
        </a:p>
      </dgm:t>
    </dgm:pt>
    <dgm:pt modelId="{7C87064E-CFFD-4D2D-8693-5006735CBCCB}" type="sibTrans" cxnId="{847DA6AB-9D35-478F-B9E3-29E9799C270C}">
      <dgm:prSet/>
      <dgm:spPr/>
      <dgm:t>
        <a:bodyPr/>
        <a:lstStyle/>
        <a:p>
          <a:endParaRPr lang="th-TH" b="1">
            <a:solidFill>
              <a:schemeClr val="bg1"/>
            </a:solidFill>
          </a:endParaRPr>
        </a:p>
      </dgm:t>
    </dgm:pt>
    <dgm:pt modelId="{1C810622-0395-42D5-A6CB-69B01FCFD89A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rPr>
            <a:t>COSO</a:t>
          </a:r>
          <a:endParaRPr lang="th-TH" b="1" dirty="0">
            <a:solidFill>
              <a:schemeClr val="bg1"/>
            </a:solidFill>
          </a:endParaRPr>
        </a:p>
      </dgm:t>
    </dgm:pt>
    <dgm:pt modelId="{D1755670-8BEE-4814-B311-7ED08FC0A413}" type="parTrans" cxnId="{03F10245-1C02-46CC-BE4E-258C322B47D3}">
      <dgm:prSet/>
      <dgm:spPr/>
      <dgm:t>
        <a:bodyPr/>
        <a:lstStyle/>
        <a:p>
          <a:endParaRPr lang="th-TH" b="1">
            <a:solidFill>
              <a:schemeClr val="bg1"/>
            </a:solidFill>
          </a:endParaRPr>
        </a:p>
      </dgm:t>
    </dgm:pt>
    <dgm:pt modelId="{11143EB8-A007-41A1-B6B5-7AEFA5EDBEA5}" type="sibTrans" cxnId="{03F10245-1C02-46CC-BE4E-258C322B47D3}">
      <dgm:prSet/>
      <dgm:spPr/>
      <dgm:t>
        <a:bodyPr/>
        <a:lstStyle/>
        <a:p>
          <a:endParaRPr lang="th-TH" b="1">
            <a:solidFill>
              <a:schemeClr val="bg1"/>
            </a:solidFill>
          </a:endParaRPr>
        </a:p>
      </dgm:t>
    </dgm:pt>
    <dgm:pt modelId="{5F040B69-92BA-4407-A22A-E3FDA52AC58D}" type="pres">
      <dgm:prSet presAssocID="{553CF3DF-8024-4E49-A1F9-ECA870AE4342}" presName="compositeShape" presStyleCnt="0">
        <dgm:presLayoutVars>
          <dgm:chMax val="2"/>
          <dgm:dir/>
          <dgm:resizeHandles val="exact"/>
        </dgm:presLayoutVars>
      </dgm:prSet>
      <dgm:spPr/>
    </dgm:pt>
    <dgm:pt modelId="{AF168F86-1602-4C6C-ACB4-823A803181D0}" type="pres">
      <dgm:prSet presAssocID="{553CF3DF-8024-4E49-A1F9-ECA870AE4342}" presName="ribbon" presStyleLbl="node1" presStyleIdx="0" presStyleCnt="1"/>
      <dgm:spPr/>
    </dgm:pt>
    <dgm:pt modelId="{B6315612-5653-4802-B263-EA3C45D47EAD}" type="pres">
      <dgm:prSet presAssocID="{553CF3DF-8024-4E49-A1F9-ECA870AE434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C4E3B01F-17A9-481F-8E3B-C2501526CE7F}" type="pres">
      <dgm:prSet presAssocID="{553CF3DF-8024-4E49-A1F9-ECA870AE434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795A004-C548-4108-84D9-4A0DFC8BB626}" type="presOf" srcId="{553CF3DF-8024-4E49-A1F9-ECA870AE4342}" destId="{5F040B69-92BA-4407-A22A-E3FDA52AC58D}" srcOrd="0" destOrd="0" presId="urn:microsoft.com/office/officeart/2005/8/layout/arrow6"/>
    <dgm:cxn modelId="{8126E522-FCB1-47CF-BA38-2C334629C995}" type="presOf" srcId="{1C810622-0395-42D5-A6CB-69B01FCFD89A}" destId="{C4E3B01F-17A9-481F-8E3B-C2501526CE7F}" srcOrd="0" destOrd="0" presId="urn:microsoft.com/office/officeart/2005/8/layout/arrow6"/>
    <dgm:cxn modelId="{84D2FE2E-A73D-4ADE-9987-C30279B19D97}" type="presOf" srcId="{6D3637BF-0D41-4F7F-959D-C09458DB0968}" destId="{B6315612-5653-4802-B263-EA3C45D47EAD}" srcOrd="0" destOrd="0" presId="urn:microsoft.com/office/officeart/2005/8/layout/arrow6"/>
    <dgm:cxn modelId="{03F10245-1C02-46CC-BE4E-258C322B47D3}" srcId="{553CF3DF-8024-4E49-A1F9-ECA870AE4342}" destId="{1C810622-0395-42D5-A6CB-69B01FCFD89A}" srcOrd="1" destOrd="0" parTransId="{D1755670-8BEE-4814-B311-7ED08FC0A413}" sibTransId="{11143EB8-A007-41A1-B6B5-7AEFA5EDBEA5}"/>
    <dgm:cxn modelId="{847DA6AB-9D35-478F-B9E3-29E9799C270C}" srcId="{553CF3DF-8024-4E49-A1F9-ECA870AE4342}" destId="{6D3637BF-0D41-4F7F-959D-C09458DB0968}" srcOrd="0" destOrd="0" parTransId="{1687C76B-FE6F-4DA2-8168-7BFB716AD444}" sibTransId="{7C87064E-CFFD-4D2D-8693-5006735CBCCB}"/>
    <dgm:cxn modelId="{1D7AF2A1-4B48-445D-B14B-3B4F8E907FA1}" type="presParOf" srcId="{5F040B69-92BA-4407-A22A-E3FDA52AC58D}" destId="{AF168F86-1602-4C6C-ACB4-823A803181D0}" srcOrd="0" destOrd="0" presId="urn:microsoft.com/office/officeart/2005/8/layout/arrow6"/>
    <dgm:cxn modelId="{3E7E0102-A02B-44CB-B258-FBF306B7FA5E}" type="presParOf" srcId="{5F040B69-92BA-4407-A22A-E3FDA52AC58D}" destId="{B6315612-5653-4802-B263-EA3C45D47EAD}" srcOrd="1" destOrd="0" presId="urn:microsoft.com/office/officeart/2005/8/layout/arrow6"/>
    <dgm:cxn modelId="{6399A99B-F769-46C5-A1E8-FCED4CC8B248}" type="presParOf" srcId="{5F040B69-92BA-4407-A22A-E3FDA52AC58D}" destId="{C4E3B01F-17A9-481F-8E3B-C2501526CE7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23806-69A1-4438-BFD8-A593640DE749}">
      <dsp:nvSpPr>
        <dsp:cNvPr id="0" name=""/>
        <dsp:cNvSpPr/>
      </dsp:nvSpPr>
      <dsp:spPr>
        <a:xfrm>
          <a:off x="2955514" y="1256576"/>
          <a:ext cx="1967987" cy="1967811"/>
        </a:xfrm>
        <a:prstGeom prst="ellipse">
          <a:avLst/>
        </a:prstGeom>
        <a:noFill/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0070C0"/>
              </a:solidFill>
            </a:rPr>
            <a:t>Compliance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0070C0"/>
              </a:solidFill>
            </a:rPr>
            <a:t>Process</a:t>
          </a:r>
          <a:endParaRPr lang="th-TH" sz="1900" b="1" kern="1200" dirty="0">
            <a:solidFill>
              <a:srgbClr val="0070C0"/>
            </a:solidFill>
          </a:endParaRPr>
        </a:p>
      </dsp:txBody>
      <dsp:txXfrm>
        <a:off x="3243719" y="1544755"/>
        <a:ext cx="1391577" cy="1391453"/>
      </dsp:txXfrm>
    </dsp:sp>
    <dsp:sp modelId="{54F61FCB-0D20-4D04-B00A-00BF0E6CD982}">
      <dsp:nvSpPr>
        <dsp:cNvPr id="0" name=""/>
        <dsp:cNvSpPr/>
      </dsp:nvSpPr>
      <dsp:spPr>
        <a:xfrm>
          <a:off x="1940897" y="162298"/>
          <a:ext cx="3966598" cy="4134787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52FA3-D858-46AA-A4E6-F7809A10ACC4}">
      <dsp:nvSpPr>
        <dsp:cNvPr id="0" name=""/>
        <dsp:cNvSpPr/>
      </dsp:nvSpPr>
      <dsp:spPr>
        <a:xfrm>
          <a:off x="4396548" y="0"/>
          <a:ext cx="1054485" cy="105426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99D0D-CA32-4F2A-9EFA-48FE5E02293F}">
      <dsp:nvSpPr>
        <dsp:cNvPr id="0" name=""/>
        <dsp:cNvSpPr/>
      </dsp:nvSpPr>
      <dsp:spPr>
        <a:xfrm>
          <a:off x="5533634" y="33959"/>
          <a:ext cx="4621692" cy="102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1.Compliance Universe &amp; Risk Profile</a:t>
          </a:r>
          <a:endParaRPr lang="th-TH" sz="2800" kern="1200" dirty="0">
            <a:solidFill>
              <a:schemeClr val="tx1"/>
            </a:solidFill>
          </a:endParaRPr>
        </a:p>
      </dsp:txBody>
      <dsp:txXfrm>
        <a:off x="5533634" y="33959"/>
        <a:ext cx="4621692" cy="1020546"/>
      </dsp:txXfrm>
    </dsp:sp>
    <dsp:sp modelId="{DB696C94-2759-4AEB-991D-868D2C7E0527}">
      <dsp:nvSpPr>
        <dsp:cNvPr id="0" name=""/>
        <dsp:cNvSpPr/>
      </dsp:nvSpPr>
      <dsp:spPr>
        <a:xfrm>
          <a:off x="5175422" y="981882"/>
          <a:ext cx="1054485" cy="1054265"/>
        </a:xfrm>
        <a:prstGeom prst="ellipse">
          <a:avLst/>
        </a:prstGeom>
        <a:solidFill>
          <a:schemeClr val="accent3">
            <a:tint val="50000"/>
            <a:hueOff val="-6373137"/>
            <a:satOff val="17033"/>
            <a:lumOff val="-528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36C54-C136-456E-BFBC-5CF4D8BDB2A5}">
      <dsp:nvSpPr>
        <dsp:cNvPr id="0" name=""/>
        <dsp:cNvSpPr/>
      </dsp:nvSpPr>
      <dsp:spPr>
        <a:xfrm>
          <a:off x="6416595" y="1047975"/>
          <a:ext cx="4558468" cy="102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2800" kern="1200" dirty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2. วิเคราะห์ข้อกำหนดและประเมินความเสี่ยง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2800" kern="1200" dirty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(</a:t>
          </a:r>
          <a:r>
            <a:rPr lang="en-US" sz="2800" kern="1200" dirty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 Risk Assessment)</a:t>
          </a:r>
          <a:endParaRPr lang="th-TH" sz="2800" kern="1200" dirty="0">
            <a:solidFill>
              <a:schemeClr val="tx1"/>
            </a:solidFill>
          </a:endParaRPr>
        </a:p>
      </dsp:txBody>
      <dsp:txXfrm>
        <a:off x="6416595" y="1047975"/>
        <a:ext cx="4558468" cy="1020546"/>
      </dsp:txXfrm>
    </dsp:sp>
    <dsp:sp modelId="{520CDF92-E25B-4884-BF1C-E0B1B81320F2}">
      <dsp:nvSpPr>
        <dsp:cNvPr id="0" name=""/>
        <dsp:cNvSpPr/>
      </dsp:nvSpPr>
      <dsp:spPr>
        <a:xfrm>
          <a:off x="5171378" y="2425484"/>
          <a:ext cx="1054485" cy="10542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D2D6C-C324-40E1-8686-F3BC457E804A}">
      <dsp:nvSpPr>
        <dsp:cNvPr id="0" name=""/>
        <dsp:cNvSpPr/>
      </dsp:nvSpPr>
      <dsp:spPr>
        <a:xfrm>
          <a:off x="6271952" y="2520282"/>
          <a:ext cx="4279769" cy="102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3. </a:t>
          </a:r>
          <a:r>
            <a:rPr lang="th-TH" sz="2800" kern="1200" dirty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ออกแบบการควบคุมภายใน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2800" kern="1200" dirty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(</a:t>
          </a:r>
          <a:r>
            <a:rPr lang="en-US" sz="2800" kern="1200" dirty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Design Internal  Control)</a:t>
          </a:r>
          <a:endParaRPr lang="th-TH" sz="2800" kern="1200" dirty="0">
            <a:solidFill>
              <a:schemeClr val="tx1"/>
            </a:solidFill>
          </a:endParaRPr>
        </a:p>
      </dsp:txBody>
      <dsp:txXfrm>
        <a:off x="6271952" y="2520282"/>
        <a:ext cx="4279769" cy="1020546"/>
      </dsp:txXfrm>
    </dsp:sp>
    <dsp:sp modelId="{B1246BF9-846A-457C-A254-675A1DE8DE66}">
      <dsp:nvSpPr>
        <dsp:cNvPr id="0" name=""/>
        <dsp:cNvSpPr/>
      </dsp:nvSpPr>
      <dsp:spPr>
        <a:xfrm>
          <a:off x="4396548" y="3441534"/>
          <a:ext cx="1054485" cy="105426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0CFDE-96B5-4E3F-B3E6-217F2E12992C}">
      <dsp:nvSpPr>
        <dsp:cNvPr id="0" name=""/>
        <dsp:cNvSpPr/>
      </dsp:nvSpPr>
      <dsp:spPr>
        <a:xfrm>
          <a:off x="5531347" y="3463114"/>
          <a:ext cx="1411565" cy="102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th-TH" sz="1900" kern="1200" dirty="0">
            <a:solidFill>
              <a:schemeClr val="tx1"/>
            </a:solidFill>
          </a:endParaRPr>
        </a:p>
      </dsp:txBody>
      <dsp:txXfrm>
        <a:off x="5531347" y="3463114"/>
        <a:ext cx="1411565" cy="1020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68F86-1602-4C6C-ACB4-823A803181D0}">
      <dsp:nvSpPr>
        <dsp:cNvPr id="0" name=""/>
        <dsp:cNvSpPr/>
      </dsp:nvSpPr>
      <dsp:spPr>
        <a:xfrm>
          <a:off x="1051284" y="0"/>
          <a:ext cx="3111502" cy="12446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15612-5653-4802-B263-EA3C45D47EAD}">
      <dsp:nvSpPr>
        <dsp:cNvPr id="0" name=""/>
        <dsp:cNvSpPr/>
      </dsp:nvSpPr>
      <dsp:spPr>
        <a:xfrm>
          <a:off x="1424665" y="217805"/>
          <a:ext cx="1026795" cy="6098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rPr>
            <a:t>CSG</a:t>
          </a:r>
          <a:endParaRPr lang="th-TH" sz="2600" b="1" kern="1200" dirty="0">
            <a:solidFill>
              <a:schemeClr val="bg1"/>
            </a:solidFill>
          </a:endParaRPr>
        </a:p>
      </dsp:txBody>
      <dsp:txXfrm>
        <a:off x="1424665" y="217805"/>
        <a:ext cx="1026795" cy="609854"/>
      </dsp:txXfrm>
    </dsp:sp>
    <dsp:sp modelId="{C4E3B01F-17A9-481F-8E3B-C2501526CE7F}">
      <dsp:nvSpPr>
        <dsp:cNvPr id="0" name=""/>
        <dsp:cNvSpPr/>
      </dsp:nvSpPr>
      <dsp:spPr>
        <a:xfrm>
          <a:off x="2607036" y="416941"/>
          <a:ext cx="1213485" cy="6098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rPr>
            <a:t>COSO</a:t>
          </a:r>
          <a:endParaRPr lang="th-TH" sz="2600" b="1" kern="1200" dirty="0">
            <a:solidFill>
              <a:schemeClr val="bg1"/>
            </a:solidFill>
          </a:endParaRPr>
        </a:p>
      </dsp:txBody>
      <dsp:txXfrm>
        <a:off x="2607036" y="416941"/>
        <a:ext cx="1213485" cy="6098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68F86-1602-4C6C-ACB4-823A803181D0}">
      <dsp:nvSpPr>
        <dsp:cNvPr id="0" name=""/>
        <dsp:cNvSpPr/>
      </dsp:nvSpPr>
      <dsp:spPr>
        <a:xfrm>
          <a:off x="1051284" y="0"/>
          <a:ext cx="3111502" cy="12446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15612-5653-4802-B263-EA3C45D47EAD}">
      <dsp:nvSpPr>
        <dsp:cNvPr id="0" name=""/>
        <dsp:cNvSpPr/>
      </dsp:nvSpPr>
      <dsp:spPr>
        <a:xfrm>
          <a:off x="1424665" y="217805"/>
          <a:ext cx="1026795" cy="6098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rPr>
            <a:t>ICSG</a:t>
          </a:r>
          <a:endParaRPr lang="th-TH" sz="2600" b="1" kern="1200" dirty="0">
            <a:solidFill>
              <a:schemeClr val="bg1"/>
            </a:solidFill>
          </a:endParaRPr>
        </a:p>
      </dsp:txBody>
      <dsp:txXfrm>
        <a:off x="1424665" y="217805"/>
        <a:ext cx="1026795" cy="609854"/>
      </dsp:txXfrm>
    </dsp:sp>
    <dsp:sp modelId="{C4E3B01F-17A9-481F-8E3B-C2501526CE7F}">
      <dsp:nvSpPr>
        <dsp:cNvPr id="0" name=""/>
        <dsp:cNvSpPr/>
      </dsp:nvSpPr>
      <dsp:spPr>
        <a:xfrm>
          <a:off x="2607036" y="416941"/>
          <a:ext cx="1213485" cy="6098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rPr>
            <a:t>COSO</a:t>
          </a:r>
          <a:endParaRPr lang="th-TH" sz="2600" b="1" kern="1200" dirty="0">
            <a:solidFill>
              <a:schemeClr val="bg1"/>
            </a:solidFill>
          </a:endParaRPr>
        </a:p>
      </dsp:txBody>
      <dsp:txXfrm>
        <a:off x="2607036" y="416941"/>
        <a:ext cx="1213485" cy="609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0F5C9-61B4-437B-A4E7-F1DF1D837307}" type="datetimeFigureOut">
              <a:rPr lang="th-TH" smtClean="0"/>
              <a:t>12/09/67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8A6E9-6142-4124-8860-7AE603695E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549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0078-C18C-406C-9B92-6B4F54531DFE}" type="slidenum">
              <a:rPr lang="th-TH" smtClean="0"/>
              <a:t>44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3254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92EBB7CF-3EF9-4477-B751-1CB1AF998F45}" type="slidenum">
              <a:rPr lang="en-US" smtClean="0"/>
              <a:pPr eaLnBrk="1" hangingPunct="1"/>
              <a:t>46</a:t>
            </a:fld>
            <a:endParaRPr lang="th-TH" dirty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</a:pPr>
            <a:endParaRPr lang="en-US" sz="2000" dirty="0"/>
          </a:p>
          <a:p>
            <a:pPr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220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3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3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9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5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4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3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7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5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0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5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September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0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September 12,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8236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2.xml"/><Relationship Id="rId4" Type="http://schemas.openxmlformats.org/officeDocument/2006/relationships/image" Target="../media/image14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95D6C-7E43-4F2D-BC24-69334FEC7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0595"/>
            <a:ext cx="9144000" cy="2167128"/>
          </a:xfrm>
        </p:spPr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การบริหารความเสี่ยง</a:t>
            </a:r>
            <a:b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Risk management)</a:t>
            </a:r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E3DF4-9CDF-448D-BC99-0641B949B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3606"/>
            <a:ext cx="9144000" cy="1435608"/>
          </a:xfrm>
        </p:spPr>
        <p:txBody>
          <a:bodyPr>
            <a:normAutofit fontScale="77500" lnSpcReduction="20000"/>
          </a:bodyPr>
          <a:lstStyle/>
          <a:p>
            <a:r>
              <a:rPr lang="th-TH" sz="4000" dirty="0">
                <a:latin typeface="CordiaUPC" panose="020B0304020202020204" pitchFamily="34" charset="-34"/>
                <a:cs typeface="CordiaUPC" panose="020B0304020202020204" pitchFamily="34" charset="-34"/>
              </a:rPr>
              <a:t>มหาวิทยาลัยแม่โจ้</a:t>
            </a:r>
          </a:p>
          <a:p>
            <a:r>
              <a:rPr lang="en-US" sz="4000" dirty="0">
                <a:latin typeface="CordiaUPC" panose="020B0304020202020204" pitchFamily="34" charset="-34"/>
                <a:cs typeface="CordiaUPC" panose="020B0304020202020204" pitchFamily="34" charset="-34"/>
              </a:rPr>
              <a:t>13 </a:t>
            </a:r>
            <a:r>
              <a:rPr lang="th-TH" sz="4000" dirty="0">
                <a:latin typeface="CordiaUPC" panose="020B0304020202020204" pitchFamily="34" charset="-34"/>
                <a:cs typeface="CordiaUPC" panose="020B0304020202020204" pitchFamily="34" charset="-34"/>
              </a:rPr>
              <a:t>กันยายน </a:t>
            </a:r>
            <a:r>
              <a:rPr lang="en-US" sz="4000" dirty="0">
                <a:latin typeface="CordiaUPC" panose="020B0304020202020204" pitchFamily="34" charset="-34"/>
                <a:cs typeface="CordiaUPC" panose="020B0304020202020204" pitchFamily="34" charset="-34"/>
              </a:rPr>
              <a:t>2567</a:t>
            </a:r>
            <a:endParaRPr lang="th-TH" sz="4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EADB9-402A-49B0-8C73-5E336D27CBFF}"/>
              </a:ext>
            </a:extLst>
          </p:cNvPr>
          <p:cNvSpPr txBox="1"/>
          <p:nvPr/>
        </p:nvSpPr>
        <p:spPr>
          <a:xfrm>
            <a:off x="6783572" y="5528930"/>
            <a:ext cx="5070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ผู้บรรยาย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: </a:t>
            </a:r>
            <a:r>
              <a:rPr lang="th-TH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สุร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พง</a:t>
            </a:r>
            <a:r>
              <a:rPr lang="th-TH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ษ์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 ชูรัง</a:t>
            </a:r>
            <a:r>
              <a:rPr lang="th-TH"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สฤษฎิ์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,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CIA 30836</a:t>
            </a: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80532B-16B6-4326-A9B3-DE2705F8D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77" y="1403285"/>
            <a:ext cx="1825256" cy="1602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665A2C-BEEB-4293-A477-84E2A65BD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116" y="33471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77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47935" y="263720"/>
            <a:ext cx="10750422" cy="1143000"/>
          </a:xfrm>
        </p:spPr>
        <p:txBody>
          <a:bodyPr>
            <a:normAutofit fontScale="90000"/>
          </a:bodyPr>
          <a:lstStyle/>
          <a:p>
            <a:pPr lvl="0"/>
            <a:r>
              <a:rPr lang="th-TH" sz="4000" dirty="0">
                <a:latin typeface="CordiaUPC" panose="020B0304020202020204" pitchFamily="34" charset="-34"/>
                <a:cs typeface="CordiaUPC" panose="020B0304020202020204" pitchFamily="34" charset="-34"/>
              </a:rPr>
              <a:t>ความเชื่อ  และ ปัญหาในการนำ การบริหารความเสี่ยง สู่การปฏิบัติ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248331" y="1928843"/>
            <a:ext cx="5963478" cy="4352075"/>
          </a:xfrm>
        </p:spPr>
        <p:txBody>
          <a:bodyPr>
            <a:normAutofit/>
          </a:bodyPr>
          <a:lstStyle/>
          <a:p>
            <a:pPr marL="361950" indent="-3619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SzTx/>
              <a:buFont typeface="CordiaUPC" panose="020B0304020202020204" pitchFamily="34" charset="-34"/>
              <a:buChar char="x"/>
            </a:pPr>
            <a:r>
              <a:rPr lang="th-TH" sz="3600" dirty="0">
                <a:latin typeface="CordiaUPC" pitchFamily="34" charset="-34"/>
                <a:cs typeface="CordiaUPC" pitchFamily="34" charset="-34"/>
              </a:rPr>
              <a:t>คนในองค์กรเข้าใจเรื่อง “ความเสี่ยง”           ไม่ตรงกัน</a:t>
            </a:r>
          </a:p>
          <a:p>
            <a:pPr marL="361950" indent="-3619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SzTx/>
              <a:buFont typeface="CordiaUPC" panose="020B0304020202020204" pitchFamily="34" charset="-34"/>
              <a:buChar char="x"/>
            </a:pPr>
            <a:r>
              <a:rPr lang="th-TH" sz="3600" dirty="0">
                <a:latin typeface="CordiaUPC" pitchFamily="34" charset="-34"/>
                <a:cs typeface="CordiaUPC" pitchFamily="34" charset="-34"/>
              </a:rPr>
              <a:t>คนในองค์มีทัศนคติในทางลบ/ต่อต้าน</a:t>
            </a:r>
          </a:p>
          <a:p>
            <a:pPr marL="361950" indent="-3619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SzTx/>
              <a:buFont typeface="CordiaUPC" panose="020B0304020202020204" pitchFamily="34" charset="-34"/>
              <a:buChar char="x"/>
            </a:pPr>
            <a:r>
              <a:rPr lang="th-TH" sz="3600" dirty="0">
                <a:latin typeface="CordiaUPC" pitchFamily="34" charset="-34"/>
                <a:cs typeface="CordiaUPC" pitchFamily="34" charset="-34"/>
              </a:rPr>
              <a:t>วัฒนะธรรมองค์กร</a:t>
            </a:r>
          </a:p>
          <a:p>
            <a:pPr marL="361950" indent="-3619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SzTx/>
              <a:buFont typeface="CordiaUPC" panose="020B0304020202020204" pitchFamily="34" charset="-34"/>
              <a:buChar char="x"/>
            </a:pPr>
            <a:r>
              <a:rPr lang="th-TH" sz="3600" dirty="0">
                <a:latin typeface="CordiaUPC" pitchFamily="34" charset="-34"/>
                <a:cs typeface="CordiaUPC" pitchFamily="34" charset="-34"/>
              </a:rPr>
              <a:t>ผู้บริหารไม่สนับสนุน</a:t>
            </a:r>
          </a:p>
          <a:p>
            <a:pPr marL="361950" indent="-3619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SzTx/>
              <a:buFont typeface="CordiaUPC" panose="020B0304020202020204" pitchFamily="34" charset="-34"/>
              <a:buChar char="x"/>
            </a:pPr>
            <a:r>
              <a:rPr lang="th-TH" sz="3600" dirty="0">
                <a:latin typeface="CordiaUPC" pitchFamily="34" charset="-34"/>
                <a:cs typeface="CordiaUPC" pitchFamily="34" charset="-34"/>
              </a:rPr>
              <a:t>ไม่ได้รับความร่วมมือจากคนส่วนใหญ่</a:t>
            </a:r>
          </a:p>
          <a:p>
            <a:pPr marL="361950" indent="-3619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SzTx/>
              <a:buFont typeface="CordiaUPC" panose="020B0304020202020204" pitchFamily="34" charset="-34"/>
              <a:buChar char="x"/>
            </a:pPr>
            <a:r>
              <a:rPr lang="th-TH" sz="3600" dirty="0">
                <a:latin typeface="CordiaUPC" pitchFamily="34" charset="-34"/>
                <a:cs typeface="CordiaUPC" pitchFamily="34" charset="-34"/>
              </a:rPr>
              <a:t>ไม่รู้บทบาท และความรับผิดอบที่ชัดเจน</a:t>
            </a:r>
          </a:p>
          <a:p>
            <a:pPr marL="361950" indent="-3619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SzTx/>
              <a:buFont typeface="CordiaUPC" panose="020B0304020202020204" pitchFamily="34" charset="-34"/>
              <a:buChar char="x"/>
            </a:pPr>
            <a:r>
              <a:rPr lang="th-TH" sz="3600" dirty="0">
                <a:latin typeface="CordiaUPC" pitchFamily="34" charset="-34"/>
                <a:cs typeface="CordiaUPC" pitchFamily="34" charset="-34"/>
              </a:rPr>
              <a:t>ไม่รู้แนวทาง เป้าหมายและวิธีปฏิบัติที่ชัดเจน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B6D53-8531-44AC-8640-10958372E398}"/>
              </a:ext>
            </a:extLst>
          </p:cNvPr>
          <p:cNvSpPr txBox="1"/>
          <p:nvPr/>
        </p:nvSpPr>
        <p:spPr>
          <a:xfrm>
            <a:off x="552945" y="1820289"/>
            <a:ext cx="596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3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ความเชื่อผิดๆ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52076-A5CE-488E-8724-72885B104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545" y="3429000"/>
            <a:ext cx="2624447" cy="25086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ABD338-BD54-49E5-8DB3-30E9FC64ACAD}"/>
              </a:ext>
            </a:extLst>
          </p:cNvPr>
          <p:cNvSpPr txBox="1"/>
          <p:nvPr/>
        </p:nvSpPr>
        <p:spPr>
          <a:xfrm>
            <a:off x="0" y="4641131"/>
            <a:ext cx="2855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1.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ความเสี่ยงเป็นสิ่งไม่ดี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FB5C8-B555-4F26-8218-FA4DFB922587}"/>
              </a:ext>
            </a:extLst>
          </p:cNvPr>
          <p:cNvSpPr txBox="1"/>
          <p:nvPr/>
        </p:nvSpPr>
        <p:spPr>
          <a:xfrm>
            <a:off x="1199948" y="2421455"/>
            <a:ext cx="35477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2.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ความเสี่ยงต้องทำให้หมดไป</a:t>
            </a:r>
          </a:p>
          <a:p>
            <a:pPr algn="ctr"/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จนเหลือความเสี่ยง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27BE7C-355C-4055-AE56-482940AFB60F}"/>
              </a:ext>
            </a:extLst>
          </p:cNvPr>
          <p:cNvSpPr txBox="1"/>
          <p:nvPr/>
        </p:nvSpPr>
        <p:spPr>
          <a:xfrm>
            <a:off x="3424549" y="4641130"/>
            <a:ext cx="2803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3.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เสี่ยงน้อยที่สุด ดีที่สุด</a:t>
            </a:r>
          </a:p>
        </p:txBody>
      </p:sp>
    </p:spTree>
    <p:extLst>
      <p:ext uri="{BB962C8B-B14F-4D97-AF65-F5344CB8AC3E}">
        <p14:creationId xmlns:p14="http://schemas.microsoft.com/office/powerpoint/2010/main" val="11930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21788B-A50C-4D4F-83B5-C3726E429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484" y="3130162"/>
            <a:ext cx="1892595" cy="14418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B154D2-2555-4325-8C8C-1DA32414FD92}"/>
              </a:ext>
            </a:extLst>
          </p:cNvPr>
          <p:cNvSpPr/>
          <p:nvPr/>
        </p:nvSpPr>
        <p:spPr>
          <a:xfrm>
            <a:off x="7075758" y="2541933"/>
            <a:ext cx="4688958" cy="29934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180975">
              <a:buNone/>
            </a:pPr>
            <a:r>
              <a:rPr lang="en-US" altLang="th-TH" sz="3200" b="1" dirty="0">
                <a:solidFill>
                  <a:schemeClr val="tx2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r>
              <a:rPr lang="nl-BE" altLang="th-TH" sz="3200" b="1" dirty="0">
                <a:solidFill>
                  <a:schemeClr val="tx2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 the </a:t>
            </a:r>
            <a:r>
              <a:rPr lang="nl-BE" altLang="th-TH" sz="3200" b="1" i="1" dirty="0">
                <a:solidFill>
                  <a:srgbClr val="7030A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hard changes</a:t>
            </a:r>
            <a:r>
              <a:rPr lang="nl-BE" altLang="th-TH" sz="3200" b="1" dirty="0">
                <a:solidFill>
                  <a:schemeClr val="tx2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 into a performance risk managed organisation:  more quantitative &amp; qualitative risk management techniques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A446AF-14C0-4615-A4C9-0CF9FE811291}"/>
              </a:ext>
            </a:extLst>
          </p:cNvPr>
          <p:cNvSpPr/>
          <p:nvPr/>
        </p:nvSpPr>
        <p:spPr>
          <a:xfrm>
            <a:off x="600530" y="2541933"/>
            <a:ext cx="4688958" cy="29934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>
              <a:buNone/>
            </a:pPr>
            <a:r>
              <a:rPr lang="en-US" altLang="th-TH" sz="32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</a:t>
            </a:r>
            <a:r>
              <a:rPr lang="nl-BE" altLang="th-TH" sz="32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 the </a:t>
            </a:r>
            <a:r>
              <a:rPr lang="nl-BE" altLang="th-TH" sz="3200" b="1" i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soft changes</a:t>
            </a:r>
            <a:r>
              <a:rPr lang="nl-BE" altLang="th-TH" sz="32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 into an embedded risk managed organisation: embedding risk management practice in </a:t>
            </a:r>
            <a:r>
              <a:rPr lang="nl-BE" altLang="th-TH" sz="32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management culture</a:t>
            </a:r>
          </a:p>
          <a:p>
            <a:pPr marL="361950" indent="-180975">
              <a:buNone/>
            </a:pPr>
            <a:endParaRPr lang="nl-BE" altLang="th-TH" sz="32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5D28D2-720E-471D-BDC3-0FA4EC2B8B69}"/>
              </a:ext>
            </a:extLst>
          </p:cNvPr>
          <p:cNvSpPr txBox="1">
            <a:spLocks/>
          </p:cNvSpPr>
          <p:nvPr/>
        </p:nvSpPr>
        <p:spPr>
          <a:xfrm>
            <a:off x="975360" y="-104695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altLang="th-TH" sz="4800" dirty="0">
                <a:solidFill>
                  <a:schemeClr val="accent2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Options for further development</a:t>
            </a:r>
            <a:endParaRPr lang="th-TH" dirty="0"/>
          </a:p>
        </p:txBody>
      </p:sp>
      <p:sp>
        <p:nvSpPr>
          <p:cNvPr id="9" name="Arrow: Circular 8">
            <a:extLst>
              <a:ext uri="{FF2B5EF4-FFF2-40B4-BE49-F238E27FC236}">
                <a16:creationId xmlns:a16="http://schemas.microsoft.com/office/drawing/2014/main" id="{AE2D0D11-1EAB-4072-9D6E-FC88125C539A}"/>
              </a:ext>
            </a:extLst>
          </p:cNvPr>
          <p:cNvSpPr/>
          <p:nvPr/>
        </p:nvSpPr>
        <p:spPr>
          <a:xfrm>
            <a:off x="5004708" y="1424763"/>
            <a:ext cx="2459348" cy="2004237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987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C7861F73-7135-4BB2-B08C-A2938AFFCA93}"/>
              </a:ext>
            </a:extLst>
          </p:cNvPr>
          <p:cNvSpPr/>
          <p:nvPr/>
        </p:nvSpPr>
        <p:spPr>
          <a:xfrm rot="10800000">
            <a:off x="5157107" y="4431118"/>
            <a:ext cx="2459348" cy="2004237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987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4730AA-A2C9-4B71-A4D9-03DB82E05760}"/>
              </a:ext>
            </a:extLst>
          </p:cNvPr>
          <p:cNvSpPr txBox="1"/>
          <p:nvPr/>
        </p:nvSpPr>
        <p:spPr>
          <a:xfrm>
            <a:off x="1043407" y="1305768"/>
            <a:ext cx="10173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buNone/>
            </a:pPr>
            <a:r>
              <a:rPr lang="nl-BE" alt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Two options for further development in risk management possible, with focus on: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DFA0CD-35AA-4B1C-B320-87C6E2ADA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814" y="4925770"/>
            <a:ext cx="1461655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20FE80-C1A6-4BC3-8CFB-8C8BDD3F9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45" y="4967561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99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FC85B-0B2F-4F45-936D-0E8A0BF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3" y="123676"/>
            <a:ext cx="10241280" cy="794098"/>
          </a:xfrm>
        </p:spPr>
        <p:txBody>
          <a:bodyPr/>
          <a:lstStyle/>
          <a:p>
            <a:r>
              <a:rPr lang="th-TH" dirty="0"/>
              <a:t>จุดเริ่มต้นที่ดี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8216C-8526-4913-BD6C-37D3B880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dirty="0"/>
              <a:t>19/08/66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1E064-EDCA-4413-B783-66DD6ACA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ใช้ประกอบการบรรยายเท่านั้น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431CD-BA30-4E7C-B914-9AD7489A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952A-79DB-485E-BB45-1959EA3ED4E9}" type="slidenum">
              <a:rPr lang="th-TH" smtClean="0"/>
              <a:t>12</a:t>
            </a:fld>
            <a:endParaRPr lang="th-TH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007F1D-415D-4C34-A650-A1E73B8E4395}"/>
              </a:ext>
            </a:extLst>
          </p:cNvPr>
          <p:cNvGrpSpPr/>
          <p:nvPr/>
        </p:nvGrpSpPr>
        <p:grpSpPr>
          <a:xfrm>
            <a:off x="762295" y="1149208"/>
            <a:ext cx="11525398" cy="4014918"/>
            <a:chOff x="751662" y="936557"/>
            <a:chExt cx="11525398" cy="40149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A3FAAE-3316-4217-992D-550A510F0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1845" y="1133558"/>
              <a:ext cx="4500572" cy="3817917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97FD5F9-4259-494B-8A24-13CE4BF6D984}"/>
                </a:ext>
              </a:extLst>
            </p:cNvPr>
            <p:cNvSpPr/>
            <p:nvPr/>
          </p:nvSpPr>
          <p:spPr>
            <a:xfrm>
              <a:off x="5487937" y="3063299"/>
              <a:ext cx="1341912" cy="118753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97B3999-31D9-445C-BD54-303BE3634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9293" y="2925743"/>
              <a:ext cx="1219200" cy="1219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2E6602-8C06-4C6C-9A66-76C850D790CB}"/>
                </a:ext>
              </a:extLst>
            </p:cNvPr>
            <p:cNvSpPr txBox="1"/>
            <p:nvPr/>
          </p:nvSpPr>
          <p:spPr>
            <a:xfrm>
              <a:off x="751662" y="2996734"/>
              <a:ext cx="45838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1. Develop a common risk language – “speak the same language”</a:t>
              </a:r>
              <a:endParaRPr lang="th-TH" sz="32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FBC03D-682E-47AC-A453-F3EB756C8E98}"/>
                </a:ext>
              </a:extLst>
            </p:cNvPr>
            <p:cNvSpPr/>
            <p:nvPr/>
          </p:nvSpPr>
          <p:spPr>
            <a:xfrm>
              <a:off x="5784821" y="1721387"/>
              <a:ext cx="894608" cy="7129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9B9729-F203-4BB4-A8E4-BA6A9397D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5985" y="1816289"/>
              <a:ext cx="572279" cy="57227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5F7138-EE58-41AA-A68E-DFB70536B599}"/>
                </a:ext>
              </a:extLst>
            </p:cNvPr>
            <p:cNvSpPr txBox="1"/>
            <p:nvPr/>
          </p:nvSpPr>
          <p:spPr>
            <a:xfrm>
              <a:off x="2709606" y="936557"/>
              <a:ext cx="37644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2. Develop an effective organizational control structure</a:t>
              </a:r>
              <a:endParaRPr lang="th-TH" sz="32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D30512-8AF6-47CD-9344-CC4FCFBB06D8}"/>
                </a:ext>
              </a:extLst>
            </p:cNvPr>
            <p:cNvSpPr/>
            <p:nvPr/>
          </p:nvSpPr>
          <p:spPr>
            <a:xfrm>
              <a:off x="7217776" y="2125148"/>
              <a:ext cx="813956" cy="9381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E0FA2C-07FC-4E27-9702-4F9B976A9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8331" y="2193461"/>
              <a:ext cx="869838" cy="86983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E8F1FB-D3E4-4207-BE20-B6C26288F5DA}"/>
                </a:ext>
              </a:extLst>
            </p:cNvPr>
            <p:cNvSpPr txBox="1"/>
            <p:nvPr/>
          </p:nvSpPr>
          <p:spPr>
            <a:xfrm>
              <a:off x="8690712" y="1721387"/>
              <a:ext cx="35863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3. Create a process view –embedded within all key process</a:t>
              </a:r>
              <a:endParaRPr lang="th-TH" sz="32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7056631-842D-4DC9-A93A-44F69CB03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26358" y="3535343"/>
              <a:ext cx="1219200" cy="12192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B0BBA93-DE4B-4E41-A005-6AA5CD9C8A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6641" y="4694915"/>
            <a:ext cx="1479977" cy="9597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3F1953-24C8-459E-B9C5-5EBB347EEF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3981" y="4198999"/>
            <a:ext cx="1660643" cy="1219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A41A517-BD1E-4972-B72B-36CC3182D38F}"/>
              </a:ext>
            </a:extLst>
          </p:cNvPr>
          <p:cNvSpPr txBox="1"/>
          <p:nvPr/>
        </p:nvSpPr>
        <p:spPr>
          <a:xfrm>
            <a:off x="2403322" y="470142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Board</a:t>
            </a:r>
            <a:endParaRPr lang="th-TH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78D632-6BFE-4497-8FC7-CF8E727399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123" y="4889014"/>
            <a:ext cx="1219200" cy="1219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E3BFC13-1B11-43B2-9B42-9151F3C328F6}"/>
              </a:ext>
            </a:extLst>
          </p:cNvPr>
          <p:cNvSpPr txBox="1"/>
          <p:nvPr/>
        </p:nvSpPr>
        <p:spPr>
          <a:xfrm>
            <a:off x="4579275" y="562063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Managers</a:t>
            </a:r>
            <a:endParaRPr lang="th-TH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5791E5-902B-4D57-AB59-948F6F38446B}"/>
              </a:ext>
            </a:extLst>
          </p:cNvPr>
          <p:cNvSpPr txBox="1"/>
          <p:nvPr/>
        </p:nvSpPr>
        <p:spPr>
          <a:xfrm>
            <a:off x="7125230" y="603653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Staff</a:t>
            </a:r>
            <a:endParaRPr lang="th-TH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BCA8B56-8E4E-4283-BC9D-1F952274E9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5998044" flipH="1">
            <a:off x="3650817" y="5307168"/>
            <a:ext cx="694948" cy="6949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CD75CD-8B00-4C22-86DD-D458514709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5998044" flipH="1">
            <a:off x="6110602" y="5715385"/>
            <a:ext cx="694948" cy="694948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70CFC820-E9F5-4677-AD15-94470AE42E41}"/>
              </a:ext>
            </a:extLst>
          </p:cNvPr>
          <p:cNvSpPr/>
          <p:nvPr/>
        </p:nvSpPr>
        <p:spPr>
          <a:xfrm>
            <a:off x="914400" y="3760435"/>
            <a:ext cx="3806456" cy="484479"/>
          </a:xfrm>
          <a:prstGeom prst="wedgeRoundRectCallout">
            <a:avLst>
              <a:gd name="adj1" fmla="val 4865"/>
              <a:gd name="adj2" fmla="val 77862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6E37ACE-4ECC-4711-A51C-9E6240EB2B0A}"/>
              </a:ext>
            </a:extLst>
          </p:cNvPr>
          <p:cNvSpPr/>
          <p:nvPr/>
        </p:nvSpPr>
        <p:spPr>
          <a:xfrm>
            <a:off x="3958379" y="4136557"/>
            <a:ext cx="976233" cy="442790"/>
          </a:xfrm>
          <a:prstGeom prst="wedgeRoundRectCallout">
            <a:avLst>
              <a:gd name="adj1" fmla="val 57703"/>
              <a:gd name="adj2" fmla="val 80392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5183F7E9-9CB5-4CE4-97A6-A83658BD04E1}"/>
              </a:ext>
            </a:extLst>
          </p:cNvPr>
          <p:cNvSpPr/>
          <p:nvPr/>
        </p:nvSpPr>
        <p:spPr>
          <a:xfrm>
            <a:off x="5946074" y="4829865"/>
            <a:ext cx="976233" cy="442790"/>
          </a:xfrm>
          <a:prstGeom prst="wedgeRoundRectCallout">
            <a:avLst>
              <a:gd name="adj1" fmla="val 57703"/>
              <a:gd name="adj2" fmla="val 80392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492ACF9-9B3B-4C3D-A821-D7BCC6290E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647" y="2215521"/>
            <a:ext cx="1123629" cy="12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5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B41FC7-C176-4D85-B064-8E98E64F3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74" y="1428956"/>
            <a:ext cx="1066113" cy="709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2C60C-515D-4F08-BA47-31DF96E5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3" y="-11192"/>
            <a:ext cx="11723872" cy="1234440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CordiaUPC" panose="020B0304020202020204" pitchFamily="34" charset="-34"/>
                <a:cs typeface="CordiaUPC" panose="020B0304020202020204" pitchFamily="34" charset="-34"/>
              </a:rPr>
              <a:t>ความเสี่ยง – องค์กร – ผู้บริหาร - บุคลากรขององค์กร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632AF-23C2-4BFB-B4D3-D54B8E30DB20}"/>
              </a:ext>
            </a:extLst>
          </p:cNvPr>
          <p:cNvSpPr/>
          <p:nvPr/>
        </p:nvSpPr>
        <p:spPr>
          <a:xfrm>
            <a:off x="1931079" y="2734935"/>
            <a:ext cx="1056658" cy="5748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องค์กร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F4B1C4-41EC-4B9A-8E02-62D12CE5F5CF}"/>
              </a:ext>
            </a:extLst>
          </p:cNvPr>
          <p:cNvSpPr txBox="1"/>
          <p:nvPr/>
        </p:nvSpPr>
        <p:spPr>
          <a:xfrm>
            <a:off x="3337117" y="1873598"/>
            <a:ext cx="1582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วัตถุประสงค์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B52451-9497-4484-AB09-94A83CA46513}"/>
              </a:ext>
            </a:extLst>
          </p:cNvPr>
          <p:cNvCxnSpPr>
            <a:cxnSpLocks/>
          </p:cNvCxnSpPr>
          <p:nvPr/>
        </p:nvCxnSpPr>
        <p:spPr>
          <a:xfrm flipH="1" flipV="1">
            <a:off x="4088461" y="2463277"/>
            <a:ext cx="2" cy="228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4CB3ADC-FE43-41F7-B8D8-426862D1460F}"/>
              </a:ext>
            </a:extLst>
          </p:cNvPr>
          <p:cNvSpPr/>
          <p:nvPr/>
        </p:nvSpPr>
        <p:spPr>
          <a:xfrm>
            <a:off x="5761632" y="2995830"/>
            <a:ext cx="1856856" cy="7255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หวังผลสำเร็จ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4D1F44-90CC-4D19-B380-ABEF6AE9E105}"/>
              </a:ext>
            </a:extLst>
          </p:cNvPr>
          <p:cNvCxnSpPr>
            <a:cxnSpLocks/>
          </p:cNvCxnSpPr>
          <p:nvPr/>
        </p:nvCxnSpPr>
        <p:spPr>
          <a:xfrm flipV="1">
            <a:off x="9233288" y="2178216"/>
            <a:ext cx="0" cy="57012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7EF8EE-0F70-4279-A78F-C5F03DD184FC}"/>
              </a:ext>
            </a:extLst>
          </p:cNvPr>
          <p:cNvCxnSpPr>
            <a:cxnSpLocks/>
          </p:cNvCxnSpPr>
          <p:nvPr/>
        </p:nvCxnSpPr>
        <p:spPr>
          <a:xfrm flipH="1">
            <a:off x="5236008" y="2178216"/>
            <a:ext cx="3997280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E4E2389-974F-402D-98C4-D752075F16F3}"/>
              </a:ext>
            </a:extLst>
          </p:cNvPr>
          <p:cNvCxnSpPr>
            <a:cxnSpLocks/>
          </p:cNvCxnSpPr>
          <p:nvPr/>
        </p:nvCxnSpPr>
        <p:spPr>
          <a:xfrm flipH="1">
            <a:off x="4102944" y="3667366"/>
            <a:ext cx="2" cy="3279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420A325-5513-4842-97FB-166FBD6F87D7}"/>
              </a:ext>
            </a:extLst>
          </p:cNvPr>
          <p:cNvSpPr txBox="1"/>
          <p:nvPr/>
        </p:nvSpPr>
        <p:spPr>
          <a:xfrm>
            <a:off x="3273230" y="3945660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งานที่ต้องทำ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DF616C-9689-4086-8450-B65A38045D9A}"/>
              </a:ext>
            </a:extLst>
          </p:cNvPr>
          <p:cNvCxnSpPr>
            <a:cxnSpLocks/>
          </p:cNvCxnSpPr>
          <p:nvPr/>
        </p:nvCxnSpPr>
        <p:spPr>
          <a:xfrm flipV="1">
            <a:off x="4102944" y="4375124"/>
            <a:ext cx="0" cy="56851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AB63CA3-6A3E-4603-9497-40902CE36A7D}"/>
              </a:ext>
            </a:extLst>
          </p:cNvPr>
          <p:cNvSpPr txBox="1"/>
          <p:nvPr/>
        </p:nvSpPr>
        <p:spPr>
          <a:xfrm>
            <a:off x="3900114" y="4993970"/>
            <a:ext cx="1938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หาคนมาทำงาน</a:t>
            </a:r>
          </a:p>
          <a:p>
            <a:pPr algn="ctr"/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เครื่องมือ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B4E96F6-0C40-43B7-B6E1-31F6506C335F}"/>
              </a:ext>
            </a:extLst>
          </p:cNvPr>
          <p:cNvCxnSpPr>
            <a:cxnSpLocks/>
          </p:cNvCxnSpPr>
          <p:nvPr/>
        </p:nvCxnSpPr>
        <p:spPr>
          <a:xfrm>
            <a:off x="4089319" y="4943641"/>
            <a:ext cx="166915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B9C0D52-343B-464A-8275-34B51B8A9CE5}"/>
              </a:ext>
            </a:extLst>
          </p:cNvPr>
          <p:cNvCxnSpPr>
            <a:cxnSpLocks/>
          </p:cNvCxnSpPr>
          <p:nvPr/>
        </p:nvCxnSpPr>
        <p:spPr>
          <a:xfrm flipV="1">
            <a:off x="7696370" y="3945660"/>
            <a:ext cx="762638" cy="689354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CE617CF-4374-411A-B166-A1C2D74127DF}"/>
              </a:ext>
            </a:extLst>
          </p:cNvPr>
          <p:cNvCxnSpPr>
            <a:cxnSpLocks/>
          </p:cNvCxnSpPr>
          <p:nvPr/>
        </p:nvCxnSpPr>
        <p:spPr>
          <a:xfrm flipH="1">
            <a:off x="7618488" y="3305065"/>
            <a:ext cx="493234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D399E15A-4A0E-4F82-B9AD-75BE196AB04B}"/>
              </a:ext>
            </a:extLst>
          </p:cNvPr>
          <p:cNvSpPr/>
          <p:nvPr/>
        </p:nvSpPr>
        <p:spPr>
          <a:xfrm>
            <a:off x="8197244" y="2748338"/>
            <a:ext cx="2118466" cy="1228027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ปัญหา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มีอยู่/อาจมี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DECAB3F-0F68-4C53-A1E4-BB27B6110AAA}"/>
              </a:ext>
            </a:extLst>
          </p:cNvPr>
          <p:cNvSpPr txBox="1"/>
          <p:nvPr/>
        </p:nvSpPr>
        <p:spPr>
          <a:xfrm>
            <a:off x="10226636" y="3429000"/>
            <a:ext cx="1356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ผู้บริหาร</a:t>
            </a:r>
            <a:r>
              <a:rPr lang="en-US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?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BAE80C7-AE8D-47D6-9E5C-AEC926595717}"/>
              </a:ext>
            </a:extLst>
          </p:cNvPr>
          <p:cNvSpPr txBox="1"/>
          <p:nvPr/>
        </p:nvSpPr>
        <p:spPr>
          <a:xfrm>
            <a:off x="7495158" y="1666261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Control</a:t>
            </a:r>
            <a:endParaRPr lang="th-TH" sz="3200" b="1" dirty="0">
              <a:solidFill>
                <a:srgbClr val="00B05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8D24F-C0DF-404F-9159-5F6EC89E4653}"/>
              </a:ext>
            </a:extLst>
          </p:cNvPr>
          <p:cNvSpPr txBox="1"/>
          <p:nvPr/>
        </p:nvSpPr>
        <p:spPr>
          <a:xfrm>
            <a:off x="139803" y="3574007"/>
            <a:ext cx="195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เจ้าของกิจการ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5F3C86-DB68-4835-A18B-85A587A036BD}"/>
              </a:ext>
            </a:extLst>
          </p:cNvPr>
          <p:cNvCxnSpPr>
            <a:cxnSpLocks/>
          </p:cNvCxnSpPr>
          <p:nvPr/>
        </p:nvCxnSpPr>
        <p:spPr>
          <a:xfrm>
            <a:off x="1957587" y="3402843"/>
            <a:ext cx="1441525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339478-35C6-4645-9927-23FFA89086BA}"/>
              </a:ext>
            </a:extLst>
          </p:cNvPr>
          <p:cNvCxnSpPr>
            <a:cxnSpLocks/>
          </p:cNvCxnSpPr>
          <p:nvPr/>
        </p:nvCxnSpPr>
        <p:spPr>
          <a:xfrm flipV="1">
            <a:off x="6739521" y="2238474"/>
            <a:ext cx="0" cy="783887"/>
          </a:xfrm>
          <a:prstGeom prst="line">
            <a:avLst/>
          </a:prstGeom>
          <a:ln w="28575"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CF3D398-0E2B-4546-AA93-E9D177DA4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449932" y="2120126"/>
            <a:ext cx="999648" cy="94086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80B334E-0F91-44EA-B315-79512969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9692" y="6381634"/>
            <a:ext cx="3703320" cy="448056"/>
          </a:xfrm>
        </p:spPr>
        <p:txBody>
          <a:bodyPr/>
          <a:lstStyle/>
          <a:p>
            <a:r>
              <a:rPr lang="th-TH" dirty="0" err="1"/>
              <a:t>Jul</a:t>
            </a:r>
            <a:r>
              <a:rPr lang="th-TH" dirty="0"/>
              <a:t>, 3  2023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0CD3B02-3730-4EFD-8929-AE5390F5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784" y="6381634"/>
            <a:ext cx="570245" cy="448056"/>
          </a:xfrm>
        </p:spPr>
        <p:txBody>
          <a:bodyPr/>
          <a:lstStyle/>
          <a:p>
            <a:fld id="{C01389E6-C847-4AD0-B56D-D205B2EAB1EE}" type="slidenum">
              <a:rPr lang="en-US" smtClean="0"/>
              <a:t>13</a:t>
            </a:fld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605EEE7-CC96-47FD-9142-9D12CF026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90" y="2596427"/>
            <a:ext cx="1316516" cy="9797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FF5B6D-CC08-4ED1-9311-7D74FDC97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631" y="4225652"/>
            <a:ext cx="1219200" cy="1219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E83BE9-319E-4EB8-8CF7-36586E316AE8}"/>
              </a:ext>
            </a:extLst>
          </p:cNvPr>
          <p:cNvSpPr txBox="1"/>
          <p:nvPr/>
        </p:nvSpPr>
        <p:spPr>
          <a:xfrm>
            <a:off x="7696370" y="5371038"/>
            <a:ext cx="4328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ใครควรจะรู้ปัญหา ในงานที่เราทำอยู่?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59F9B19-7AF4-4F88-86D7-86C23F700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9452" y="4384370"/>
            <a:ext cx="1219200" cy="121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789B52-10DD-4682-B868-9A0E6EC732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1274" y="1483281"/>
            <a:ext cx="1219200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1E6299-D66C-4867-AFA5-ADB24AD3E0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5785" y="1267170"/>
            <a:ext cx="856486" cy="8564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9A93B2-31B6-4FFE-A7E9-C2BB7A06AC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3975" y="2798681"/>
            <a:ext cx="934638" cy="934638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2AB9B8B-8558-400E-97F6-696136409DA3}"/>
              </a:ext>
            </a:extLst>
          </p:cNvPr>
          <p:cNvCxnSpPr>
            <a:cxnSpLocks/>
          </p:cNvCxnSpPr>
          <p:nvPr/>
        </p:nvCxnSpPr>
        <p:spPr>
          <a:xfrm flipH="1">
            <a:off x="4919601" y="3328214"/>
            <a:ext cx="803357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065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7C6A2B-A896-4EA7-8784-461AF65A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10" y="327695"/>
            <a:ext cx="10911131" cy="1001375"/>
          </a:xfrm>
        </p:spPr>
        <p:txBody>
          <a:bodyPr>
            <a:normAutofit fontScale="90000"/>
          </a:bodyPr>
          <a:lstStyle/>
          <a:p>
            <a:r>
              <a:rPr lang="th-TH" sz="4000" dirty="0">
                <a:latin typeface="CordiaUPC" panose="020B0304020202020204" pitchFamily="34" charset="-34"/>
                <a:cs typeface="CordiaUPC" panose="020B0304020202020204" pitchFamily="34" charset="-34"/>
              </a:rPr>
              <a:t>ความเสี่ยง – ปัญหา – ความเสียหาย – ผู้เสียหาย</a:t>
            </a:r>
            <a:br>
              <a:rPr lang="th-TH" sz="4000" dirty="0"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sz="4000" dirty="0">
                <a:latin typeface="CordiaUPC" panose="020B0304020202020204" pitchFamily="34" charset="-34"/>
                <a:cs typeface="CordiaUPC" panose="020B0304020202020204" pitchFamily="34" charset="-34"/>
              </a:rPr>
              <a:t>- ใครทำให้เกิดความเสียหาย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73C19F-19A9-4787-B2B0-D7B6A77F4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971" y="1913860"/>
            <a:ext cx="2817628" cy="2775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7A6892-4481-4C70-A68F-81B6D8E8AD04}"/>
              </a:ext>
            </a:extLst>
          </p:cNvPr>
          <p:cNvSpPr txBox="1"/>
          <p:nvPr/>
        </p:nvSpPr>
        <p:spPr>
          <a:xfrm>
            <a:off x="3276663" y="2674103"/>
            <a:ext cx="7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Risk</a:t>
            </a:r>
            <a:endParaRPr lang="th-TH" sz="32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02A92F-EF63-4D4B-AB17-7F7B88AD56BF}"/>
              </a:ext>
            </a:extLst>
          </p:cNvPr>
          <p:cNvSpPr txBox="1"/>
          <p:nvPr/>
        </p:nvSpPr>
        <p:spPr>
          <a:xfrm>
            <a:off x="4841845" y="2674104"/>
            <a:ext cx="1184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Problem</a:t>
            </a:r>
            <a:endParaRPr lang="th-TH" sz="32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E8ECF9-6ED4-479B-A522-5FE31C53DAB5}"/>
              </a:ext>
            </a:extLst>
          </p:cNvPr>
          <p:cNvSpPr txBox="1"/>
          <p:nvPr/>
        </p:nvSpPr>
        <p:spPr>
          <a:xfrm>
            <a:off x="917357" y="2612547"/>
            <a:ext cx="1930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ข้อสอบอาจรั่ว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E6DE35-6333-4E88-A75C-68B9CF5AFD04}"/>
              </a:ext>
            </a:extLst>
          </p:cNvPr>
          <p:cNvSpPr txBox="1"/>
          <p:nvPr/>
        </p:nvSpPr>
        <p:spPr>
          <a:xfrm>
            <a:off x="6094291" y="2612546"/>
            <a:ext cx="141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ข้อสอบรั่ว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BBFA3-CDF3-4BE0-8624-17078EB8343D}"/>
              </a:ext>
            </a:extLst>
          </p:cNvPr>
          <p:cNvSpPr txBox="1"/>
          <p:nvPr/>
        </p:nvSpPr>
        <p:spPr>
          <a:xfrm>
            <a:off x="3347601" y="4757666"/>
            <a:ext cx="237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ตกเป็นข่าวเสียชื่อ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77C5E2-E225-436C-9DD2-3D9FDCAADAB9}"/>
              </a:ext>
            </a:extLst>
          </p:cNvPr>
          <p:cNvSpPr txBox="1"/>
          <p:nvPr/>
        </p:nvSpPr>
        <p:spPr>
          <a:xfrm>
            <a:off x="4047356" y="4104183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Impact</a:t>
            </a:r>
            <a:endParaRPr lang="th-TH" sz="32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8D13E5-3F75-4683-9C66-5C9A481E8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269" y="3909790"/>
            <a:ext cx="2056958" cy="1695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2298D9-2AEA-4D30-B331-70E2679AC9FD}"/>
              </a:ext>
            </a:extLst>
          </p:cNvPr>
          <p:cNvSpPr txBox="1"/>
          <p:nvPr/>
        </p:nvSpPr>
        <p:spPr>
          <a:xfrm>
            <a:off x="8080744" y="3834337"/>
            <a:ext cx="38058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ใครเสียชื่อ ?</a:t>
            </a:r>
          </a:p>
          <a:p>
            <a:pPr marL="514350" indent="-514350">
              <a:buAutoNum type="arabicPeriod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ใครทำให้เกิดความเสียหาย?</a:t>
            </a:r>
          </a:p>
          <a:p>
            <a:pPr marL="514350" indent="-514350">
              <a:buAutoNum type="arabicPeriod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สาเหตุ ?</a:t>
            </a:r>
          </a:p>
        </p:txBody>
      </p:sp>
    </p:spTree>
    <p:extLst>
      <p:ext uri="{BB962C8B-B14F-4D97-AF65-F5344CB8AC3E}">
        <p14:creationId xmlns:p14="http://schemas.microsoft.com/office/powerpoint/2010/main" val="3188148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076" y="29669"/>
            <a:ext cx="10241280" cy="1234440"/>
          </a:xfrm>
        </p:spPr>
        <p:txBody>
          <a:bodyPr/>
          <a:lstStyle/>
          <a:p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Risk &amp; Problem</a:t>
            </a:r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952A-79DB-485E-BB45-1959EA3ED4E9}" type="slidenum">
              <a:rPr lang="th-TH" smtClean="0"/>
              <a:t>15</a:t>
            </a:fld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1962957" y="1493365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Problem</a:t>
            </a:r>
            <a:endParaRPr lang="th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3425" y="1522361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>
                <a:solidFill>
                  <a:srgbClr val="C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Risk</a:t>
            </a:r>
            <a:endParaRPr lang="th-TH" sz="3600" b="1" dirty="0">
              <a:solidFill>
                <a:srgbClr val="C0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076" y="1976998"/>
            <a:ext cx="44614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เงินทดรองจ่ายค้างเกินกำหนด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เอกสารสัญญา เสียหาย/สูญหาย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ผู้ลงนามในสัญญา ไม่ใช่ผู้มีอำนาจ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ผู้รับเหมา ทิ้งงาน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1448" y="2223218"/>
            <a:ext cx="492314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เงินทดรองจ่ายอาจค้างเกินกำหนด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เอกสารสัญญา อาจเสียหาย/สูญหาย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ผู้ลงนามในสัญญา อาจไม่ใช่ผู้มีอำนาจ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ผู้รับเหมา อาจทิ้งงาน</a:t>
            </a:r>
          </a:p>
        </p:txBody>
      </p:sp>
      <p:sp>
        <p:nvSpPr>
          <p:cNvPr id="14" name="AutoShape 2" descr="à¸à¸¥à¸à¸²à¸£à¸à¹à¸à¸«à¸²à¸£à¸¹à¸à¸ à¸²à¸à¸ªà¸³à¸«à¸£à¸±à¸ Think"/>
          <p:cNvSpPr>
            <a:spLocks noChangeAspect="1" noChangeArrowheads="1"/>
          </p:cNvSpPr>
          <p:nvPr/>
        </p:nvSpPr>
        <p:spPr bwMode="auto">
          <a:xfrm>
            <a:off x="526676" y="13420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5EFA37F-1C08-4A8B-8E34-DB4505918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789" y="2497994"/>
            <a:ext cx="1219200" cy="1219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78ECEB-AC58-4DB5-ABD4-3ED3FCA69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3" y="4789215"/>
            <a:ext cx="1802507" cy="13875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F2088B-28FF-41AA-8A02-6C40CED19D79}"/>
              </a:ext>
            </a:extLst>
          </p:cNvPr>
          <p:cNvSpPr txBox="1"/>
          <p:nvPr/>
        </p:nvSpPr>
        <p:spPr>
          <a:xfrm>
            <a:off x="5799716" y="4764599"/>
            <a:ext cx="4185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อะไรเกิดขึ้นก่อน ?</a:t>
            </a:r>
          </a:p>
          <a:p>
            <a:pPr marL="514350" indent="-514350">
              <a:buAutoNum type="arabicPeriod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ควรรู้อะไร เพื่อไม่ให้เกิดอะไร?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F70BEB-52A8-49AB-A24F-C7753EB74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708" y="4222145"/>
            <a:ext cx="1733107" cy="195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78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84875-586F-4E6E-8553-18A7599E8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120103"/>
            <a:ext cx="10241280" cy="1234440"/>
          </a:xfrm>
        </p:spPr>
        <p:txBody>
          <a:bodyPr/>
          <a:lstStyle/>
          <a:p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การบริหารความเสี่ยง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C1AB7-390A-45E4-92ED-C1D8A8E8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9C3D0-C75F-44F5-934F-4959DCC73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565CE-64D3-49FA-ACEE-E09DA67A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952A-79DB-485E-BB45-1959EA3ED4E9}" type="slidenum">
              <a:rPr lang="th-TH" smtClean="0"/>
              <a:t>16</a:t>
            </a:fld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00B958-0354-43F1-AD45-655520306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041" y="2164873"/>
            <a:ext cx="3503914" cy="31954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6D84B8-6FE7-497B-A027-BF1E201ED0DF}"/>
              </a:ext>
            </a:extLst>
          </p:cNvPr>
          <p:cNvSpPr txBox="1"/>
          <p:nvPr/>
        </p:nvSpPr>
        <p:spPr>
          <a:xfrm>
            <a:off x="5605153" y="2252043"/>
            <a:ext cx="68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รับรู้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169E97-790C-46E1-A3EE-EDA47A4FC4D6}"/>
              </a:ext>
            </a:extLst>
          </p:cNvPr>
          <p:cNvSpPr txBox="1"/>
          <p:nvPr/>
        </p:nvSpPr>
        <p:spPr>
          <a:xfrm rot="6884684">
            <a:off x="6434447" y="3826967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รับมือ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39B628-EDC9-44FA-826C-E69C41C6432D}"/>
              </a:ext>
            </a:extLst>
          </p:cNvPr>
          <p:cNvSpPr txBox="1"/>
          <p:nvPr/>
        </p:nvSpPr>
        <p:spPr>
          <a:xfrm rot="14330930">
            <a:off x="4480475" y="3880301"/>
            <a:ext cx="77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ระวัง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203FAE-7279-4E56-AF2C-22B34301D70B}"/>
              </a:ext>
            </a:extLst>
          </p:cNvPr>
          <p:cNvSpPr txBox="1"/>
          <p:nvPr/>
        </p:nvSpPr>
        <p:spPr>
          <a:xfrm>
            <a:off x="7454421" y="2346789"/>
            <a:ext cx="350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ค้นหา ระบุ วัดความเสี่ยง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6F57B1-6DF3-4C73-8562-A5025065DAD1}"/>
              </a:ext>
            </a:extLst>
          </p:cNvPr>
          <p:cNvSpPr txBox="1"/>
          <p:nvPr/>
        </p:nvSpPr>
        <p:spPr>
          <a:xfrm>
            <a:off x="7466220" y="3948264"/>
            <a:ext cx="2962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กำหนด วิธีการควบคุม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DA201-6B39-40C5-AB92-321FDE8BAFA1}"/>
              </a:ext>
            </a:extLst>
          </p:cNvPr>
          <p:cNvSpPr txBox="1"/>
          <p:nvPr/>
        </p:nvSpPr>
        <p:spPr>
          <a:xfrm>
            <a:off x="542260" y="3832564"/>
            <a:ext cx="4450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ปัจจัย ที่มีผลต่อ โอกาส หรือ</a:t>
            </a:r>
          </a:p>
          <a:p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 ผลกระทบ  ความเสี่ยง</a:t>
            </a:r>
          </a:p>
          <a:p>
            <a:pPr algn="ctr"/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(KRI)</a:t>
            </a:r>
            <a:endParaRPr lang="th-TH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5A86C9-EC65-45BB-9891-8288A4650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848" y="2128926"/>
            <a:ext cx="750053" cy="7500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42ED43-D4F4-4989-9A1A-4D0C88F83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85440">
            <a:off x="6817155" y="2784895"/>
            <a:ext cx="750053" cy="7500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83B189-B0E5-4CC1-9B88-CE605BE52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6077" flipH="1">
            <a:off x="5282465" y="4013285"/>
            <a:ext cx="884731" cy="7500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85F767-2ADC-4526-9B81-39740FA4D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682" y="3159921"/>
            <a:ext cx="768248" cy="768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CF795A-E406-4E7D-95E6-7A90E1597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907" y="272906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62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813592" y="96481"/>
            <a:ext cx="7915737" cy="990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th-TH" sz="4400" dirty="0">
                <a:solidFill>
                  <a:schemeClr val="accent1">
                    <a:lumMod val="10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ความหมายของคำต่างๆ ที่ควรทราบ</a:t>
            </a: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39167" y="1532336"/>
            <a:ext cx="10928706" cy="4139267"/>
          </a:xfrm>
        </p:spPr>
        <p:txBody>
          <a:bodyPr rtlCol="0"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 2" pitchFamily="18" charset="2"/>
              <a:buChar char="ð"/>
              <a:defRPr/>
            </a:pPr>
            <a:r>
              <a:rPr lang="th-TH" sz="3200" i="1" dirty="0">
                <a:solidFill>
                  <a:schemeClr val="accent1">
                    <a:lumMod val="10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 </a:t>
            </a:r>
            <a:r>
              <a:rPr lang="en-US" sz="3200" i="1" dirty="0">
                <a:solidFill>
                  <a:schemeClr val="accent1">
                    <a:lumMod val="10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Risk – </a:t>
            </a:r>
            <a:r>
              <a:rPr lang="th-TH" sz="3200" i="1" dirty="0">
                <a:solidFill>
                  <a:schemeClr val="accent1">
                    <a:lumMod val="10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เหตุการณ์ที่อาจเกิดขึ้น ส่งผลต่อความเสียหายหรือทำให้ไม่บรรลุวัตถุประสงค์</a:t>
            </a:r>
            <a:endParaRPr lang="en-US" sz="3200" i="1" dirty="0">
              <a:solidFill>
                <a:schemeClr val="accent1">
                  <a:lumMod val="10000"/>
                </a:schemeClr>
              </a:solidFill>
              <a:latin typeface="CordiaUPC" pitchFamily="34" charset="-34"/>
              <a:ea typeface="Arial Unicode MS" pitchFamily="34" charset="-128"/>
              <a:cs typeface="CordiaUPC" pitchFamily="34" charset="-34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 2" pitchFamily="18" charset="2"/>
              <a:buChar char="ð"/>
              <a:defRPr/>
            </a:pPr>
            <a:r>
              <a:rPr lang="en-US" sz="3200" i="1" dirty="0">
                <a:solidFill>
                  <a:schemeClr val="accent1">
                    <a:lumMod val="10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Risk Management – </a:t>
            </a:r>
            <a:r>
              <a:rPr lang="th-TH" sz="3200" i="1" dirty="0">
                <a:solidFill>
                  <a:schemeClr val="accent1">
                    <a:lumMod val="10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การรับรู้  จัดการ และเฝ้าระวัง ความเสี่ยง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 2" pitchFamily="18" charset="2"/>
              <a:buChar char="ð"/>
              <a:defRPr/>
            </a:pPr>
            <a:r>
              <a:rPr lang="th-TH" sz="3200" i="1" dirty="0">
                <a:solidFill>
                  <a:schemeClr val="accent1">
                    <a:lumMod val="10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 </a:t>
            </a:r>
            <a:r>
              <a:rPr lang="en-US" sz="3200" i="1" dirty="0">
                <a:solidFill>
                  <a:schemeClr val="accent1">
                    <a:lumMod val="10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Inherent Risk – </a:t>
            </a:r>
            <a:r>
              <a:rPr lang="th-TH" sz="3200" i="1" dirty="0">
                <a:solidFill>
                  <a:schemeClr val="accent1">
                    <a:lumMod val="10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ความเสี่ยงที่มีอยู่ตามสภาพ (ก่อนการควบคุม)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 2" pitchFamily="18" charset="2"/>
              <a:buChar char="ð"/>
              <a:defRPr/>
            </a:pPr>
            <a:r>
              <a:rPr lang="th-TH" sz="3200" i="1" dirty="0">
                <a:solidFill>
                  <a:schemeClr val="accent1">
                    <a:lumMod val="10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 </a:t>
            </a:r>
            <a:r>
              <a:rPr lang="en-US" sz="3200" i="1" dirty="0">
                <a:solidFill>
                  <a:schemeClr val="accent1">
                    <a:lumMod val="10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Residual Risk – </a:t>
            </a:r>
            <a:r>
              <a:rPr lang="th-TH" sz="3200" i="1" dirty="0">
                <a:solidFill>
                  <a:schemeClr val="accent1">
                    <a:lumMod val="10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ความเสี่ยงคงเหลือ จากการควบคุม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 2" pitchFamily="18" charset="2"/>
              <a:buChar char="ð"/>
              <a:defRPr/>
            </a:pPr>
            <a:r>
              <a:rPr lang="th-TH" sz="3200" i="1" dirty="0">
                <a:solidFill>
                  <a:schemeClr val="accent1">
                    <a:lumMod val="10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 </a:t>
            </a:r>
            <a:r>
              <a:rPr lang="en-US" sz="3200" i="1" dirty="0">
                <a:solidFill>
                  <a:schemeClr val="accent1">
                    <a:lumMod val="10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Risk Appetite - </a:t>
            </a:r>
            <a:r>
              <a:rPr lang="en-US" sz="3200" dirty="0">
                <a:solidFill>
                  <a:schemeClr val="accent1">
                    <a:lumMod val="10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“ degree/level of uncertainty an enterprise is willing to accept to reach its goals.” </a:t>
            </a:r>
            <a:r>
              <a:rPr lang="th-TH" sz="3200" dirty="0">
                <a:solidFill>
                  <a:schemeClr val="accent1">
                    <a:lumMod val="10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“</a:t>
            </a:r>
            <a:r>
              <a:rPr lang="th-TH" sz="3200" b="1" dirty="0">
                <a:solidFill>
                  <a:schemeClr val="accent1">
                    <a:lumMod val="10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ระดับที่ยอมเสี่ยง</a:t>
            </a:r>
            <a:r>
              <a:rPr lang="th-TH" sz="3200" dirty="0">
                <a:solidFill>
                  <a:schemeClr val="accent1">
                    <a:lumMod val="10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”</a:t>
            </a:r>
            <a:endParaRPr lang="en-US" sz="3200" dirty="0">
              <a:solidFill>
                <a:schemeClr val="accent1">
                  <a:lumMod val="10000"/>
                </a:schemeClr>
              </a:solidFill>
              <a:latin typeface="CordiaUPC" pitchFamily="34" charset="-34"/>
              <a:ea typeface="Arial Unicode MS" pitchFamily="34" charset="-128"/>
              <a:cs typeface="CordiaUPC" pitchFamily="34" charset="-34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 2" pitchFamily="18" charset="2"/>
              <a:buChar char="ð"/>
              <a:defRPr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 </a:t>
            </a:r>
            <a:r>
              <a:rPr lang="en-US" sz="3200" dirty="0"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Risk Tolerance </a:t>
            </a:r>
            <a:r>
              <a:rPr lang="th-TH" sz="3200" dirty="0"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หมายถึงระดับความเบี่ยงเบน</a:t>
            </a:r>
            <a:r>
              <a:rPr lang="th-TH" sz="3200" b="1" dirty="0"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ที่ยอมรับได้</a:t>
            </a:r>
            <a:r>
              <a:rPr lang="th-TH" sz="3200" dirty="0"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ที่สัมพันธ์กับการบรรลุวัตถุประสงค์ใดวัตถุประสงค์หนึ่ง</a:t>
            </a:r>
            <a:endParaRPr lang="en-US" sz="3200" dirty="0">
              <a:latin typeface="CordiaUPC" pitchFamily="34" charset="-34"/>
              <a:ea typeface="Arial Unicode MS" pitchFamily="34" charset="-128"/>
              <a:cs typeface="CordiaUPC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th-TH" sz="3200" dirty="0">
              <a:solidFill>
                <a:schemeClr val="accent1">
                  <a:lumMod val="10000"/>
                </a:schemeClr>
              </a:solidFill>
              <a:latin typeface="CordiaUPC" pitchFamily="34" charset="-34"/>
              <a:ea typeface="Arial Unicode MS" pitchFamily="34" charset="-128"/>
              <a:cs typeface="CordiaUPC" pitchFamily="34" charset="-34"/>
            </a:endParaRPr>
          </a:p>
        </p:txBody>
      </p:sp>
      <p:sp>
        <p:nvSpPr>
          <p:cNvPr id="2662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400">
                <a:solidFill>
                  <a:schemeClr val="tx2"/>
                </a:solidFill>
              </a:rPr>
              <a:t>Jul, 3  2023</a:t>
            </a:r>
            <a:endParaRPr lang="th-TH" sz="1400" dirty="0">
              <a:solidFill>
                <a:schemeClr val="tx2"/>
              </a:solidFill>
            </a:endParaRP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E4F00881-032E-4F2F-BC06-D203D0D10C26}" type="slidenum">
              <a:rPr lang="th-TH" sz="1400">
                <a:solidFill>
                  <a:schemeClr val="tx2"/>
                </a:solidFill>
              </a:rPr>
              <a:pPr eaLnBrk="1" hangingPunct="1"/>
              <a:t>17</a:t>
            </a:fld>
            <a:endParaRPr lang="th-TH" sz="1400" dirty="0">
              <a:solidFill>
                <a:schemeClr val="tx2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D87EA4-5FA1-41D7-9867-9CD7658820E2}"/>
              </a:ext>
            </a:extLst>
          </p:cNvPr>
          <p:cNvSpPr/>
          <p:nvPr/>
        </p:nvSpPr>
        <p:spPr>
          <a:xfrm>
            <a:off x="4157330" y="5531699"/>
            <a:ext cx="934005" cy="63518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IR</a:t>
            </a:r>
            <a:endParaRPr lang="th-TH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186712-9FE6-48A1-A079-39CEF6DD526A}"/>
              </a:ext>
            </a:extLst>
          </p:cNvPr>
          <p:cNvSpPr/>
          <p:nvPr/>
        </p:nvSpPr>
        <p:spPr>
          <a:xfrm>
            <a:off x="5628997" y="5531699"/>
            <a:ext cx="934005" cy="635185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IC</a:t>
            </a:r>
            <a:endParaRPr lang="th-TH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812EB1-70FE-4077-8043-2F52DF031568}"/>
              </a:ext>
            </a:extLst>
          </p:cNvPr>
          <p:cNvSpPr/>
          <p:nvPr/>
        </p:nvSpPr>
        <p:spPr>
          <a:xfrm>
            <a:off x="7372019" y="5531698"/>
            <a:ext cx="934005" cy="63518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RR</a:t>
            </a:r>
            <a:endParaRPr lang="th-TH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D69373-D3CF-4E09-BBE8-D3690F12DF48}"/>
              </a:ext>
            </a:extLst>
          </p:cNvPr>
          <p:cNvCxnSpPr>
            <a:cxnSpLocks/>
          </p:cNvCxnSpPr>
          <p:nvPr/>
        </p:nvCxnSpPr>
        <p:spPr>
          <a:xfrm>
            <a:off x="5209953" y="5849291"/>
            <a:ext cx="27644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010C1B-34DC-4542-A6EF-39424E925B90}"/>
              </a:ext>
            </a:extLst>
          </p:cNvPr>
          <p:cNvCxnSpPr>
            <a:cxnSpLocks/>
          </p:cNvCxnSpPr>
          <p:nvPr/>
        </p:nvCxnSpPr>
        <p:spPr>
          <a:xfrm>
            <a:off x="6797747" y="5849290"/>
            <a:ext cx="27644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DE1B6A-38C4-4310-970F-C6CC7CC859DF}"/>
              </a:ext>
            </a:extLst>
          </p:cNvPr>
          <p:cNvCxnSpPr>
            <a:cxnSpLocks/>
          </p:cNvCxnSpPr>
          <p:nvPr/>
        </p:nvCxnSpPr>
        <p:spPr>
          <a:xfrm>
            <a:off x="6797747" y="5925101"/>
            <a:ext cx="27644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A6BED-C0C8-48E8-AFA2-7E151E60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C205C5-6426-4EB8-A62B-09D69EF4D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898" y="1754176"/>
            <a:ext cx="2443586" cy="211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1562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4DB8-74E3-484F-9EEA-E1334E77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28" y="188508"/>
            <a:ext cx="10903352" cy="87967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Inherent Risk– Residual Risk ,Risk Appetite – Risk </a:t>
            </a:r>
            <a:r>
              <a:rPr lang="en-US" dirty="0">
                <a:solidFill>
                  <a:schemeClr val="accent5"/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Tolerance-KPI?</a:t>
            </a:r>
            <a:endParaRPr lang="th-TH" dirty="0">
              <a:solidFill>
                <a:schemeClr val="accent5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EA897-C83D-4C3E-A0FC-717AC867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A9FE-EBB7-4F54-9A80-123418A12B13}" type="datetime1">
              <a:rPr lang="th-TH" smtClean="0"/>
              <a:t>12/09/67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1660F-620B-4222-B9B7-4F9603B5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ใช้ประกอบการบรรยาย มรภ. สงขลา ห้ามคัดลอกหรือทำซ้ำ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C97E1-B244-4D56-8D73-41D384AA6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E59890-9FF1-438F-8B82-1A9AB20372FA}"/>
              </a:ext>
            </a:extLst>
          </p:cNvPr>
          <p:cNvCxnSpPr/>
          <p:nvPr/>
        </p:nvCxnSpPr>
        <p:spPr>
          <a:xfrm>
            <a:off x="2136347" y="2322167"/>
            <a:ext cx="8299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668F0D1-03C3-4E3F-9248-E6ABD704F8AA}"/>
              </a:ext>
            </a:extLst>
          </p:cNvPr>
          <p:cNvSpPr txBox="1"/>
          <p:nvPr/>
        </p:nvSpPr>
        <p:spPr>
          <a:xfrm>
            <a:off x="148020" y="2451386"/>
            <a:ext cx="3697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เฉพาะที่จบสายวิทยาศาสตร์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เกรดที่จบไม่ต่ำกว่า </a:t>
            </a:r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2.5</a:t>
            </a:r>
            <a:endParaRPr lang="th-TH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จำนวนนักศึกษาสูงสุด ไม่เกิน </a:t>
            </a:r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150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คน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EB23A4-585A-49F7-9B1A-F9625326E5A0}"/>
              </a:ext>
            </a:extLst>
          </p:cNvPr>
          <p:cNvSpPr txBox="1"/>
          <p:nvPr/>
        </p:nvSpPr>
        <p:spPr>
          <a:xfrm>
            <a:off x="316035" y="2029779"/>
            <a:ext cx="1782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Risk Appetite</a:t>
            </a:r>
            <a:endParaRPr lang="th-TH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D41B97-FC26-42BA-8712-FFA60807FD1E}"/>
              </a:ext>
            </a:extLst>
          </p:cNvPr>
          <p:cNvSpPr txBox="1"/>
          <p:nvPr/>
        </p:nvSpPr>
        <p:spPr>
          <a:xfrm>
            <a:off x="2800154" y="1195494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Inherent Risk</a:t>
            </a:r>
            <a:endParaRPr lang="th-TH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7DA755-6B92-4563-A17B-A0729B25B3F7}"/>
              </a:ext>
            </a:extLst>
          </p:cNvPr>
          <p:cNvSpPr txBox="1"/>
          <p:nvPr/>
        </p:nvSpPr>
        <p:spPr>
          <a:xfrm>
            <a:off x="704172" y="1666757"/>
            <a:ext cx="4985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i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นักศึกษา อาจเรียนไม่จบหลัดสูตร ตามเวลา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D53E9F-B45B-4F37-B0B3-122AD71333FD}"/>
              </a:ext>
            </a:extLst>
          </p:cNvPr>
          <p:cNvCxnSpPr/>
          <p:nvPr/>
        </p:nvCxnSpPr>
        <p:spPr>
          <a:xfrm>
            <a:off x="5583721" y="2322166"/>
            <a:ext cx="0" cy="1100228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32E6DC0-4339-44A7-A4F6-AA57FD1D09E8}"/>
              </a:ext>
            </a:extLst>
          </p:cNvPr>
          <p:cNvSpPr txBox="1"/>
          <p:nvPr/>
        </p:nvSpPr>
        <p:spPr>
          <a:xfrm>
            <a:off x="5667059" y="2575637"/>
            <a:ext cx="3610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ควบคุมให้อยู่ใน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Risk Appetite</a:t>
            </a: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B969AB-D24C-446D-A63A-7F7DABA0DCDD}"/>
              </a:ext>
            </a:extLst>
          </p:cNvPr>
          <p:cNvCxnSpPr/>
          <p:nvPr/>
        </p:nvCxnSpPr>
        <p:spPr>
          <a:xfrm flipH="1">
            <a:off x="5586036" y="3422394"/>
            <a:ext cx="84607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1AD6E89-305C-404D-8BEA-C558EF07AAFE}"/>
              </a:ext>
            </a:extLst>
          </p:cNvPr>
          <p:cNvCxnSpPr>
            <a:cxnSpLocks/>
          </p:cNvCxnSpPr>
          <p:nvPr/>
        </p:nvCxnSpPr>
        <p:spPr>
          <a:xfrm>
            <a:off x="6432111" y="3422394"/>
            <a:ext cx="0" cy="158510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67A30CB-EF7F-44D2-AF1A-8ECC7DD52AB8}"/>
              </a:ext>
            </a:extLst>
          </p:cNvPr>
          <p:cNvSpPr txBox="1"/>
          <p:nvPr/>
        </p:nvSpPr>
        <p:spPr>
          <a:xfrm>
            <a:off x="6414582" y="3470417"/>
            <a:ext cx="31422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ควบคุมให้มั่นใจว่า </a:t>
            </a:r>
          </a:p>
          <a:p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จะจบได้ตามเวลาที่กำหนด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4E45D9-CF3E-4FCD-8E4F-1C0B748A9134}"/>
              </a:ext>
            </a:extLst>
          </p:cNvPr>
          <p:cNvSpPr txBox="1"/>
          <p:nvPr/>
        </p:nvSpPr>
        <p:spPr>
          <a:xfrm>
            <a:off x="4108702" y="3575032"/>
            <a:ext cx="3090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กำหนด</a:t>
            </a:r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%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เข้าเรียน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อาจารย์ที่ปรึกษา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ทดสอบระหว่างภาค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6272BD9-3A4C-4FB5-B96B-280DB4F2E9FA}"/>
              </a:ext>
            </a:extLst>
          </p:cNvPr>
          <p:cNvCxnSpPr/>
          <p:nvPr/>
        </p:nvCxnSpPr>
        <p:spPr>
          <a:xfrm>
            <a:off x="2183490" y="5007494"/>
            <a:ext cx="8299048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D05F167-DD70-45B5-90F0-6B2EE712F209}"/>
              </a:ext>
            </a:extLst>
          </p:cNvPr>
          <p:cNvSpPr txBox="1"/>
          <p:nvPr/>
        </p:nvSpPr>
        <p:spPr>
          <a:xfrm>
            <a:off x="9600274" y="1765268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</a:t>
            </a:r>
            <a:endParaRPr lang="th-TH" sz="4000" b="1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341C96-1427-4156-9BEC-57C16C57FFB5}"/>
              </a:ext>
            </a:extLst>
          </p:cNvPr>
          <p:cNvSpPr txBox="1"/>
          <p:nvPr/>
        </p:nvSpPr>
        <p:spPr>
          <a:xfrm>
            <a:off x="9492818" y="4457736"/>
            <a:ext cx="641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</a:t>
            </a:r>
            <a:endParaRPr lang="th-TH" sz="4000" b="1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B4644D-4CDE-40AE-ABC1-0308E58998AD}"/>
              </a:ext>
            </a:extLst>
          </p:cNvPr>
          <p:cNvSpPr txBox="1"/>
          <p:nvPr/>
        </p:nvSpPr>
        <p:spPr>
          <a:xfrm>
            <a:off x="2128788" y="5077784"/>
            <a:ext cx="4949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เป้าหมาย นักศึกษาที่จบตามเวลาที่กำหนด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1BD4EF-9598-4C69-8E41-8F472C39D9EC}"/>
              </a:ext>
            </a:extLst>
          </p:cNvPr>
          <p:cNvSpPr txBox="1"/>
          <p:nvPr/>
        </p:nvSpPr>
        <p:spPr>
          <a:xfrm>
            <a:off x="5125000" y="5462947"/>
            <a:ext cx="20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ระดับที่ยอมรับได้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4E5FA5-EB63-4FD7-BB5C-F73CD5FC2D9F}"/>
              </a:ext>
            </a:extLst>
          </p:cNvPr>
          <p:cNvSpPr txBox="1"/>
          <p:nvPr/>
        </p:nvSpPr>
        <p:spPr>
          <a:xfrm>
            <a:off x="7380029" y="5116998"/>
            <a:ext cx="8707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97%</a:t>
            </a:r>
          </a:p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100%</a:t>
            </a:r>
            <a:endParaRPr lang="th-TH" sz="32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E16948E-C8CE-4907-8F28-9448D2B90FCD}"/>
              </a:ext>
            </a:extLst>
          </p:cNvPr>
          <p:cNvCxnSpPr/>
          <p:nvPr/>
        </p:nvCxnSpPr>
        <p:spPr>
          <a:xfrm>
            <a:off x="7784009" y="5574653"/>
            <a:ext cx="0" cy="2000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ight Brace 38">
            <a:extLst>
              <a:ext uri="{FF2B5EF4-FFF2-40B4-BE49-F238E27FC236}">
                <a16:creationId xmlns:a16="http://schemas.microsoft.com/office/drawing/2014/main" id="{78C3841A-BF61-424C-AF46-C89ECE8386CF}"/>
              </a:ext>
            </a:extLst>
          </p:cNvPr>
          <p:cNvSpPr/>
          <p:nvPr/>
        </p:nvSpPr>
        <p:spPr>
          <a:xfrm>
            <a:off x="8176298" y="5296861"/>
            <a:ext cx="242114" cy="71749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3C5CDA-84F9-40BA-91F0-42F9214A454B}"/>
              </a:ext>
            </a:extLst>
          </p:cNvPr>
          <p:cNvSpPr txBox="1"/>
          <p:nvPr/>
        </p:nvSpPr>
        <p:spPr>
          <a:xfrm>
            <a:off x="8474602" y="5381979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Risk </a:t>
            </a:r>
            <a:r>
              <a:rPr lang="en-US" sz="3200" dirty="0"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Tolerance</a:t>
            </a:r>
            <a:endParaRPr lang="th-TH" sz="3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57D194-FE9E-4DA4-8D02-2B0C3F36B315}"/>
              </a:ext>
            </a:extLst>
          </p:cNvPr>
          <p:cNvSpPr txBox="1"/>
          <p:nvPr/>
        </p:nvSpPr>
        <p:spPr>
          <a:xfrm>
            <a:off x="7652527" y="4529697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Residual Risk =</a:t>
            </a:r>
            <a:endParaRPr lang="th-TH" sz="3200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0A9D368-2E0B-4864-A730-972AA69F8FB5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9813634" y="2473154"/>
            <a:ext cx="0" cy="1984582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9D31E5E-7D0D-4145-B4D7-38FBD77BC400}"/>
              </a:ext>
            </a:extLst>
          </p:cNvPr>
          <p:cNvSpPr txBox="1"/>
          <p:nvPr/>
        </p:nvSpPr>
        <p:spPr>
          <a:xfrm>
            <a:off x="9813633" y="3060849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Control</a:t>
            </a:r>
            <a:endParaRPr lang="th-TH" sz="3200" dirty="0">
              <a:solidFill>
                <a:srgbClr val="0070C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81C042-BFD4-4FB9-966C-50F199881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922" y="1338443"/>
            <a:ext cx="563675" cy="563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896A34-C303-4200-BC99-CB7B674E8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088" y="1010299"/>
            <a:ext cx="563675" cy="563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D47C2E-4D6E-467E-8638-DBAD38A60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804" y="1625706"/>
            <a:ext cx="643341" cy="6433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1FA873-D3A9-4BC4-9C97-C3AFCA43A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671" y="1601649"/>
            <a:ext cx="563675" cy="5636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E1C6B9-2FBD-410B-90DB-810AE5C67B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446" y="5835668"/>
            <a:ext cx="688387" cy="5355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5F7121-8117-49DE-BFCF-73738809F0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5183" y="1470266"/>
            <a:ext cx="717403" cy="61402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43C6584-2E04-4067-98BC-A02F00F8D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132" y="2381393"/>
            <a:ext cx="807932" cy="80793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6AF4B67-9C5B-42FD-9336-340495935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389" y="2387056"/>
            <a:ext cx="707885" cy="70788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16640A-BA84-4B5A-B362-6221EC562DB8}"/>
              </a:ext>
            </a:extLst>
          </p:cNvPr>
          <p:cNvSpPr/>
          <p:nvPr/>
        </p:nvSpPr>
        <p:spPr>
          <a:xfrm>
            <a:off x="7204005" y="5095786"/>
            <a:ext cx="1214408" cy="118849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5BCF93-AA4E-4B69-B6F1-E89E3204C4DB}"/>
              </a:ext>
            </a:extLst>
          </p:cNvPr>
          <p:cNvCxnSpPr>
            <a:cxnSpLocks/>
          </p:cNvCxnSpPr>
          <p:nvPr/>
        </p:nvCxnSpPr>
        <p:spPr>
          <a:xfrm>
            <a:off x="8418412" y="5462947"/>
            <a:ext cx="2745774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F674817-288A-4B1A-A332-DF222F3BA7F7}"/>
              </a:ext>
            </a:extLst>
          </p:cNvPr>
          <p:cNvCxnSpPr>
            <a:cxnSpLocks/>
          </p:cNvCxnSpPr>
          <p:nvPr/>
        </p:nvCxnSpPr>
        <p:spPr>
          <a:xfrm flipV="1">
            <a:off x="11164186" y="4547635"/>
            <a:ext cx="0" cy="91531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39E360E-03F3-4511-9688-4BF77347D37D}"/>
              </a:ext>
            </a:extLst>
          </p:cNvPr>
          <p:cNvCxnSpPr>
            <a:cxnSpLocks/>
          </p:cNvCxnSpPr>
          <p:nvPr/>
        </p:nvCxnSpPr>
        <p:spPr>
          <a:xfrm>
            <a:off x="10249786" y="4006315"/>
            <a:ext cx="340547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7A968E0-F056-471F-AC85-7ABF9FFD4371}"/>
              </a:ext>
            </a:extLst>
          </p:cNvPr>
          <p:cNvCxnSpPr>
            <a:cxnSpLocks/>
          </p:cNvCxnSpPr>
          <p:nvPr/>
        </p:nvCxnSpPr>
        <p:spPr>
          <a:xfrm flipV="1">
            <a:off x="10249786" y="3422396"/>
            <a:ext cx="0" cy="583919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C5DA9003-7C92-4407-8C9C-8A5CD42498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1194" y="3484339"/>
            <a:ext cx="1043952" cy="104395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A8708C3-8544-4B95-81F5-7A404D01C1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09864" y="2960394"/>
            <a:ext cx="736964" cy="5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5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7132320" cy="779470"/>
          </a:xfrm>
        </p:spPr>
        <p:txBody>
          <a:bodyPr/>
          <a:lstStyle/>
          <a:p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COSO ERM</a:t>
            </a:r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282" y="1027531"/>
            <a:ext cx="5708119" cy="266866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ERM </a:t>
            </a:r>
            <a:r>
              <a:rPr lang="th-TH" sz="2400" dirty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คือกระบวนการ ที่จะเกิดผลได้จากการร่วมมือกันระหว่างกรรมการ คณะผู้บริหารและบุคคลอื่นๆขององค์กร นำมาประยุกต์ใช้ในการกำหนดกลยุทธ์ และใช้ทั่วทั้งองค์กร เพื่อบ่งชี้เหตุการณ์ที่อาจเป็นไปได้ ซึ่งอาจมีผลกระทบต่อองค์กร และจัดการกับความเสี่ยงให้อยู่ในระดับที่องค์กรยอมรับได้ เพื่อให้ความเชื่อมั่นอย่างสมเหตุสมผล  เกี่ยวกับการบรรลุวัตถุประสงค์ขององค์กร</a:t>
            </a:r>
          </a:p>
          <a:p>
            <a:pPr marL="0" indent="0">
              <a:buNone/>
            </a:pPr>
            <a:endParaRPr lang="th-TH" sz="2400" dirty="0">
              <a:solidFill>
                <a:schemeClr val="tx1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th-TH" dirty="0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th-TH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952A-79DB-485E-BB45-1959EA3ED4E9}" type="slidenum">
              <a:rPr lang="th-TH" smtClean="0"/>
              <a:t>19</a:t>
            </a:fld>
            <a:endParaRPr lang="th-TH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711482" y="128669"/>
            <a:ext cx="3201463" cy="2691931"/>
            <a:chOff x="2677" y="883"/>
            <a:chExt cx="2938" cy="2821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677" y="3464"/>
              <a:ext cx="2256" cy="240"/>
            </a:xfrm>
            <a:prstGeom prst="rect">
              <a:avLst/>
            </a:prstGeom>
            <a:solidFill>
              <a:srgbClr val="33333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 wrap="none" lIns="120412" tIns="60206" rIns="120412" bIns="60206" anchor="ctr">
              <a:flatTx/>
            </a:bodyPr>
            <a:lstStyle/>
            <a:p>
              <a:pPr algn="ctr" defTabSz="505170" eaLnBrk="0" hangingPunct="0"/>
              <a:r>
                <a:rPr lang="en-US" sz="2000" b="1" dirty="0">
                  <a:solidFill>
                    <a:schemeClr val="bg1"/>
                  </a:solidFill>
                  <a:latin typeface="CordiaUPC" pitchFamily="34" charset="-34"/>
                  <a:cs typeface="CordiaUPC" pitchFamily="34" charset="-34"/>
                </a:rPr>
                <a:t>Monitoring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677" y="3224"/>
              <a:ext cx="2256" cy="240"/>
            </a:xfrm>
            <a:prstGeom prst="rect">
              <a:avLst/>
            </a:prstGeom>
            <a:solidFill>
              <a:srgbClr val="333399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333399"/>
              </a:extrusionClr>
            </a:sp3d>
          </p:spPr>
          <p:txBody>
            <a:bodyPr wrap="none" lIns="120412" tIns="60206" rIns="120412" bIns="60206" anchor="ctr">
              <a:flatTx/>
            </a:bodyPr>
            <a:lstStyle/>
            <a:p>
              <a:pPr algn="ctr" defTabSz="505170" eaLnBrk="0" hangingPunct="0"/>
              <a:r>
                <a:rPr lang="en-US" sz="2000" b="1" dirty="0">
                  <a:solidFill>
                    <a:schemeClr val="bg1"/>
                  </a:solidFill>
                  <a:latin typeface="CordiaUPC" pitchFamily="34" charset="-34"/>
                  <a:cs typeface="CordiaUPC" pitchFamily="34" charset="-34"/>
                </a:rPr>
                <a:t>Information and Communication 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677" y="2984"/>
              <a:ext cx="2256" cy="240"/>
            </a:xfrm>
            <a:prstGeom prst="rect">
              <a:avLst/>
            </a:prstGeom>
            <a:solidFill>
              <a:srgbClr val="0099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 wrap="none" lIns="120412" tIns="60206" rIns="120412" bIns="60206" anchor="ctr">
              <a:flatTx/>
            </a:bodyPr>
            <a:lstStyle/>
            <a:p>
              <a:pPr algn="ctr" defTabSz="505170" eaLnBrk="0" hangingPunct="0"/>
              <a:r>
                <a:rPr lang="en-US" sz="2000" b="1" dirty="0">
                  <a:solidFill>
                    <a:schemeClr val="bg1"/>
                  </a:solidFill>
                  <a:latin typeface="CordiaUPC" pitchFamily="34" charset="-34"/>
                  <a:cs typeface="CordiaUPC" pitchFamily="34" charset="-34"/>
                </a:rPr>
                <a:t>Control Activities 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677" y="2744"/>
              <a:ext cx="2256" cy="240"/>
            </a:xfrm>
            <a:prstGeom prst="rect">
              <a:avLst/>
            </a:prstGeom>
            <a:solidFill>
              <a:srgbClr val="D6009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D60093"/>
              </a:extrusionClr>
            </a:sp3d>
          </p:spPr>
          <p:txBody>
            <a:bodyPr wrap="none" lIns="120412" tIns="60206" rIns="120412" bIns="60206" anchor="ctr">
              <a:flatTx/>
            </a:bodyPr>
            <a:lstStyle/>
            <a:p>
              <a:pPr algn="ctr" defTabSz="505170" eaLnBrk="0" hangingPunct="0"/>
              <a:r>
                <a:rPr lang="en-US" sz="2000" b="1" dirty="0">
                  <a:solidFill>
                    <a:schemeClr val="bg1"/>
                  </a:solidFill>
                  <a:latin typeface="CordiaUPC" pitchFamily="34" charset="-34"/>
                  <a:cs typeface="CordiaUPC" pitchFamily="34" charset="-34"/>
                </a:rPr>
                <a:t>Risk Response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677" y="2504"/>
              <a:ext cx="2256" cy="240"/>
            </a:xfrm>
            <a:prstGeom prst="rect">
              <a:avLst/>
            </a:prstGeom>
            <a:solidFill>
              <a:srgbClr val="0099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009900"/>
              </a:extrusionClr>
            </a:sp3d>
          </p:spPr>
          <p:txBody>
            <a:bodyPr wrap="none" lIns="120412" tIns="60206" rIns="120412" bIns="60206" anchor="ctr">
              <a:flatTx/>
            </a:bodyPr>
            <a:lstStyle/>
            <a:p>
              <a:pPr algn="ctr" defTabSz="505170" eaLnBrk="0" hangingPunct="0"/>
              <a:r>
                <a:rPr lang="en-US" sz="2000" b="1" dirty="0">
                  <a:solidFill>
                    <a:schemeClr val="bg1"/>
                  </a:solidFill>
                  <a:latin typeface="CordiaUPC" pitchFamily="34" charset="-34"/>
                  <a:cs typeface="CordiaUPC" pitchFamily="34" charset="-34"/>
                </a:rPr>
                <a:t>Risk Assessment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677" y="2264"/>
              <a:ext cx="2256" cy="240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lIns="120412" tIns="60206" rIns="120412" bIns="60206" anchor="ctr">
              <a:flatTx/>
            </a:bodyPr>
            <a:lstStyle/>
            <a:p>
              <a:pPr algn="ctr" defTabSz="505170" eaLnBrk="0" hangingPunct="0"/>
              <a:r>
                <a:rPr lang="en-US" sz="2000" b="1" dirty="0">
                  <a:solidFill>
                    <a:schemeClr val="bg1"/>
                  </a:solidFill>
                  <a:latin typeface="CordiaUPC" pitchFamily="34" charset="-34"/>
                  <a:cs typeface="CordiaUPC" pitchFamily="34" charset="-34"/>
                </a:rPr>
                <a:t>Event Identification 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677" y="2024"/>
              <a:ext cx="2256" cy="240"/>
            </a:xfrm>
            <a:prstGeom prst="rect">
              <a:avLst/>
            </a:prstGeom>
            <a:solidFill>
              <a:srgbClr val="FF993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lIns="120412" tIns="60206" rIns="120412" bIns="60206" anchor="ctr">
              <a:flatTx/>
            </a:bodyPr>
            <a:lstStyle/>
            <a:p>
              <a:pPr algn="ctr" defTabSz="505170" eaLnBrk="0" hangingPunct="0"/>
              <a:r>
                <a:rPr lang="en-US" sz="2000" b="1" dirty="0">
                  <a:solidFill>
                    <a:schemeClr val="bg1"/>
                  </a:solidFill>
                  <a:latin typeface="CordiaUPC" pitchFamily="34" charset="-34"/>
                  <a:cs typeface="CordiaUPC" pitchFamily="34" charset="-34"/>
                </a:rPr>
                <a:t>Objective Setting</a:t>
              </a:r>
              <a:r>
                <a:rPr lang="en-US" sz="2000" b="1" dirty="0">
                  <a:latin typeface="CordiaUPC" pitchFamily="34" charset="-34"/>
                  <a:cs typeface="CordiaUPC" pitchFamily="34" charset="-34"/>
                </a:rPr>
                <a:t> 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677" y="1784"/>
              <a:ext cx="2256" cy="240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lIns="120412" tIns="60206" rIns="120412" bIns="60206" anchor="ctr">
              <a:flatTx/>
            </a:bodyPr>
            <a:lstStyle/>
            <a:p>
              <a:pPr algn="ctr" defTabSz="505170" eaLnBrk="0" hangingPunct="0"/>
              <a:r>
                <a:rPr lang="en-US" sz="2000" b="1" dirty="0">
                  <a:solidFill>
                    <a:schemeClr val="tx2"/>
                  </a:solidFill>
                  <a:latin typeface="CordiaUPC" pitchFamily="34" charset="-34"/>
                  <a:cs typeface="CordiaUPC" pitchFamily="34" charset="-34"/>
                </a:rPr>
                <a:t>Internal Environment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 rot="18928444">
              <a:off x="2790" y="1229"/>
              <a:ext cx="960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412" tIns="60206" rIns="120412" bIns="60206">
              <a:spAutoFit/>
            </a:bodyPr>
            <a:lstStyle>
              <a:lvl1pPr defTabSz="1203325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1pPr>
              <a:lvl2pPr marL="742950" indent="-285750" defTabSz="1203325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2pPr>
              <a:lvl3pPr marL="1143000" indent="-228600" defTabSz="1203325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3pPr>
              <a:lvl4pPr marL="1600200" indent="-228600" defTabSz="1203325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4pPr>
              <a:lvl5pPr marL="2057400" indent="-228600" defTabSz="1203325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5pPr>
              <a:lvl6pPr marL="25146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6pPr>
              <a:lvl7pPr marL="29718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7pPr>
              <a:lvl8pPr marL="34290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8pPr>
              <a:lvl9pPr marL="38862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000" b="1" dirty="0">
                  <a:latin typeface="CordiaUPC" pitchFamily="34" charset="-34"/>
                  <a:cs typeface="CordiaUPC" pitchFamily="34" charset="-34"/>
                </a:rPr>
                <a:t>STRATEGIC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 rot="18982186">
              <a:off x="3376" y="1271"/>
              <a:ext cx="960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412" tIns="60206" rIns="120412" bIns="60206">
              <a:spAutoFit/>
            </a:bodyPr>
            <a:lstStyle>
              <a:lvl1pPr defTabSz="1203325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1pPr>
              <a:lvl2pPr marL="742950" indent="-285750" defTabSz="1203325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2pPr>
              <a:lvl3pPr marL="1143000" indent="-228600" defTabSz="1203325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3pPr>
              <a:lvl4pPr marL="1600200" indent="-228600" defTabSz="1203325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4pPr>
              <a:lvl5pPr marL="2057400" indent="-228600" defTabSz="1203325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5pPr>
              <a:lvl6pPr marL="25146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6pPr>
              <a:lvl7pPr marL="29718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7pPr>
              <a:lvl8pPr marL="34290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8pPr>
              <a:lvl9pPr marL="38862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000" b="1" dirty="0">
                  <a:latin typeface="CordiaUPC" pitchFamily="34" charset="-34"/>
                  <a:cs typeface="CordiaUPC" pitchFamily="34" charset="-34"/>
                </a:rPr>
                <a:t>OPERATIONS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 rot="18825942">
              <a:off x="3900" y="1302"/>
              <a:ext cx="963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412" tIns="60206" rIns="120412" bIns="60206">
              <a:spAutoFit/>
            </a:bodyPr>
            <a:lstStyle>
              <a:lvl1pPr defTabSz="1203325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1pPr>
              <a:lvl2pPr marL="742950" indent="-285750" defTabSz="1203325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2pPr>
              <a:lvl3pPr marL="1143000" indent="-228600" defTabSz="1203325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3pPr>
              <a:lvl4pPr marL="1600200" indent="-228600" defTabSz="1203325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4pPr>
              <a:lvl5pPr marL="2057400" indent="-228600" defTabSz="1203325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5pPr>
              <a:lvl6pPr marL="25146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6pPr>
              <a:lvl7pPr marL="29718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7pPr>
              <a:lvl8pPr marL="34290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8pPr>
              <a:lvl9pPr marL="38862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000" b="1" dirty="0">
                  <a:latin typeface="CordiaUPC" pitchFamily="34" charset="-34"/>
                  <a:cs typeface="CordiaUPC" pitchFamily="34" charset="-34"/>
                </a:rPr>
                <a:t>REPORTING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 rot="18559458">
              <a:off x="4440" y="1236"/>
              <a:ext cx="1103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412" tIns="60206" rIns="120412" bIns="60206">
              <a:spAutoFit/>
            </a:bodyPr>
            <a:lstStyle>
              <a:lvl1pPr defTabSz="1203325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1pPr>
              <a:lvl2pPr marL="742950" indent="-285750" defTabSz="1203325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2pPr>
              <a:lvl3pPr marL="1143000" indent="-228600" defTabSz="1203325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3pPr>
              <a:lvl4pPr marL="1600200" indent="-228600" defTabSz="1203325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4pPr>
              <a:lvl5pPr marL="2057400" indent="-228600" defTabSz="1203325" eaLnBrk="0" hangingPunct="0"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5pPr>
              <a:lvl6pPr marL="25146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6pPr>
              <a:lvl7pPr marL="29718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7pPr>
              <a:lvl8pPr marL="34290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8pPr>
              <a:lvl9pPr marL="38862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000" b="1" dirty="0">
                  <a:latin typeface="CordiaUPC" pitchFamily="34" charset="-34"/>
                  <a:cs typeface="CordiaUPC" pitchFamily="34" charset="-34"/>
                </a:rPr>
                <a:t>COMPLIANCE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 rot="5356499">
              <a:off x="4053" y="2524"/>
              <a:ext cx="1873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412" tIns="60206" rIns="120412" bIns="60206">
              <a:spAutoFit/>
            </a:bodyPr>
            <a:lstStyle>
              <a:lvl1pPr defTabSz="1203325" eaLnBrk="0" hangingPunct="0"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1pPr>
              <a:lvl2pPr marL="742950" indent="-285750" defTabSz="1203325" eaLnBrk="0" hangingPunct="0"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2pPr>
              <a:lvl3pPr marL="1143000" indent="-228600" defTabSz="1203325" eaLnBrk="0" hangingPunct="0"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3pPr>
              <a:lvl4pPr marL="1600200" indent="-228600" defTabSz="1203325" eaLnBrk="0" hangingPunct="0"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4pPr>
              <a:lvl5pPr marL="2057400" indent="-228600" defTabSz="1203325" eaLnBrk="0" hangingPunct="0"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5pPr>
              <a:lvl6pPr marL="25146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6pPr>
              <a:lvl7pPr marL="29718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7pPr>
              <a:lvl8pPr marL="34290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8pPr>
              <a:lvl9pPr marL="38862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CordiaUPC" pitchFamily="34" charset="-34"/>
                  <a:cs typeface="CordiaUPC" pitchFamily="34" charset="-34"/>
                </a:rPr>
                <a:t>ENTITY - LEVEL 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 rot="5356499">
              <a:off x="4220" y="2354"/>
              <a:ext cx="1824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412" tIns="60206" rIns="120412" bIns="60206">
              <a:spAutoFit/>
            </a:bodyPr>
            <a:lstStyle>
              <a:lvl1pPr defTabSz="1203325" eaLnBrk="0" hangingPunct="0"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1pPr>
              <a:lvl2pPr marL="742950" indent="-285750" defTabSz="1203325" eaLnBrk="0" hangingPunct="0"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2pPr>
              <a:lvl3pPr marL="1143000" indent="-228600" defTabSz="1203325" eaLnBrk="0" hangingPunct="0"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3pPr>
              <a:lvl4pPr marL="1600200" indent="-228600" defTabSz="1203325" eaLnBrk="0" hangingPunct="0"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4pPr>
              <a:lvl5pPr marL="2057400" indent="-228600" defTabSz="1203325" eaLnBrk="0" hangingPunct="0"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5pPr>
              <a:lvl6pPr marL="25146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6pPr>
              <a:lvl7pPr marL="29718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7pPr>
              <a:lvl8pPr marL="34290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8pPr>
              <a:lvl9pPr marL="38862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CordiaUPC" pitchFamily="34" charset="-34"/>
                  <a:cs typeface="CordiaUPC" pitchFamily="34" charset="-34"/>
                </a:rPr>
                <a:t>DIVISION 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 rot="5356499">
              <a:off x="4387" y="2234"/>
              <a:ext cx="1776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412" tIns="60206" rIns="120412" bIns="60206">
              <a:spAutoFit/>
            </a:bodyPr>
            <a:lstStyle>
              <a:lvl1pPr defTabSz="1203325" eaLnBrk="0" hangingPunct="0"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1pPr>
              <a:lvl2pPr marL="742950" indent="-285750" defTabSz="1203325" eaLnBrk="0" hangingPunct="0"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2pPr>
              <a:lvl3pPr marL="1143000" indent="-228600" defTabSz="1203325" eaLnBrk="0" hangingPunct="0"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3pPr>
              <a:lvl4pPr marL="1600200" indent="-228600" defTabSz="1203325" eaLnBrk="0" hangingPunct="0"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4pPr>
              <a:lvl5pPr marL="2057400" indent="-228600" defTabSz="1203325" eaLnBrk="0" hangingPunct="0"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5pPr>
              <a:lvl6pPr marL="25146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6pPr>
              <a:lvl7pPr marL="29718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7pPr>
              <a:lvl8pPr marL="34290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8pPr>
              <a:lvl9pPr marL="38862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CordiaUPC" pitchFamily="34" charset="-34"/>
                  <a:cs typeface="CordiaUPC" pitchFamily="34" charset="-34"/>
                </a:rPr>
                <a:t>BUSINESS UNIT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 rot="5356499">
              <a:off x="4504" y="2067"/>
              <a:ext cx="1825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412" tIns="60206" rIns="120412" bIns="60206">
              <a:spAutoFit/>
            </a:bodyPr>
            <a:lstStyle>
              <a:lvl1pPr defTabSz="1203325" eaLnBrk="0" hangingPunct="0"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1pPr>
              <a:lvl2pPr marL="742950" indent="-285750" defTabSz="1203325" eaLnBrk="0" hangingPunct="0"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2pPr>
              <a:lvl3pPr marL="1143000" indent="-228600" defTabSz="1203325" eaLnBrk="0" hangingPunct="0"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3pPr>
              <a:lvl4pPr marL="1600200" indent="-228600" defTabSz="1203325" eaLnBrk="0" hangingPunct="0"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4pPr>
              <a:lvl5pPr marL="2057400" indent="-228600" defTabSz="1203325" eaLnBrk="0" hangingPunct="0"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5pPr>
              <a:lvl6pPr marL="25146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6pPr>
              <a:lvl7pPr marL="29718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7pPr>
              <a:lvl8pPr marL="34290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8pPr>
              <a:lvl9pPr marL="3886200" indent="-228600" defTabSz="12033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nstantia" pitchFamily="18" charset="0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CordiaUPC" pitchFamily="34" charset="-34"/>
                  <a:cs typeface="CordiaUPC" pitchFamily="34" charset="-34"/>
                </a:rPr>
                <a:t>SUBSIDIARY</a:t>
              </a: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109" y="1352"/>
              <a:ext cx="2256" cy="0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2965" y="1496"/>
              <a:ext cx="2256" cy="0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2821" y="1640"/>
              <a:ext cx="2256" cy="0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H="1">
              <a:off x="5077" y="1640"/>
              <a:ext cx="0" cy="1920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H="1">
              <a:off x="5221" y="1496"/>
              <a:ext cx="0" cy="1920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H="1">
              <a:off x="5365" y="1352"/>
              <a:ext cx="0" cy="1920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2677" y="2024"/>
              <a:ext cx="2256" cy="0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2677" y="2264"/>
              <a:ext cx="2256" cy="0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2677" y="2504"/>
              <a:ext cx="2256" cy="0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2677" y="2744"/>
              <a:ext cx="2256" cy="0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2677" y="2984"/>
              <a:ext cx="2256" cy="0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677" y="3224"/>
              <a:ext cx="2256" cy="0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2677" y="3464"/>
              <a:ext cx="2256" cy="0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V="1">
              <a:off x="4933" y="1486"/>
              <a:ext cx="538" cy="538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V="1">
              <a:off x="4933" y="1703"/>
              <a:ext cx="561" cy="561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flipV="1">
              <a:off x="4933" y="1951"/>
              <a:ext cx="553" cy="553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V="1">
              <a:off x="4933" y="2200"/>
              <a:ext cx="544" cy="544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 flipV="1">
              <a:off x="4933" y="2431"/>
              <a:ext cx="553" cy="553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4933" y="2664"/>
              <a:ext cx="560" cy="560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V="1">
              <a:off x="4933" y="2904"/>
              <a:ext cx="560" cy="560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 flipH="1">
              <a:off x="3157" y="1208"/>
              <a:ext cx="576" cy="576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 flipH="1">
              <a:off x="3829" y="1208"/>
              <a:ext cx="576" cy="576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H="1">
              <a:off x="4405" y="1208"/>
              <a:ext cx="576" cy="576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3157" y="1784"/>
              <a:ext cx="0" cy="1920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3829" y="1784"/>
              <a:ext cx="0" cy="1920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4405" y="1784"/>
              <a:ext cx="0" cy="1920"/>
            </a:xfrm>
            <a:prstGeom prst="line">
              <a:avLst/>
            </a:prstGeom>
            <a:noFill/>
            <a:ln w="9525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h-TH" sz="2000" dirty="0">
                <a:latin typeface="CordiaUPC" pitchFamily="34" charset="-34"/>
                <a:cs typeface="CordiaUPC" pitchFamily="34" charset="-34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45" y="4182054"/>
            <a:ext cx="10403196" cy="227156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269883" y="4138590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COSO ERM 2017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3BA911-CF2C-4E69-A690-D36AD1932666}"/>
              </a:ext>
            </a:extLst>
          </p:cNvPr>
          <p:cNvSpPr txBox="1"/>
          <p:nvPr/>
        </p:nvSpPr>
        <p:spPr>
          <a:xfrm>
            <a:off x="7743852" y="33140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COSO ERM 2004</a:t>
            </a:r>
            <a:endParaRPr lang="th-TH" sz="24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026" name="Picture 2" descr="Gear ">
            <a:extLst>
              <a:ext uri="{FF2B5EF4-FFF2-40B4-BE49-F238E27FC236}">
                <a16:creationId xmlns:a16="http://schemas.microsoft.com/office/drawing/2014/main" id="{B9B0986B-4371-4C10-AFAE-72CFA26A2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418" y="202996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7F10864-5FF0-498A-9191-28BD25F24A2F}"/>
              </a:ext>
            </a:extLst>
          </p:cNvPr>
          <p:cNvSpPr txBox="1"/>
          <p:nvPr/>
        </p:nvSpPr>
        <p:spPr>
          <a:xfrm>
            <a:off x="10398597" y="1258179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Governance &amp;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Board</a:t>
            </a:r>
            <a:endParaRPr lang="th-TH" sz="2400" b="1" dirty="0">
              <a:solidFill>
                <a:schemeClr val="accent1">
                  <a:lumMod val="7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C25E09-AA59-479C-A6EA-41EF92CCAC93}"/>
              </a:ext>
            </a:extLst>
          </p:cNvPr>
          <p:cNvSpPr txBox="1"/>
          <p:nvPr/>
        </p:nvSpPr>
        <p:spPr>
          <a:xfrm>
            <a:off x="11182977" y="2521424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Strategy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CF58E2-88C0-43F9-A691-7F892940EEA1}"/>
              </a:ext>
            </a:extLst>
          </p:cNvPr>
          <p:cNvSpPr txBox="1"/>
          <p:nvPr/>
        </p:nvSpPr>
        <p:spPr>
          <a:xfrm>
            <a:off x="9266087" y="2622312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People</a:t>
            </a:r>
            <a:endParaRPr lang="th-TH" sz="2400" b="1" dirty="0">
              <a:solidFill>
                <a:schemeClr val="accent2">
                  <a:lumMod val="7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462E128-FE89-4FF0-A742-C933BE7C39D7}"/>
              </a:ext>
            </a:extLst>
          </p:cNvPr>
          <p:cNvSpPr txBox="1"/>
          <p:nvPr/>
        </p:nvSpPr>
        <p:spPr>
          <a:xfrm>
            <a:off x="5269883" y="4890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85E974A-6A3A-4F63-925F-A1C6283359CD}"/>
              </a:ext>
            </a:extLst>
          </p:cNvPr>
          <p:cNvSpPr txBox="1"/>
          <p:nvPr/>
        </p:nvSpPr>
        <p:spPr>
          <a:xfrm>
            <a:off x="10121286" y="3234531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Performance</a:t>
            </a:r>
            <a:endParaRPr lang="th-TH" sz="2400" b="1" dirty="0">
              <a:solidFill>
                <a:schemeClr val="accent2">
                  <a:lumMod val="7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BAB06A8C-C5EC-450D-B7C3-1ED2F1CD791C}"/>
              </a:ext>
            </a:extLst>
          </p:cNvPr>
          <p:cNvCxnSpPr/>
          <p:nvPr/>
        </p:nvCxnSpPr>
        <p:spPr>
          <a:xfrm>
            <a:off x="10271051" y="864885"/>
            <a:ext cx="52045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E243001-D0F5-4E8C-969D-D3DE6B3CE160}"/>
              </a:ext>
            </a:extLst>
          </p:cNvPr>
          <p:cNvCxnSpPr>
            <a:cxnSpLocks/>
          </p:cNvCxnSpPr>
          <p:nvPr/>
        </p:nvCxnSpPr>
        <p:spPr>
          <a:xfrm>
            <a:off x="10791502" y="858430"/>
            <a:ext cx="0" cy="399749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72CF84A-D56D-4F77-B81A-1A6A63B73E72}"/>
              </a:ext>
            </a:extLst>
          </p:cNvPr>
          <p:cNvCxnSpPr/>
          <p:nvPr/>
        </p:nvCxnSpPr>
        <p:spPr>
          <a:xfrm>
            <a:off x="9381792" y="3230668"/>
            <a:ext cx="52045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076C5AA-205E-4241-AA67-3BF318AEF4AB}"/>
              </a:ext>
            </a:extLst>
          </p:cNvPr>
          <p:cNvCxnSpPr>
            <a:cxnSpLocks/>
          </p:cNvCxnSpPr>
          <p:nvPr/>
        </p:nvCxnSpPr>
        <p:spPr>
          <a:xfrm>
            <a:off x="9379913" y="3213801"/>
            <a:ext cx="0" cy="968253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>
            <a:extLst>
              <a:ext uri="{FF2B5EF4-FFF2-40B4-BE49-F238E27FC236}">
                <a16:creationId xmlns:a16="http://schemas.microsoft.com/office/drawing/2014/main" id="{7AE300C9-749C-416B-9447-8E0A6F423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843" y="2059601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0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C96B3-9B16-4F97-BE80-F6E8768D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94" y="71433"/>
            <a:ext cx="10241280" cy="1234440"/>
          </a:xfrm>
        </p:spPr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หน่วยงานของรัฐ</a:t>
            </a:r>
          </a:p>
        </p:txBody>
      </p:sp>
      <p:pic>
        <p:nvPicPr>
          <p:cNvPr id="1026" name="Picture 2" descr="520185730">
            <a:extLst>
              <a:ext uri="{FF2B5EF4-FFF2-40B4-BE49-F238E27FC236}">
                <a16:creationId xmlns:a16="http://schemas.microsoft.com/office/drawing/2014/main" id="{2EB0F805-150F-469E-9D94-09F9E7AA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57750" y="2095500"/>
            <a:ext cx="2476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F4B1107-1CDA-4E84-90C1-8C4A5626E336}"/>
              </a:ext>
            </a:extLst>
          </p:cNvPr>
          <p:cNvSpPr txBox="1">
            <a:spLocks/>
          </p:cNvSpPr>
          <p:nvPr/>
        </p:nvSpPr>
        <p:spPr>
          <a:xfrm>
            <a:off x="2039678" y="1798273"/>
            <a:ext cx="8112642" cy="7790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th-TH" sz="3200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พรบ. วินัยการเงิน การคลังของรัฐ พ.ศ. ๒๕๖๑ –  โดยมาตรา ๗๙ </a:t>
            </a:r>
            <a:endParaRPr lang="th-TH" sz="3200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C50F51-47D2-4299-9BCF-44C31569E030}"/>
              </a:ext>
            </a:extLst>
          </p:cNvPr>
          <p:cNvSpPr/>
          <p:nvPr/>
        </p:nvSpPr>
        <p:spPr>
          <a:xfrm>
            <a:off x="2200940" y="3515284"/>
            <a:ext cx="3094075" cy="779010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การตรวจสอบภายใน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D56102-CE00-4444-B098-D2FCD906F954}"/>
              </a:ext>
            </a:extLst>
          </p:cNvPr>
          <p:cNvSpPr/>
          <p:nvPr/>
        </p:nvSpPr>
        <p:spPr>
          <a:xfrm>
            <a:off x="4981578" y="4358975"/>
            <a:ext cx="2275367" cy="779010"/>
          </a:xfrm>
          <a:prstGeom prst="rect">
            <a:avLst/>
          </a:prstGeom>
          <a:ln w="28575">
            <a:solidFill>
              <a:srgbClr val="006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การควบคุมภายใน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5C1F22-371E-4D04-B4E0-477A85DEBC82}"/>
              </a:ext>
            </a:extLst>
          </p:cNvPr>
          <p:cNvSpPr/>
          <p:nvPr/>
        </p:nvSpPr>
        <p:spPr>
          <a:xfrm>
            <a:off x="6896987" y="3509018"/>
            <a:ext cx="3012556" cy="77901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การบริหารความเสี่ยง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2ADDD6-7070-4A16-B58C-DF4E07EEF5E7}"/>
              </a:ext>
            </a:extLst>
          </p:cNvPr>
          <p:cNvSpPr/>
          <p:nvPr/>
        </p:nvSpPr>
        <p:spPr>
          <a:xfrm>
            <a:off x="2853068" y="5517157"/>
            <a:ext cx="6694969" cy="779010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หลักเกณฑ์กระทรวงการคลัง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4BE2CFF9-3DCB-4C27-8869-781F148CA039}"/>
              </a:ext>
            </a:extLst>
          </p:cNvPr>
          <p:cNvSpPr/>
          <p:nvPr/>
        </p:nvSpPr>
        <p:spPr>
          <a:xfrm>
            <a:off x="5869396" y="5178852"/>
            <a:ext cx="499730" cy="3059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FBE4F40B-76E2-47A4-A0C2-F64159A7AD51}"/>
              </a:ext>
            </a:extLst>
          </p:cNvPr>
          <p:cNvSpPr/>
          <p:nvPr/>
        </p:nvSpPr>
        <p:spPr>
          <a:xfrm>
            <a:off x="8266814" y="4486941"/>
            <a:ext cx="499730" cy="9831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CB337E-967F-477E-A63F-B81E4FE7A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679" y="5581262"/>
            <a:ext cx="733647" cy="733647"/>
          </a:xfrm>
          <a:prstGeom prst="rect">
            <a:avLst/>
          </a:prstGeom>
        </p:spPr>
      </p:pic>
      <p:sp>
        <p:nvSpPr>
          <p:cNvPr id="17" name="Arrow: Up 16">
            <a:extLst>
              <a:ext uri="{FF2B5EF4-FFF2-40B4-BE49-F238E27FC236}">
                <a16:creationId xmlns:a16="http://schemas.microsoft.com/office/drawing/2014/main" id="{1777B711-B2EB-43D5-A26A-3D5DD79105CC}"/>
              </a:ext>
            </a:extLst>
          </p:cNvPr>
          <p:cNvSpPr/>
          <p:nvPr/>
        </p:nvSpPr>
        <p:spPr>
          <a:xfrm>
            <a:off x="2960061" y="4515564"/>
            <a:ext cx="499730" cy="9831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BC1D6C-50EF-43A4-9F43-441AD37BDB06}"/>
              </a:ext>
            </a:extLst>
          </p:cNvPr>
          <p:cNvSpPr/>
          <p:nvPr/>
        </p:nvSpPr>
        <p:spPr>
          <a:xfrm>
            <a:off x="4126907" y="557841"/>
            <a:ext cx="4147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Governance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2FB65F24-E979-45B6-B2E3-4B3B4D4382DB}"/>
              </a:ext>
            </a:extLst>
          </p:cNvPr>
          <p:cNvSpPr/>
          <p:nvPr/>
        </p:nvSpPr>
        <p:spPr>
          <a:xfrm rot="10800000">
            <a:off x="5846134" y="1471666"/>
            <a:ext cx="499730" cy="4629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09885D-ECBE-4C4B-8A71-DB27A9AD0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2320" y="3442519"/>
            <a:ext cx="859464" cy="859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2B152C-E7AB-4BAD-9390-A0D938A15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399" y="850660"/>
            <a:ext cx="1219200" cy="1219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D37943-2E5E-434A-A405-8A05B0329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8563" y="3046959"/>
            <a:ext cx="1219200" cy="1219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AE7FA1-036C-4187-8C26-0FF50D4ED6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0444" y="4426696"/>
            <a:ext cx="1219200" cy="8374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BA8E6D-4479-47E8-AD10-86D8398062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8437" y="2603046"/>
            <a:ext cx="1219200" cy="12192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15176F-78BE-4591-8DC2-3A5053F4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8696-A4F6-4917-8F3C-A351A65DBEF8}" type="datetime1">
              <a:rPr lang="th-TH" smtClean="0"/>
              <a:t>12/09/67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0716C-5C22-4B12-941B-220F21D48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ใช้ประกอบการบรรยาย มรภ. สงขลา ห้ามคัดลอกหรือทำซ้ำ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90CF0-1CA8-4042-A929-8D7AD559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02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1B8960F-0A34-4F93-B454-A9F8F5105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741" y="4444409"/>
            <a:ext cx="1777972" cy="19044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B371EC-D0FD-45BB-90A0-455E2979D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7" y="266217"/>
            <a:ext cx="10241280" cy="844737"/>
          </a:xfrm>
        </p:spPr>
        <p:txBody>
          <a:bodyPr>
            <a:normAutofit fontScale="90000"/>
          </a:bodyPr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การควบคุม เกี่ยวข้องกับวัตถุประสงค์และความเสี่ยง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3B2D80-2348-4388-809C-AA41931606FA}"/>
              </a:ext>
            </a:extLst>
          </p:cNvPr>
          <p:cNvGrpSpPr/>
          <p:nvPr/>
        </p:nvGrpSpPr>
        <p:grpSpPr>
          <a:xfrm>
            <a:off x="290303" y="1508973"/>
            <a:ext cx="12351809" cy="3828371"/>
            <a:chOff x="290303" y="1508973"/>
            <a:chExt cx="12351809" cy="38283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7EBEF1-3DFC-47DB-93E4-F450215C3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110895" flipH="1">
              <a:off x="4428044" y="2327150"/>
              <a:ext cx="3060489" cy="2959900"/>
            </a:xfrm>
            <a:prstGeom prst="rect">
              <a:avLst/>
            </a:prstGeom>
          </p:spPr>
        </p:pic>
        <p:sp>
          <p:nvSpPr>
            <p:cNvPr id="5" name="Text Box 21">
              <a:extLst>
                <a:ext uri="{FF2B5EF4-FFF2-40B4-BE49-F238E27FC236}">
                  <a16:creationId xmlns:a16="http://schemas.microsoft.com/office/drawing/2014/main" id="{B9F5AB9B-BCA5-47AA-80CB-DF14AF8F1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3712" y="1508973"/>
              <a:ext cx="6408400" cy="106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78039" tIns="39020" rIns="78039" bIns="39020">
              <a:spAutoFit/>
            </a:bodyPr>
            <a:lstStyle>
              <a:lvl1pPr defTabSz="7810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defTabSz="7810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defTabSz="7810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defTabSz="7810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defTabSz="7810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defTabSz="78105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defTabSz="78105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defTabSz="78105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defTabSz="78105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3200" dirty="0">
                  <a:latin typeface="DilleniaUPC" panose="02020603050405020304" pitchFamily="18" charset="-34"/>
                  <a:cs typeface="DilleniaUPC" panose="02020603050405020304" pitchFamily="18" charset="-34"/>
                </a:rPr>
                <a:t>ผลสำเร็จที่ต้องการ</a:t>
              </a:r>
              <a:endParaRPr lang="en-US" sz="3200" dirty="0"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  <a:p>
              <a:pPr eaLnBrk="1" hangingPunct="1"/>
              <a:r>
                <a:rPr lang="en-US" sz="3200" dirty="0">
                  <a:latin typeface="DilleniaUPC" panose="02020603050405020304" pitchFamily="18" charset="-34"/>
                  <a:cs typeface="DilleniaUPC" panose="02020603050405020304" pitchFamily="18" charset="-34"/>
                </a:rPr>
                <a:t>“The things an organization wants to accomplish”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60715A-F237-4119-8511-4538C32117D8}"/>
                </a:ext>
              </a:extLst>
            </p:cNvPr>
            <p:cNvSpPr txBox="1"/>
            <p:nvPr/>
          </p:nvSpPr>
          <p:spPr>
            <a:xfrm>
              <a:off x="5294476" y="2908005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Objective</a:t>
              </a:r>
              <a:endParaRPr lang="th-TH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014A9B-90BF-40FB-A0B2-E83FD779B9DA}"/>
                </a:ext>
              </a:extLst>
            </p:cNvPr>
            <p:cNvSpPr txBox="1"/>
            <p:nvPr/>
          </p:nvSpPr>
          <p:spPr>
            <a:xfrm>
              <a:off x="6233712" y="3914042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Risk</a:t>
              </a:r>
              <a:endParaRPr lang="th-TH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306E63-D089-4201-9091-265AE10C532C}"/>
                </a:ext>
              </a:extLst>
            </p:cNvPr>
            <p:cNvSpPr txBox="1"/>
            <p:nvPr/>
          </p:nvSpPr>
          <p:spPr>
            <a:xfrm>
              <a:off x="4493073" y="3914042"/>
              <a:ext cx="967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Control</a:t>
              </a:r>
              <a:endParaRPr lang="th-TH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F4B89C28-2B7C-4A30-B414-96A717FAC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0013" y="3505309"/>
              <a:ext cx="4691987" cy="1556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78039" tIns="39020" rIns="78039" bIns="39020">
              <a:spAutoFit/>
            </a:bodyPr>
            <a:lstStyle>
              <a:lvl1pPr defTabSz="7810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defTabSz="7810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defTabSz="7810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defTabSz="7810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defTabSz="7810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defTabSz="78105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defTabSz="78105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defTabSz="78105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defTabSz="78105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3200" dirty="0">
                  <a:latin typeface="DilleniaUPC" panose="02020603050405020304" pitchFamily="18" charset="-34"/>
                  <a:cs typeface="DilleniaUPC" panose="02020603050405020304" pitchFamily="18" charset="-34"/>
                </a:rPr>
                <a:t>สิ่งที่เป็นอุปสรรคต่อผลสำเร็จ</a:t>
              </a:r>
              <a:r>
                <a:rPr lang="en-US" sz="3200" dirty="0">
                  <a:latin typeface="DilleniaUPC" panose="02020603050405020304" pitchFamily="18" charset="-34"/>
                  <a:cs typeface="DilleniaUPC" panose="02020603050405020304" pitchFamily="18" charset="-34"/>
                </a:rPr>
                <a:t> </a:t>
              </a:r>
            </a:p>
            <a:p>
              <a:pPr eaLnBrk="1" hangingPunct="1"/>
              <a:r>
                <a:rPr lang="en-US" sz="3200" dirty="0">
                  <a:latin typeface="DilleniaUPC" panose="02020603050405020304" pitchFamily="18" charset="-34"/>
                  <a:cs typeface="DilleniaUPC" panose="02020603050405020304" pitchFamily="18" charset="-34"/>
                </a:rPr>
                <a:t>“Things that might prevent accomplishment an objective”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DAD4C9F5-AF85-4AA6-86D8-292978FF1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303" y="2828200"/>
              <a:ext cx="4479735" cy="204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78039" tIns="39020" rIns="78039" bIns="39020">
              <a:spAutoFit/>
            </a:bodyPr>
            <a:lstStyle>
              <a:lvl1pPr defTabSz="7810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defTabSz="7810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defTabSz="7810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defTabSz="7810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defTabSz="7810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defTabSz="78105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defTabSz="78105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defTabSz="78105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defTabSz="78105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3200" dirty="0">
                  <a:latin typeface="DilleniaUPC" panose="02020603050405020304" pitchFamily="18" charset="-34"/>
                  <a:cs typeface="DilleniaUPC" panose="02020603050405020304" pitchFamily="18" charset="-34"/>
                </a:rPr>
                <a:t>สิ่งที่ช่วยให้เกิดผลสำเร็จด้วยการจัดการความเสี่ยง</a:t>
              </a:r>
              <a:endParaRPr lang="en-US" sz="3200" dirty="0"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  <a:p>
              <a:pPr eaLnBrk="1" hangingPunct="1"/>
              <a:r>
                <a:rPr lang="en-US" sz="3200" dirty="0">
                  <a:latin typeface="DilleniaUPC" panose="02020603050405020304" pitchFamily="18" charset="-34"/>
                  <a:cs typeface="DilleniaUPC" panose="02020603050405020304" pitchFamily="18" charset="-34"/>
                </a:rPr>
                <a:t>“things that help Meet an objective by managing the risk.”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DD979BA-E1BF-4033-B5A2-9D29DF2D7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957" y="1162134"/>
            <a:ext cx="850605" cy="8506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9DC577-2253-45C0-82A7-D77B193E2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160" y="5020314"/>
            <a:ext cx="1219200" cy="12192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1B5D47-3ADE-426B-8943-2A70FC62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C6212E2-9716-41F2-9F00-62E9FA3E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48B4954-9C9B-40E2-9AD2-70792202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70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58E525-A430-4B44-AEBE-EA3642EF2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20472" y="5265897"/>
            <a:ext cx="906063" cy="1070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885D3E-BCDF-4D9A-A765-1BBFBECD9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7" y="26757"/>
            <a:ext cx="10241280" cy="1234440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CordiaUPC" panose="020B0304020202020204" pitchFamily="34" charset="-34"/>
                <a:cs typeface="CordiaUPC" panose="020B0304020202020204" pitchFamily="34" charset="-34"/>
              </a:rPr>
              <a:t>ประเภทความเสี่ยง</a:t>
            </a:r>
            <a:endParaRPr lang="th-TH" sz="4000" dirty="0"/>
          </a:p>
        </p:txBody>
      </p:sp>
      <p:pic>
        <p:nvPicPr>
          <p:cNvPr id="2050" name="Picture 2" descr="Integration">
            <a:extLst>
              <a:ext uri="{FF2B5EF4-FFF2-40B4-BE49-F238E27FC236}">
                <a16:creationId xmlns:a16="http://schemas.microsoft.com/office/drawing/2014/main" id="{13126AE5-4CF5-4DC1-8A90-AA9422C10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0" y="2488017"/>
            <a:ext cx="5188688" cy="297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EF05E8-742E-4497-9BC9-FB77AA289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284" y="1268817"/>
            <a:ext cx="1219200" cy="121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A38955-787C-4615-8E10-63A45C423C95}"/>
              </a:ext>
            </a:extLst>
          </p:cNvPr>
          <p:cNvSpPr txBox="1"/>
          <p:nvPr/>
        </p:nvSpPr>
        <p:spPr>
          <a:xfrm>
            <a:off x="3789393" y="27614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Strategic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492F5-1E05-469D-9EE9-DB2591956CAB}"/>
              </a:ext>
            </a:extLst>
          </p:cNvPr>
          <p:cNvSpPr txBox="1"/>
          <p:nvPr/>
        </p:nvSpPr>
        <p:spPr>
          <a:xfrm>
            <a:off x="5499661" y="2761400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itchFamily="34" charset="-34"/>
              </a:rPr>
              <a:t>Financial</a:t>
            </a:r>
            <a:endParaRPr lang="th-TH" sz="2400" b="1" dirty="0">
              <a:solidFill>
                <a:schemeClr val="tx2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82880-7AA5-4530-B1FA-E0F97105235A}"/>
              </a:ext>
            </a:extLst>
          </p:cNvPr>
          <p:cNvSpPr txBox="1"/>
          <p:nvPr/>
        </p:nvSpPr>
        <p:spPr>
          <a:xfrm>
            <a:off x="7367875" y="2761400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ordiaUPC" panose="020B0304020202020204" pitchFamily="34" charset="-34"/>
                <a:cs typeface="CordiaUPC" pitchFamily="34" charset="-34"/>
              </a:rPr>
              <a:t>Operation</a:t>
            </a:r>
            <a:endParaRPr lang="th-TH" sz="2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EAC27-280B-458A-B309-80784BB84A41}"/>
              </a:ext>
            </a:extLst>
          </p:cNvPr>
          <p:cNvSpPr txBox="1"/>
          <p:nvPr/>
        </p:nvSpPr>
        <p:spPr>
          <a:xfrm>
            <a:off x="7367875" y="457340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diaUPC" panose="020B0304020202020204" pitchFamily="34" charset="-34"/>
                <a:cs typeface="CordiaUPC" pitchFamily="34" charset="-34"/>
              </a:rPr>
              <a:t>Compliance</a:t>
            </a:r>
            <a:endParaRPr lang="th-TH" sz="2400" b="1" dirty="0">
              <a:solidFill>
                <a:schemeClr val="accent6">
                  <a:lumMod val="7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BB6EEB-34D2-42B0-AA11-40FB62682D9E}"/>
              </a:ext>
            </a:extLst>
          </p:cNvPr>
          <p:cNvSpPr txBox="1"/>
          <p:nvPr/>
        </p:nvSpPr>
        <p:spPr>
          <a:xfrm>
            <a:off x="6131442" y="467263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diaUPC" panose="020B0304020202020204" pitchFamily="34" charset="-34"/>
                <a:cs typeface="CordiaUPC" pitchFamily="34" charset="-34"/>
              </a:rPr>
              <a:t>IT</a:t>
            </a:r>
            <a:endParaRPr lang="th-TH" sz="2400" b="1" dirty="0">
              <a:solidFill>
                <a:schemeClr val="accent6">
                  <a:lumMod val="7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C16E15-2179-4A69-956E-7CC6B6CFB5DB}"/>
              </a:ext>
            </a:extLst>
          </p:cNvPr>
          <p:cNvSpPr txBox="1"/>
          <p:nvPr/>
        </p:nvSpPr>
        <p:spPr>
          <a:xfrm>
            <a:off x="4235630" y="4804232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diaUPC" panose="020B0304020202020204" pitchFamily="34" charset="-34"/>
                <a:cs typeface="CordiaUPC" pitchFamily="34" charset="-34"/>
              </a:rPr>
              <a:t>Fraud</a:t>
            </a:r>
            <a:endParaRPr lang="th-TH" sz="2400" b="1" dirty="0">
              <a:solidFill>
                <a:schemeClr val="accent6">
                  <a:lumMod val="7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407F13-9EAE-4E4D-A1D8-FD9442877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903" y="3634935"/>
            <a:ext cx="1219200" cy="609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43C55A-470C-48E8-84A1-9DB937898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0120" y="4403895"/>
            <a:ext cx="854150" cy="854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2CD2C-ABEE-428C-9208-350E788A24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1940" y="4462218"/>
            <a:ext cx="882502" cy="8825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79B1D8-298E-4892-92CC-EDEADD2D4C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120" y="2544583"/>
            <a:ext cx="950629" cy="9506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89A4E3-0E23-4D52-8DAF-4208816FD5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8291" y="2489312"/>
            <a:ext cx="976346" cy="9763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C3BE9D-5DE3-4F21-8447-A320E90D1E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0677" y="1515689"/>
            <a:ext cx="892426" cy="89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4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B02172C-AE94-4CD8-82E1-8F0F94851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071" y="2021492"/>
            <a:ext cx="2286000" cy="228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4957CF-5F39-46C7-8D8B-BF6154B2C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177" y="2499173"/>
            <a:ext cx="3423684" cy="31791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57871E4-1D01-4AAB-8A86-FE601C8A27DF}"/>
              </a:ext>
            </a:extLst>
          </p:cNvPr>
          <p:cNvSpPr txBox="1">
            <a:spLocks/>
          </p:cNvSpPr>
          <p:nvPr/>
        </p:nvSpPr>
        <p:spPr>
          <a:xfrm>
            <a:off x="475328" y="-183162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Fraud Risk Management Process : </a:t>
            </a:r>
            <a:endParaRPr lang="th-TH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40CCF-B43C-4E69-B7DD-829A87644109}"/>
              </a:ext>
            </a:extLst>
          </p:cNvPr>
          <p:cNvSpPr txBox="1"/>
          <p:nvPr/>
        </p:nvSpPr>
        <p:spPr>
          <a:xfrm>
            <a:off x="1691426" y="2021492"/>
            <a:ext cx="4253024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Establish a fraud risk management policy as a part of organizational governance</a:t>
            </a:r>
            <a:endParaRPr lang="th-TH" sz="2800" b="1" dirty="0">
              <a:solidFill>
                <a:schemeClr val="tx2">
                  <a:lumMod val="50000"/>
                  <a:lumOff val="5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2A10F-A8E3-42BA-B276-7A80A5CA6A7A}"/>
              </a:ext>
            </a:extLst>
          </p:cNvPr>
          <p:cNvSpPr txBox="1"/>
          <p:nvPr/>
        </p:nvSpPr>
        <p:spPr>
          <a:xfrm>
            <a:off x="5156791" y="2942742"/>
            <a:ext cx="352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</a:t>
            </a:r>
            <a:endParaRPr lang="th-TH" sz="36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D12D2-3A6E-40AF-B4B2-D2D26B47146E}"/>
              </a:ext>
            </a:extLst>
          </p:cNvPr>
          <p:cNvSpPr txBox="1"/>
          <p:nvPr/>
        </p:nvSpPr>
        <p:spPr>
          <a:xfrm>
            <a:off x="6387749" y="4088741"/>
            <a:ext cx="352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</a:t>
            </a:r>
            <a:endParaRPr lang="th-TH" sz="36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22CF3-66D4-4452-9CD2-AEFBC94DF37D}"/>
              </a:ext>
            </a:extLst>
          </p:cNvPr>
          <p:cNvSpPr txBox="1"/>
          <p:nvPr/>
        </p:nvSpPr>
        <p:spPr>
          <a:xfrm>
            <a:off x="6052416" y="3083322"/>
            <a:ext cx="352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endParaRPr lang="th-TH" sz="36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E58100-7E37-4386-BED2-DCE281970CD2}"/>
              </a:ext>
            </a:extLst>
          </p:cNvPr>
          <p:cNvSpPr txBox="1"/>
          <p:nvPr/>
        </p:nvSpPr>
        <p:spPr>
          <a:xfrm>
            <a:off x="4679271" y="3904324"/>
            <a:ext cx="352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</a:t>
            </a:r>
            <a:endParaRPr lang="th-TH" sz="36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8A987-A0F6-4EDF-B192-2EB85A22E0BA}"/>
              </a:ext>
            </a:extLst>
          </p:cNvPr>
          <p:cNvSpPr txBox="1"/>
          <p:nvPr/>
        </p:nvSpPr>
        <p:spPr>
          <a:xfrm>
            <a:off x="5504528" y="4561893"/>
            <a:ext cx="352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</a:t>
            </a:r>
            <a:endParaRPr lang="th-TH" sz="36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81266C-EE64-4FAF-85D3-F23CDED094DC}"/>
              </a:ext>
            </a:extLst>
          </p:cNvPr>
          <p:cNvSpPr txBox="1"/>
          <p:nvPr/>
        </p:nvSpPr>
        <p:spPr>
          <a:xfrm>
            <a:off x="6512205" y="2499173"/>
            <a:ext cx="3030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Perform a comprehensive fraud risk assessment</a:t>
            </a:r>
            <a:endParaRPr lang="th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1A5BEF-8090-4257-BDB4-1ED4061F9063}"/>
              </a:ext>
            </a:extLst>
          </p:cNvPr>
          <p:cNvSpPr txBox="1"/>
          <p:nvPr/>
        </p:nvSpPr>
        <p:spPr>
          <a:xfrm>
            <a:off x="6935637" y="3600815"/>
            <a:ext cx="3135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Select, develop and deploy preventive and detective fraud control activities.</a:t>
            </a:r>
            <a:endParaRPr lang="th-TH" sz="2800" b="1" dirty="0">
              <a:solidFill>
                <a:srgbClr val="00B05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7513EF-A992-4D5A-8EAA-4C6030A739DB}"/>
              </a:ext>
            </a:extLst>
          </p:cNvPr>
          <p:cNvSpPr txBox="1"/>
          <p:nvPr/>
        </p:nvSpPr>
        <p:spPr>
          <a:xfrm>
            <a:off x="3796879" y="5042848"/>
            <a:ext cx="4864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Establish a fraud reporting process and coordinated approach to investigation and corrective action</a:t>
            </a:r>
            <a:endParaRPr lang="th-TH" sz="2800" b="1" dirty="0">
              <a:solidFill>
                <a:srgbClr val="0070C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6AD5D2-B7D6-47CE-A1A9-58D6D4C120F4}"/>
              </a:ext>
            </a:extLst>
          </p:cNvPr>
          <p:cNvSpPr txBox="1"/>
          <p:nvPr/>
        </p:nvSpPr>
        <p:spPr>
          <a:xfrm>
            <a:off x="639929" y="3898680"/>
            <a:ext cx="4271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Monitor the fraud risk management process, report results and improve the process.</a:t>
            </a:r>
            <a:endParaRPr lang="th-TH" sz="2800" b="1" dirty="0">
              <a:solidFill>
                <a:schemeClr val="accent2">
                  <a:lumMod val="7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EE45BC-3DF8-40AD-982E-FF7B2B7CC734}"/>
              </a:ext>
            </a:extLst>
          </p:cNvPr>
          <p:cNvSpPr/>
          <p:nvPr/>
        </p:nvSpPr>
        <p:spPr>
          <a:xfrm>
            <a:off x="5127159" y="3646981"/>
            <a:ext cx="11320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FRM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6958B-9D37-4B56-88B1-DB2C109D5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7390D9-1B99-4F51-9CC5-4163380A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34C166C-3FFA-42BF-A37A-B5DCF0958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08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95203"/>
            <a:ext cx="10241280" cy="861727"/>
          </a:xfrm>
        </p:spPr>
        <p:txBody>
          <a:bodyPr/>
          <a:lstStyle/>
          <a:p>
            <a:r>
              <a:rPr lang="en-US" dirty="0"/>
              <a:t>D: Compliance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854" y="1103025"/>
            <a:ext cx="11010808" cy="1469601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เหตุฝ่าฝืนข้อกำหนดของทางการ กฏหมาย หรือ สัญญา เช่น ไม่รายงานธุรกรรมที่น่าสงสัย  ให้เปิดบัญชีโดยไม่มีหลักฐานแสดงตน  ผิดเงื่อนไขสัญญาที่องค์กร ทำไว้กับบุคคลภายนอก เป็นต้น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952A-79DB-485E-BB45-1959EA3ED4E9}" type="slidenum">
              <a:rPr lang="th-TH" smtClean="0"/>
              <a:t>23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48BD3B-E426-4FD8-B00F-A880ADE35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184" y="1435279"/>
            <a:ext cx="2010955" cy="1937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AD24D2-D767-4878-95EE-4DE9F05CF609}"/>
              </a:ext>
            </a:extLst>
          </p:cNvPr>
          <p:cNvSpPr txBox="1"/>
          <p:nvPr/>
        </p:nvSpPr>
        <p:spPr>
          <a:xfrm>
            <a:off x="2328528" y="3650169"/>
            <a:ext cx="9623688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นิยามการควบคุมภายใน หน่วยงานของรัฐ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: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กระบวนการปฏิบัติงานที่ผู้กำกับดูแล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หัวหน้าหน่วยงานของรัฐ ฝ่ายบริหาร และ บุคลากรของหน่วยงานของรัฐ จัดให้มีขึ้น เพื่อสร้างความมั่นใจอย่างสมเหตุสมผล ว่า การดำเนินงานของหน่วยงานของรัฐจะบรรลุวัตถุประสงค์ด้านการดำเนินงาน ด้านการรายงาน และการปฏิบัติตามกฎหมาย ระเบียบและข้อบังคับ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526E08-9E50-43C6-B3F7-7C69FBF7C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35" y="4026976"/>
            <a:ext cx="1831459" cy="15361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8CF97F-4B8C-437A-BF2C-1D747EA0E245}"/>
              </a:ext>
            </a:extLst>
          </p:cNvPr>
          <p:cNvSpPr txBox="1"/>
          <p:nvPr/>
        </p:nvSpPr>
        <p:spPr>
          <a:xfrm>
            <a:off x="195026" y="2587793"/>
            <a:ext cx="9009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i="1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ระเบียบการจัดซื้อจัดจ้างที่ออกโดยกระทรวงการคลัง เป็นการควบคุมภายในมั้ย?</a:t>
            </a:r>
          </a:p>
        </p:txBody>
      </p:sp>
    </p:spTree>
    <p:extLst>
      <p:ext uri="{BB962C8B-B14F-4D97-AF65-F5344CB8AC3E}">
        <p14:creationId xmlns:p14="http://schemas.microsoft.com/office/powerpoint/2010/main" val="3067830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28A13CA-1E8E-48DC-9B22-C9167B0F7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984" y="3073700"/>
            <a:ext cx="1423198" cy="1267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375" y="89128"/>
            <a:ext cx="7358608" cy="799306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 </a:t>
            </a:r>
            <a:r>
              <a:rPr lang="en-US" dirty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D: RBA – CRM Process</a:t>
            </a:r>
            <a:endParaRPr lang="th-TH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26786" y="1492709"/>
          <a:ext cx="11233248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/>
              <a:t>Jul, 3 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12024" y="5322789"/>
            <a:ext cx="38443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>
                <a:latin typeface="CordiaUPC" pitchFamily="34" charset="-34"/>
                <a:cs typeface="CordiaUPC" pitchFamily="34" charset="-34"/>
              </a:rPr>
              <a:t>4. </a:t>
            </a:r>
            <a:r>
              <a:rPr lang="th-TH" sz="2800" dirty="0">
                <a:latin typeface="CordiaUPC" pitchFamily="34" charset="-34"/>
                <a:cs typeface="CordiaUPC" pitchFamily="34" charset="-34"/>
              </a:rPr>
              <a:t>ติดตามผล และเฝ้าระวัง</a:t>
            </a:r>
            <a:endParaRPr lang="en-US" sz="2800" dirty="0">
              <a:latin typeface="CordiaUPC" pitchFamily="34" charset="-34"/>
              <a:cs typeface="CordiaUPC" pitchFamily="34" charset="-34"/>
            </a:endParaRPr>
          </a:p>
          <a:p>
            <a:pPr lvl="0"/>
            <a:r>
              <a:rPr lang="en-US" sz="2800" dirty="0">
                <a:latin typeface="CordiaUPC" pitchFamily="34" charset="-34"/>
                <a:cs typeface="CordiaUPC" pitchFamily="34" charset="-34"/>
              </a:rPr>
              <a:t>(Compliance Review &amp; Monitoring)</a:t>
            </a:r>
            <a:endParaRPr lang="th-TH" sz="2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90D68-0DA7-4FFC-A1CD-3F14949D82D1}"/>
              </a:ext>
            </a:extLst>
          </p:cNvPr>
          <p:cNvSpPr txBox="1"/>
          <p:nvPr/>
        </p:nvSpPr>
        <p:spPr>
          <a:xfrm>
            <a:off x="282332" y="3140968"/>
            <a:ext cx="2752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Laws, Regulation, </a:t>
            </a:r>
          </a:p>
          <a:p>
            <a:r>
              <a:rPr lang="en-US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Standard, Contract</a:t>
            </a:r>
            <a:endParaRPr lang="th-TH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4E6BE69-310A-4253-BE9A-D3EF89094952}"/>
              </a:ext>
            </a:extLst>
          </p:cNvPr>
          <p:cNvSpPr/>
          <p:nvPr/>
        </p:nvSpPr>
        <p:spPr>
          <a:xfrm>
            <a:off x="3035009" y="3272557"/>
            <a:ext cx="713911" cy="936104"/>
          </a:xfrm>
          <a:prstGeom prst="rightArrow">
            <a:avLst>
              <a:gd name="adj1" fmla="val 69060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1026" name="Picture 2" descr="Not allowed">
            <a:extLst>
              <a:ext uri="{FF2B5EF4-FFF2-40B4-BE49-F238E27FC236}">
                <a16:creationId xmlns:a16="http://schemas.microsoft.com/office/drawing/2014/main" id="{F9759729-7A22-459A-9663-16FFA7BE1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94244"/>
            <a:ext cx="973200" cy="9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ADB550-D812-4338-82D2-BBC060A8C4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375" y="1778358"/>
            <a:ext cx="1687570" cy="14941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251E3A-A4DC-4E64-87B6-9EABE0F505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1091" y="1617081"/>
            <a:ext cx="830933" cy="83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22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60C98-3EE1-460B-A822-905D30BD2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735" y="2732567"/>
            <a:ext cx="2091069" cy="2095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1AF087-C12E-42AD-AC9A-EC1B14814E84}"/>
              </a:ext>
            </a:extLst>
          </p:cNvPr>
          <p:cNvSpPr txBox="1"/>
          <p:nvPr/>
        </p:nvSpPr>
        <p:spPr>
          <a:xfrm>
            <a:off x="796063" y="2982449"/>
            <a:ext cx="1468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Top-down </a:t>
            </a:r>
            <a:endParaRPr lang="th-TH" sz="3200" b="1" dirty="0">
              <a:solidFill>
                <a:schemeClr val="accent2">
                  <a:lumMod val="7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98D04-1752-441E-86D6-CEE7B1AA4308}"/>
              </a:ext>
            </a:extLst>
          </p:cNvPr>
          <p:cNvSpPr txBox="1"/>
          <p:nvPr/>
        </p:nvSpPr>
        <p:spPr>
          <a:xfrm>
            <a:off x="764165" y="3977435"/>
            <a:ext cx="151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Bottom-up </a:t>
            </a:r>
            <a:endParaRPr lang="th-TH" sz="3200" b="1" dirty="0">
              <a:solidFill>
                <a:schemeClr val="accent2">
                  <a:lumMod val="7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7111C-CBE8-4D30-9E83-71252039E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856" y="2222205"/>
            <a:ext cx="1531088" cy="15580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9BA3DF-1CF5-4650-B55E-913607BDEFBA}"/>
              </a:ext>
            </a:extLst>
          </p:cNvPr>
          <p:cNvSpPr txBox="1"/>
          <p:nvPr/>
        </p:nvSpPr>
        <p:spPr>
          <a:xfrm>
            <a:off x="5856374" y="2159261"/>
            <a:ext cx="2231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Unit /Department</a:t>
            </a:r>
            <a:endParaRPr lang="th-TH" sz="3200" b="1" dirty="0">
              <a:solidFill>
                <a:srgbClr val="0070C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80DF57-CF31-4A25-8733-2E312F174AAA}"/>
              </a:ext>
            </a:extLst>
          </p:cNvPr>
          <p:cNvSpPr txBox="1"/>
          <p:nvPr/>
        </p:nvSpPr>
        <p:spPr>
          <a:xfrm>
            <a:off x="6096000" y="2708864"/>
            <a:ext cx="7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Risk</a:t>
            </a:r>
            <a:endParaRPr lang="th-TH" sz="3200" b="1" dirty="0">
              <a:solidFill>
                <a:srgbClr val="0070C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5287B8-1CDB-4466-AB1A-DDF645A661D1}"/>
              </a:ext>
            </a:extLst>
          </p:cNvPr>
          <p:cNvSpPr txBox="1"/>
          <p:nvPr/>
        </p:nvSpPr>
        <p:spPr>
          <a:xfrm>
            <a:off x="6251944" y="3293639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Control</a:t>
            </a:r>
            <a:endParaRPr lang="th-TH" sz="3200" b="1" dirty="0">
              <a:solidFill>
                <a:srgbClr val="0070C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3B6DC2-F98D-4CB3-8784-CA40D8A98639}"/>
              </a:ext>
            </a:extLst>
          </p:cNvPr>
          <p:cNvSpPr txBox="1"/>
          <p:nvPr/>
        </p:nvSpPr>
        <p:spPr>
          <a:xfrm>
            <a:off x="8809372" y="2690061"/>
            <a:ext cx="1307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Silo View</a:t>
            </a:r>
            <a:endParaRPr lang="th-TH" sz="3200" b="1" dirty="0">
              <a:solidFill>
                <a:srgbClr val="0070C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DF59A1-1259-4BA2-9365-383FC0295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040" y="4494375"/>
            <a:ext cx="1219200" cy="1219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0304A2-5543-46B0-815A-D1EED0210279}"/>
              </a:ext>
            </a:extLst>
          </p:cNvPr>
          <p:cNvSpPr txBox="1"/>
          <p:nvPr/>
        </p:nvSpPr>
        <p:spPr>
          <a:xfrm>
            <a:off x="3054540" y="4482899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Top 10 /20 Risks</a:t>
            </a:r>
            <a:endParaRPr lang="th-TH" sz="3200" b="1" dirty="0">
              <a:solidFill>
                <a:schemeClr val="accent2">
                  <a:lumMod val="7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54C5C2-DE57-4C5B-83FF-08898F6B028D}"/>
              </a:ext>
            </a:extLst>
          </p:cNvPr>
          <p:cNvSpPr txBox="1"/>
          <p:nvPr/>
        </p:nvSpPr>
        <p:spPr>
          <a:xfrm>
            <a:off x="6574304" y="4446812"/>
            <a:ext cx="1710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Key Process</a:t>
            </a:r>
            <a:endParaRPr lang="th-TH" sz="3200" b="1" dirty="0">
              <a:solidFill>
                <a:schemeClr val="accent2">
                  <a:lumMod val="7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B937BD-10E6-43FB-A21E-8ECF84F036A1}"/>
              </a:ext>
            </a:extLst>
          </p:cNvPr>
          <p:cNvSpPr txBox="1"/>
          <p:nvPr/>
        </p:nvSpPr>
        <p:spPr>
          <a:xfrm>
            <a:off x="4179207" y="5238244"/>
            <a:ext cx="974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Owner</a:t>
            </a:r>
            <a:endParaRPr lang="th-TH" sz="3200" b="1" dirty="0">
              <a:solidFill>
                <a:schemeClr val="accent2">
                  <a:lumMod val="7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1FA33A-3E37-441F-9DBC-F0BF53F322A6}"/>
              </a:ext>
            </a:extLst>
          </p:cNvPr>
          <p:cNvSpPr txBox="1"/>
          <p:nvPr/>
        </p:nvSpPr>
        <p:spPr>
          <a:xfrm>
            <a:off x="6574304" y="5160880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Control</a:t>
            </a:r>
            <a:endParaRPr lang="th-TH" sz="3200" b="1" dirty="0">
              <a:solidFill>
                <a:schemeClr val="accent2">
                  <a:lumMod val="7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A5A04D-A370-41A2-88F7-F977CBA79AD1}"/>
              </a:ext>
            </a:extLst>
          </p:cNvPr>
          <p:cNvSpPr txBox="1"/>
          <p:nvPr/>
        </p:nvSpPr>
        <p:spPr>
          <a:xfrm>
            <a:off x="8809372" y="4739199"/>
            <a:ext cx="1829347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Process View</a:t>
            </a:r>
            <a:endParaRPr lang="th-TH" sz="3200" b="1" dirty="0">
              <a:solidFill>
                <a:schemeClr val="accent2">
                  <a:lumMod val="7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5F71C8-21AB-40CA-BEDA-69A1004E3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63" y="2159261"/>
            <a:ext cx="1219200" cy="9312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CE011A-C2D3-4CF2-8296-721B7647D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3055" y="2624898"/>
            <a:ext cx="1219200" cy="1219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EE9934-E293-45D1-955F-5905DEB99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2655" y="4828033"/>
            <a:ext cx="1219200" cy="12192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24296C3-1CBE-40DB-B287-144E9241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63" y="273690"/>
            <a:ext cx="10241280" cy="123444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ordiaUPC" panose="020B0304020202020204" pitchFamily="34" charset="-34"/>
                <a:cs typeface="CordiaUPC" panose="020B0304020202020204" pitchFamily="34" charset="-34"/>
              </a:rPr>
              <a:t>Top-down Approach  VS. Bottom-up Approach</a:t>
            </a:r>
            <a:endParaRPr lang="th-TH" sz="4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341D4-BDF2-439E-AC83-6E11B3EC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377ADC-AC9D-45C9-A6D7-3675A711A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3AC88-C709-438F-A86D-265458A6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28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71EE8-15AF-418B-A15B-81BF8273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06" y="253267"/>
            <a:ext cx="11006824" cy="1234440"/>
          </a:xfrm>
        </p:spPr>
        <p:txBody>
          <a:bodyPr>
            <a:normAutofit fontScale="90000"/>
          </a:bodyPr>
          <a:lstStyle/>
          <a:p>
            <a:pPr lvl="0">
              <a:lnSpc>
                <a:spcPct val="70000"/>
              </a:lnSpc>
              <a:spcAft>
                <a:spcPts val="0"/>
              </a:spcAft>
            </a:pPr>
            <a:r>
              <a:rPr lang="th-TH" sz="4800" dirty="0">
                <a:latin typeface="CordiaUPC" panose="020B0304020202020204" pitchFamily="34" charset="-34"/>
                <a:cs typeface="CordiaUPC" pitchFamily="34" charset="-34"/>
              </a:rPr>
              <a:t>1. </a:t>
            </a:r>
            <a:r>
              <a:rPr lang="en-US" sz="4800" dirty="0">
                <a:latin typeface="CordiaUPC" panose="020B0304020202020204" pitchFamily="34" charset="-34"/>
                <a:cs typeface="CordiaUPC" pitchFamily="34" charset="-34"/>
              </a:rPr>
              <a:t>Risk  Identification</a:t>
            </a:r>
            <a:r>
              <a:rPr lang="th-TH" sz="4800" dirty="0">
                <a:latin typeface="CordiaUPC" panose="020B0304020202020204" pitchFamily="34" charset="-34"/>
                <a:cs typeface="CordiaUPC" pitchFamily="34" charset="-34"/>
              </a:rPr>
              <a:t> - งานที่รับผิดชอบ</a:t>
            </a:r>
            <a:b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</a:br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5AEEAA-E4A3-429C-A3C0-D795A94C2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624032"/>
              </p:ext>
            </p:extLst>
          </p:nvPr>
        </p:nvGraphicFramePr>
        <p:xfrm>
          <a:off x="606056" y="1846263"/>
          <a:ext cx="11079125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529">
                  <a:extLst>
                    <a:ext uri="{9D8B030D-6E8A-4147-A177-3AD203B41FA5}">
                      <a16:colId xmlns:a16="http://schemas.microsoft.com/office/drawing/2014/main" val="2981761758"/>
                    </a:ext>
                  </a:extLst>
                </a:gridCol>
                <a:gridCol w="8422596">
                  <a:extLst>
                    <a:ext uri="{9D8B030D-6E8A-4147-A177-3AD203B41FA5}">
                      <a16:colId xmlns:a16="http://schemas.microsoft.com/office/drawing/2014/main" val="2789343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ประเภทความเสี่ยง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    </a:t>
                      </a:r>
                      <a:r>
                        <a:rPr lang="th-TH" sz="32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ปัญหาที่เคยเกิดขึ้น/อาจจะเกิดขึ้น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990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กลยุทธ์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โครงการสนับสนุนกลยุทธ์ มีปัญหาอะไรเกิดขึ้นได้บ้าง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85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itchFamily="34" charset="-34"/>
                        </a:rPr>
                        <a:t>Financial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ด้านบัญชี การเงิน สภาพคล่อง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32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itchFamily="34" charset="-34"/>
                        </a:rPr>
                        <a:t>Operation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ความผิดพลาด ล่าช้า อุบัติภัย</a:t>
                      </a:r>
                      <a:r>
                        <a:rPr lang="th-TH" sz="3200" dirty="0" err="1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ต่างๆ</a:t>
                      </a:r>
                      <a:endParaRPr lang="th-TH" sz="32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950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itchFamily="34" charset="-34"/>
                        </a:rPr>
                        <a:t>Compliance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ฝ่าฝืน ไม่ปฏิบัติตาม กฎหมาย ระเบียบทางการ มาตรฐาน สัญญา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481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itchFamily="34" charset="-34"/>
                        </a:rPr>
                        <a:t>IT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การประมวลผล ความปลอดภัยข้อมูล การหยุดชะงัก ระบบการสื่อสาร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287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Fraud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วิธีการทุจริตที่อาจเกิดขึ้น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69974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48BA331-E28C-4BD8-A465-47864668A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651" y="2968256"/>
            <a:ext cx="1552354" cy="121920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81DA66D-2DE4-463E-BF69-BC85F7550DC1}"/>
              </a:ext>
            </a:extLst>
          </p:cNvPr>
          <p:cNvSpPr/>
          <p:nvPr/>
        </p:nvSpPr>
        <p:spPr>
          <a:xfrm>
            <a:off x="9867015" y="1456660"/>
            <a:ext cx="2094614" cy="1084521"/>
          </a:xfrm>
          <a:prstGeom prst="cloudCallout">
            <a:avLst>
              <a:gd name="adj1" fmla="val -27763"/>
              <a:gd name="adj2" fmla="val 879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งานที่รับผิดชอบ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74BCFD-6051-4642-AFFC-8B85755F1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0CC6969-39B2-4C5B-B34B-398AB8C8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1646D8-2B58-4917-B28C-A373BB06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12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F5508A-FA91-4DC1-8D5A-6C259216287B}"/>
              </a:ext>
            </a:extLst>
          </p:cNvPr>
          <p:cNvCxnSpPr/>
          <p:nvPr/>
        </p:nvCxnSpPr>
        <p:spPr>
          <a:xfrm flipV="1">
            <a:off x="9731138" y="2912769"/>
            <a:ext cx="0" cy="2825758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761B71-34F0-425A-97BB-5C72F7C43036}"/>
              </a:ext>
            </a:extLst>
          </p:cNvPr>
          <p:cNvCxnSpPr>
            <a:cxnSpLocks/>
          </p:cNvCxnSpPr>
          <p:nvPr/>
        </p:nvCxnSpPr>
        <p:spPr>
          <a:xfrm>
            <a:off x="6257544" y="2477899"/>
            <a:ext cx="3052416" cy="0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2">
            <a:extLst>
              <a:ext uri="{FF2B5EF4-FFF2-40B4-BE49-F238E27FC236}">
                <a16:creationId xmlns:a16="http://schemas.microsoft.com/office/drawing/2014/main" id="{27709479-B729-4744-9E73-97D012420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4" y="148255"/>
            <a:ext cx="10972800" cy="1066800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  Risk Assessment &amp; Evaluation</a:t>
            </a:r>
            <a:endParaRPr lang="th-TH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EFF785B8-D8C9-4C3B-B755-F5C6DFD58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3466" y="2335952"/>
            <a:ext cx="4013124" cy="3615061"/>
          </a:xfrm>
        </p:spPr>
        <p:txBody>
          <a:bodyPr>
            <a:normAutofit fontScale="92500" lnSpcReduction="10000"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เป็นการประเมินในระดับ </a:t>
            </a:r>
            <a:r>
              <a:rPr lang="en-US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Inherent Risk</a:t>
            </a:r>
          </a:p>
          <a:p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ใช้ปัจจัย โอกาส และ ผลกระทบ หากจัดการความเสี่ยงไม่ได้  เป็นปัจจัย ประเมิน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DACC16-BB00-4A45-894F-3D9AA9288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149" y="2643322"/>
            <a:ext cx="2386935" cy="22147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DF17B0-BBC9-4BBE-BACD-285823B6A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230" y="4143482"/>
            <a:ext cx="1374250" cy="83819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68D198-7B85-445B-9A56-CB942AF00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AD2F7-4360-4554-B19E-D3B3352A0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054CB58-E6C3-40F0-8A8E-BCEB3AF3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27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F1DC46-DA98-439C-AA55-E8BBBAB23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544" y="1920042"/>
            <a:ext cx="6059949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37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BD64-7EC5-4CF5-B9F2-F80CEF84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07" y="220826"/>
            <a:ext cx="11203561" cy="12344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 </a:t>
            </a:r>
            <a:r>
              <a:rPr 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การวัดความเสี่ยง </a:t>
            </a:r>
            <a:r>
              <a:rPr lang="en-US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Inherent &amp; Residual Risk (Net Risk)</a:t>
            </a:r>
            <a:endParaRPr lang="th-T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26C40-685D-476C-BED2-4C9B5DA4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th-T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E9AE1-7EE7-4DDA-83EC-2386103E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th-T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6166E-3C2A-406B-BFF4-28F803F7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952A-79DB-485E-BB45-1959EA3ED4E9}" type="slidenum">
              <a:rPr lang="th-TH" smtClean="0"/>
              <a:t>28</a:t>
            </a:fld>
            <a:endParaRPr lang="th-TH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0B4FE8-9A6D-4F7A-BAF2-BB5869EEA09F}"/>
              </a:ext>
            </a:extLst>
          </p:cNvPr>
          <p:cNvSpPr txBox="1"/>
          <p:nvPr/>
        </p:nvSpPr>
        <p:spPr>
          <a:xfrm>
            <a:off x="7261157" y="4195803"/>
            <a:ext cx="57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RR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7D385D-6593-4AFC-925E-82F81594150F}"/>
              </a:ext>
            </a:extLst>
          </p:cNvPr>
          <p:cNvSpPr txBox="1"/>
          <p:nvPr/>
        </p:nvSpPr>
        <p:spPr>
          <a:xfrm>
            <a:off x="2063770" y="1868011"/>
            <a:ext cx="38791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เกิดอัคคีภัย </a:t>
            </a:r>
            <a:r>
              <a:rPr lang="en-US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: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ทำประกันภัย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สัญณาณเตือนภัย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Smoke Detection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อุปกรณ์ ดับเพลิง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Springer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แผนฉุกเฉิน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เครื่องตัดไฟ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520EA2-7AA6-4B2C-B80E-18FB4CC93B59}"/>
              </a:ext>
            </a:extLst>
          </p:cNvPr>
          <p:cNvCxnSpPr>
            <a:cxnSpLocks/>
          </p:cNvCxnSpPr>
          <p:nvPr/>
        </p:nvCxnSpPr>
        <p:spPr>
          <a:xfrm flipH="1" flipV="1">
            <a:off x="569322" y="2354770"/>
            <a:ext cx="613875" cy="914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60D0197-72A9-4FFC-9DC2-59D50EDBCBC3}"/>
              </a:ext>
            </a:extLst>
          </p:cNvPr>
          <p:cNvCxnSpPr>
            <a:cxnSpLocks/>
          </p:cNvCxnSpPr>
          <p:nvPr/>
        </p:nvCxnSpPr>
        <p:spPr>
          <a:xfrm flipV="1">
            <a:off x="10448271" y="2631286"/>
            <a:ext cx="0" cy="1686966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F3E10C93-5845-453D-B513-8DD629009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060" y="1444475"/>
            <a:ext cx="663241" cy="66324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6D20576-5DBB-4499-A1AC-C77BB1E4E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636" y="2908479"/>
            <a:ext cx="1219200" cy="12192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28E667C-F29D-4D62-A873-B5596E55E515}"/>
              </a:ext>
            </a:extLst>
          </p:cNvPr>
          <p:cNvGrpSpPr/>
          <p:nvPr/>
        </p:nvGrpSpPr>
        <p:grpSpPr>
          <a:xfrm>
            <a:off x="6485860" y="1346771"/>
            <a:ext cx="4515206" cy="4530154"/>
            <a:chOff x="6834126" y="1761169"/>
            <a:chExt cx="3752270" cy="416445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F4A2D40-97CA-4695-BBD7-0BCE7BC43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4126" y="2217203"/>
              <a:ext cx="3752270" cy="338615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6CD1ED6-C88C-4E74-A882-778F2570F60C}"/>
                </a:ext>
              </a:extLst>
            </p:cNvPr>
            <p:cNvSpPr txBox="1"/>
            <p:nvPr/>
          </p:nvSpPr>
          <p:spPr>
            <a:xfrm>
              <a:off x="6834126" y="1761169"/>
              <a:ext cx="1069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Impact</a:t>
              </a:r>
              <a:endParaRPr lang="th-TH" sz="2400" b="1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755002-3F11-4CF9-B2DC-96F7A643293B}"/>
                </a:ext>
              </a:extLst>
            </p:cNvPr>
            <p:cNvSpPr txBox="1"/>
            <p:nvPr/>
          </p:nvSpPr>
          <p:spPr>
            <a:xfrm>
              <a:off x="8126551" y="5463961"/>
              <a:ext cx="14955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Likelihood</a:t>
              </a:r>
              <a:endParaRPr lang="th-TH" sz="2400" b="1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4552F33-2D2F-4715-B18B-E5D03DF76A97}"/>
              </a:ext>
            </a:extLst>
          </p:cNvPr>
          <p:cNvSpPr txBox="1"/>
          <p:nvPr/>
        </p:nvSpPr>
        <p:spPr>
          <a:xfrm>
            <a:off x="10002060" y="2232837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IR</a:t>
            </a:r>
            <a:endParaRPr lang="th-TH" sz="28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0D24235-D116-4278-86E4-598F42BA59EF}"/>
              </a:ext>
            </a:extLst>
          </p:cNvPr>
          <p:cNvCxnSpPr>
            <a:cxnSpLocks/>
          </p:cNvCxnSpPr>
          <p:nvPr/>
        </p:nvCxnSpPr>
        <p:spPr>
          <a:xfrm>
            <a:off x="10212214" y="2617264"/>
            <a:ext cx="0" cy="116780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0348570-37C5-4151-98C9-F508EC143B35}"/>
              </a:ext>
            </a:extLst>
          </p:cNvPr>
          <p:cNvCxnSpPr>
            <a:cxnSpLocks/>
          </p:cNvCxnSpPr>
          <p:nvPr/>
        </p:nvCxnSpPr>
        <p:spPr>
          <a:xfrm flipH="1" flipV="1">
            <a:off x="8548007" y="2494447"/>
            <a:ext cx="1482681" cy="2235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D96BBD5-53E4-4CB3-8A35-1DC3E225FB84}"/>
              </a:ext>
            </a:extLst>
          </p:cNvPr>
          <p:cNvCxnSpPr>
            <a:cxnSpLocks/>
          </p:cNvCxnSpPr>
          <p:nvPr/>
        </p:nvCxnSpPr>
        <p:spPr>
          <a:xfrm>
            <a:off x="8812529" y="3785066"/>
            <a:ext cx="1609839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312A014-BD42-4A96-AE9F-4C66D73E18BA}"/>
              </a:ext>
            </a:extLst>
          </p:cNvPr>
          <p:cNvCxnSpPr>
            <a:cxnSpLocks/>
          </p:cNvCxnSpPr>
          <p:nvPr/>
        </p:nvCxnSpPr>
        <p:spPr>
          <a:xfrm flipV="1">
            <a:off x="8548007" y="2232838"/>
            <a:ext cx="0" cy="135128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6CAAB9D-484E-4E31-8C88-8210DF2098BB}"/>
              </a:ext>
            </a:extLst>
          </p:cNvPr>
          <p:cNvSpPr txBox="1"/>
          <p:nvPr/>
        </p:nvSpPr>
        <p:spPr>
          <a:xfrm>
            <a:off x="8323694" y="3533236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RR</a:t>
            </a:r>
            <a:endParaRPr lang="th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D356200-E0A4-4A5B-B9CA-EA4FCC313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668693" y="2212002"/>
            <a:ext cx="664746" cy="6096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39ED50E-0E8F-4AB4-8B3E-D897849EF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6221" y="3616250"/>
            <a:ext cx="789307" cy="78930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A740A24-8239-4983-BBCD-4BF75B14D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23" y="3200399"/>
            <a:ext cx="457202" cy="45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00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4DD6-B371-46F4-B342-E9F2B572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134023"/>
            <a:ext cx="10241280" cy="918600"/>
          </a:xfrm>
        </p:spPr>
        <p:txBody>
          <a:bodyPr>
            <a:normAutofit fontScale="90000"/>
          </a:bodyPr>
          <a:lstStyle/>
          <a:p>
            <a:r>
              <a:rPr lang="th-TH" altLang="th-TH" sz="4800" dirty="0">
                <a:solidFill>
                  <a:schemeClr val="accent2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การรับมือกับความเสี่ยง (</a:t>
            </a:r>
            <a:r>
              <a:rPr lang="en-US" altLang="th-TH" sz="4800" dirty="0">
                <a:solidFill>
                  <a:schemeClr val="accent2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Risk Response)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EC77E-6488-4CE4-8526-3338728D2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F397B-1E9A-4423-A6D4-8DB01B1C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2D822-AC82-464A-B2AF-104B29F9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6EA47C0-8457-4888-B69A-54A8B6E8B37C}"/>
              </a:ext>
            </a:extLst>
          </p:cNvPr>
          <p:cNvSpPr txBox="1">
            <a:spLocks noChangeArrowheads="1"/>
          </p:cNvSpPr>
          <p:nvPr/>
        </p:nvSpPr>
        <p:spPr>
          <a:xfrm>
            <a:off x="975360" y="1317002"/>
            <a:ext cx="10858677" cy="38941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alt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Identifying Risk Response</a:t>
            </a:r>
          </a:p>
          <a:p>
            <a:pPr marL="890588" lvl="2" indent="-506413">
              <a:lnSpc>
                <a:spcPct val="90000"/>
              </a:lnSpc>
            </a:pPr>
            <a:r>
              <a:rPr lang="en-US" alt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Avoid (e.g. exit business, sell unit)</a:t>
            </a:r>
          </a:p>
          <a:p>
            <a:pPr marL="890588" lvl="2" indent="-506413">
              <a:lnSpc>
                <a:spcPct val="90000"/>
              </a:lnSpc>
            </a:pPr>
            <a:r>
              <a:rPr lang="en-US" alt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Reduce (business decisions to reduce risk impact, likelihood, or both)</a:t>
            </a:r>
          </a:p>
          <a:p>
            <a:pPr marL="890588" lvl="2" indent="-506413">
              <a:lnSpc>
                <a:spcPct val="90000"/>
              </a:lnSpc>
            </a:pPr>
            <a:r>
              <a:rPr lang="en-US" alt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Share (e.g. insurance, pooling, outsourcing)</a:t>
            </a:r>
          </a:p>
          <a:p>
            <a:pPr marL="890588" lvl="2" indent="-506413">
              <a:lnSpc>
                <a:spcPct val="90000"/>
              </a:lnSpc>
            </a:pPr>
            <a:r>
              <a:rPr lang="en-US" alt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Accept (no action taken)</a:t>
            </a:r>
          </a:p>
          <a:p>
            <a:pPr marL="890588" lvl="2" indent="-506413">
              <a:lnSpc>
                <a:spcPct val="90000"/>
              </a:lnSpc>
            </a:pPr>
            <a:r>
              <a:rPr lang="en-US" altLang="th-TH" sz="3600" b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Other?</a:t>
            </a:r>
            <a:r>
              <a:rPr lang="en-US" alt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42CEA4-D79F-4D32-8DA0-CA69D655A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568" y="3821233"/>
            <a:ext cx="1765005" cy="13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8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BBDFD8-B533-4374-B18D-ACED3DE5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19" y="444654"/>
            <a:ext cx="10868601" cy="123444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Risk</a:t>
            </a:r>
            <a:r>
              <a:rPr lang="th-TH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–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Control</a:t>
            </a:r>
            <a:r>
              <a:rPr lang="th-TH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–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Internal Audit</a:t>
            </a:r>
            <a:b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th-TH" dirty="0">
                <a:solidFill>
                  <a:schemeClr val="tx2">
                    <a:lumMod val="75000"/>
                    <a:lumOff val="25000"/>
                  </a:schemeClr>
                </a:solidFill>
              </a:rPr>
              <a:t>ทำไมต้องกำหนดให้มี?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C3E9AB-9B16-40E9-B9CB-A38494CFA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652" y="2750053"/>
            <a:ext cx="2629617" cy="2189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018FF6-9A52-4E26-9BF8-D5A0798BF1A3}"/>
              </a:ext>
            </a:extLst>
          </p:cNvPr>
          <p:cNvSpPr txBox="1"/>
          <p:nvPr/>
        </p:nvSpPr>
        <p:spPr>
          <a:xfrm>
            <a:off x="4268840" y="2103722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Inherent Risk</a:t>
            </a:r>
            <a:endParaRPr lang="th-TH" sz="3600" b="1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205935-6BDD-4E45-AF50-49A4F7159EBC}"/>
              </a:ext>
            </a:extLst>
          </p:cNvPr>
          <p:cNvSpPr txBox="1"/>
          <p:nvPr/>
        </p:nvSpPr>
        <p:spPr>
          <a:xfrm>
            <a:off x="4268840" y="4939171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Residual Risk</a:t>
            </a:r>
            <a:endParaRPr lang="th-TH" sz="3600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FE66EB-46CB-4800-A8E6-D7D7404BE2B2}"/>
              </a:ext>
            </a:extLst>
          </p:cNvPr>
          <p:cNvSpPr/>
          <p:nvPr/>
        </p:nvSpPr>
        <p:spPr>
          <a:xfrm>
            <a:off x="3070217" y="2092147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FE2B49-A8EE-4CFE-B3F4-5287E85FDB5D}"/>
              </a:ext>
            </a:extLst>
          </p:cNvPr>
          <p:cNvSpPr/>
          <p:nvPr/>
        </p:nvSpPr>
        <p:spPr>
          <a:xfrm>
            <a:off x="3070217" y="4637094"/>
            <a:ext cx="492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5E5A70-0034-466C-92B2-B5385619401F}"/>
              </a:ext>
            </a:extLst>
          </p:cNvPr>
          <p:cNvCxnSpPr>
            <a:cxnSpLocks/>
          </p:cNvCxnSpPr>
          <p:nvPr/>
        </p:nvCxnSpPr>
        <p:spPr>
          <a:xfrm flipV="1">
            <a:off x="3336852" y="2977001"/>
            <a:ext cx="0" cy="1553411"/>
          </a:xfrm>
          <a:prstGeom prst="line">
            <a:avLst/>
          </a:prstGeom>
          <a:ln w="28575">
            <a:solidFill>
              <a:srgbClr val="C0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001C8DB-E05A-4E1A-97A4-AC4AA9683EFB}"/>
              </a:ext>
            </a:extLst>
          </p:cNvPr>
          <p:cNvSpPr txBox="1"/>
          <p:nvPr/>
        </p:nvSpPr>
        <p:spPr>
          <a:xfrm>
            <a:off x="4877718" y="3492096"/>
            <a:ext cx="96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Control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F6879E-81A6-4E07-B58C-C442D0A05AE7}"/>
              </a:ext>
            </a:extLst>
          </p:cNvPr>
          <p:cNvSpPr txBox="1"/>
          <p:nvPr/>
        </p:nvSpPr>
        <p:spPr>
          <a:xfrm>
            <a:off x="1473753" y="4479391"/>
            <a:ext cx="158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Management</a:t>
            </a:r>
            <a:endParaRPr lang="th-TH" sz="20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5210798-F7FF-40F5-9F21-D9CE36EDF9CE}"/>
              </a:ext>
            </a:extLst>
          </p:cNvPr>
          <p:cNvCxnSpPr/>
          <p:nvPr/>
        </p:nvCxnSpPr>
        <p:spPr>
          <a:xfrm>
            <a:off x="6390891" y="3492096"/>
            <a:ext cx="834996" cy="0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E6E6CBB-94EE-4271-AFD3-09042CCD4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989" y="3260191"/>
            <a:ext cx="1219200" cy="1219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823FCF-E139-4740-8FDE-235C1E627C2A}"/>
              </a:ext>
            </a:extLst>
          </p:cNvPr>
          <p:cNvSpPr/>
          <p:nvPr/>
        </p:nvSpPr>
        <p:spPr>
          <a:xfrm>
            <a:off x="7474688" y="2977001"/>
            <a:ext cx="1775638" cy="88437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Control Risk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B5EF96-AE65-4D71-8DD2-DC2CF381D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126" y="2087074"/>
            <a:ext cx="1775637" cy="12192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50E99C4-24E9-4DEB-96CC-BA85D3C1E0D2}"/>
              </a:ext>
            </a:extLst>
          </p:cNvPr>
          <p:cNvSpPr txBox="1"/>
          <p:nvPr/>
        </p:nvSpPr>
        <p:spPr>
          <a:xfrm>
            <a:off x="9499127" y="2666567"/>
            <a:ext cx="177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Internal Audit</a:t>
            </a:r>
            <a:endParaRPr lang="th-T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99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292" y="178020"/>
            <a:ext cx="11026588" cy="810703"/>
          </a:xfrm>
        </p:spPr>
        <p:txBody>
          <a:bodyPr/>
          <a:lstStyle/>
          <a:p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การเฝ้าระวัง </a:t>
            </a:r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:  KRI – </a:t>
            </a:r>
            <a:r>
              <a:rPr lang="th-TH" dirty="0">
                <a:latin typeface="CordiaUPC" panose="020B0304020202020204" pitchFamily="34" charset="-34"/>
                <a:cs typeface="CordiaUPC" panose="020B0304020202020204" pitchFamily="34" charset="-34"/>
              </a:rPr>
              <a:t>ประโยชน์ และการกำหนดค่า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75" y="1417320"/>
            <a:ext cx="7737438" cy="4023360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เป็นการกำหนด “สิ่งเตือนภัย” และ “ระดับเตือนภัย”  เพื่อใช้ในการเฝ้าระวังความเสี่ยง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 ระดับเตือน ต้องกำหนดเป็น “จำนวนนับ” เป็นระดับเพื่อ “เตือน” ให้รู้ว่าอยู่เฉยไม่ได้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 พร้อมทั้งกำหนด “วิธีปฏิบัติ” เมื่อถึงระดับเตือนภัย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 สิ่งเตือนภัย เป็นได้ทั้ง </a:t>
            </a:r>
            <a:r>
              <a:rPr lang="en-US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Lead </a:t>
            </a: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และ </a:t>
            </a:r>
            <a:r>
              <a:rPr lang="en-US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Lag </a:t>
            </a: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(ตัวนำ และตัวตาม)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236" y="2065941"/>
            <a:ext cx="2218764" cy="2075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27499" y="4141693"/>
            <a:ext cx="35862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ปริมาณน้ำมันเป็นสิ่งเตือนภัย</a:t>
            </a:r>
          </a:p>
          <a:p>
            <a:r>
              <a:rPr lang="th-TH" sz="3200" dirty="0"/>
              <a:t> ระดับสีแดงเป็น ระดับเตือนภัย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06F416F-44E1-4E51-9FE6-E95D4BF7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27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04007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ตัวอย่าง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06824" y="1834007"/>
          <a:ext cx="11007428" cy="29260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8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6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1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9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ความเสี่ยง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สิ่งเตือนภัย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ระดับเตือนภัย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ข้อปฏิบัติ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เกิดอัคคีภัย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จำนวนครั้งที่เกิดไฟฟ้าลัดวงจร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th-TH" sz="2800" baseline="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ครั้ง ต่อเดือน</a:t>
                      </a:r>
                      <a:endParaRPr lang="th-TH" sz="28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ตรวจสอบระบบไฟฟ้า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หนี้สูญ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ร้อยละของลูกหนี้</a:t>
                      </a:r>
                      <a:r>
                        <a:rPr lang="th-TH" sz="2800" baseline="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ไม่ชำระตามกำหนดเพิ่มขึ้น</a:t>
                      </a:r>
                      <a:endParaRPr lang="th-TH" sz="28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2%</a:t>
                      </a:r>
                      <a:endParaRPr lang="th-TH" sz="28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-268288">
                        <a:buFont typeface="Arial" panose="020B0604020202020204" pitchFamily="34" charset="0"/>
                        <a:buChar char="•"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ออกหนังสือเตือน</a:t>
                      </a:r>
                    </a:p>
                    <a:p>
                      <a:pPr marL="268288" indent="-268288">
                        <a:buFont typeface="Arial" panose="020B0604020202020204" pitchFamily="34" charset="0"/>
                        <a:buChar char="•"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ออกเยี่ยมลูกหนี้รายใหญ่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ระบบขัดข้อง</a:t>
                      </a:r>
                      <a:r>
                        <a:rPr lang="th-TH" sz="2800" baseline="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ไม่สามารถให้บริการได้</a:t>
                      </a:r>
                      <a:endParaRPr lang="th-TH" sz="28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ร้อยละ</a:t>
                      </a:r>
                      <a:r>
                        <a:rPr lang="th-TH" sz="2800" baseline="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ที่เพิ่มขึ้นของปริมาณรายการ</a:t>
                      </a:r>
                      <a:endParaRPr lang="th-TH" sz="28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5%</a:t>
                      </a:r>
                      <a:endParaRPr lang="th-TH" sz="28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ทดสอบความพร้อมของสายสำรอง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458" y="4997818"/>
            <a:ext cx="1913794" cy="127461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39FB33-C513-4F7A-BD03-B4258294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82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1955C-1298-4747-9275-CB019CCC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41" y="274533"/>
            <a:ext cx="10241280" cy="905681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Monitoring – Risk Factors</a:t>
            </a:r>
            <a:endParaRPr lang="th-TH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780E0-B127-4FF1-944D-AE9FE610A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36511"/>
            <a:ext cx="11029615" cy="3634486"/>
          </a:xfrm>
        </p:spPr>
        <p:txBody>
          <a:bodyPr anchor="t">
            <a:normAutofit/>
          </a:bodyPr>
          <a:lstStyle/>
          <a:p>
            <a:pPr marL="627063" indent="-627063"/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กำหนดปัจจัย  ทีมีผลต่อความเสี่ยงสำคัญขององค์กร</a:t>
            </a:r>
          </a:p>
          <a:p>
            <a:pPr marL="627063" indent="-627063"/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ติดตามการเปลี่ยนแปลงของปัจจัย </a:t>
            </a:r>
          </a:p>
          <a:p>
            <a:pPr marL="627063" indent="-627063"/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ประเมินผลกระทบ</a:t>
            </a:r>
          </a:p>
          <a:p>
            <a:pPr marL="627063" indent="-627063"/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รายงานคณะกรรม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57EBB-0B50-4E6B-BE61-EDA16B14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F2690-3F35-4D54-AAAB-B8BBFE65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3A2A0-5954-4AC4-8BA8-582803B2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9E4BF4-ECD5-46BF-862A-9C2149B38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037" y="3149009"/>
            <a:ext cx="1562986" cy="1562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AAB984-B731-47F4-B1F7-3D54DD949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526" y="3350454"/>
            <a:ext cx="1823484" cy="166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0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86D45-88F1-479E-B34C-9FE10FFA6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35106"/>
            <a:ext cx="10241280" cy="1234440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เหตุผลและความสำคัญ ที่ต้องมีการควบคุม 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E49F8CD3-C9BA-40CF-B2AF-6089C92174FC}"/>
              </a:ext>
            </a:extLst>
          </p:cNvPr>
          <p:cNvSpPr/>
          <p:nvPr/>
        </p:nvSpPr>
        <p:spPr>
          <a:xfrm>
            <a:off x="5308923" y="1729134"/>
            <a:ext cx="2775098" cy="2414442"/>
          </a:xfrm>
          <a:prstGeom prst="irregularSeal1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ปัญหา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E1119-B8E6-4F94-9250-D63234BF7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28121" y="2785499"/>
            <a:ext cx="1835960" cy="1934486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17D9F5E-A6DC-4D57-9767-856E44ABE364}"/>
              </a:ext>
            </a:extLst>
          </p:cNvPr>
          <p:cNvSpPr/>
          <p:nvPr/>
        </p:nvSpPr>
        <p:spPr>
          <a:xfrm>
            <a:off x="8864081" y="1660861"/>
            <a:ext cx="2264735" cy="1124638"/>
          </a:xfrm>
          <a:prstGeom prst="wedgeEllipseCallout">
            <a:avLst>
              <a:gd name="adj1" fmla="val -66715"/>
              <a:gd name="adj2" fmla="val 50117"/>
            </a:avLst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rgbClr val="0070C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ต้องควบคุม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B4809A-11AF-480C-AEBA-CFD2A02F4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276" y="1995198"/>
            <a:ext cx="6556208" cy="2514579"/>
          </a:xfrm>
        </p:spPr>
        <p:txBody>
          <a:bodyPr anchor="t">
            <a:normAutofit/>
          </a:bodyPr>
          <a:lstStyle/>
          <a:p>
            <a:pPr marL="361950" indent="-3619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เหตุการณ์ / สิ่งที่เกิดขึ้น แล้ว ทำให้ เกิด</a:t>
            </a:r>
          </a:p>
          <a:p>
            <a:pPr marL="361950" indent="-3619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627063" algn="l"/>
              </a:tabLst>
            </a:pP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ความยุ่งยาก</a:t>
            </a:r>
          </a:p>
          <a:p>
            <a:pPr marL="361950" indent="-3619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627063" algn="l"/>
              </a:tabLst>
            </a:pP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เสียหาย ต่อองค์กร</a:t>
            </a:r>
          </a:p>
          <a:p>
            <a:pPr marL="361950" indent="-3619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627063" algn="l"/>
              </a:tabLst>
            </a:pP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ไม่ได้ผลตามที่คาดหวัง / วัตถุประสงค์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952249-FF29-4E4D-887A-8CD8CAAAD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32" y="4775841"/>
            <a:ext cx="1384078" cy="14819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1AADF3-9AE4-4063-B2F5-103535C794C6}"/>
              </a:ext>
            </a:extLst>
          </p:cNvPr>
          <p:cNvSpPr/>
          <p:nvPr/>
        </p:nvSpPr>
        <p:spPr>
          <a:xfrm>
            <a:off x="2476397" y="5256728"/>
            <a:ext cx="40158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000" b="1" cap="none" spc="0" dirty="0">
                <a:ln/>
                <a:solidFill>
                  <a:schemeClr val="accent3"/>
                </a:solidFill>
                <a:effectLst/>
              </a:rPr>
              <a:t>ใคร ไม่อยากให้เกิดปัญหา ?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4A95BD1-C350-416F-9C70-19842C6D09EB}"/>
              </a:ext>
            </a:extLst>
          </p:cNvPr>
          <p:cNvSpPr txBox="1">
            <a:spLocks/>
          </p:cNvSpPr>
          <p:nvPr/>
        </p:nvSpPr>
        <p:spPr>
          <a:xfrm>
            <a:off x="8984718" y="2913267"/>
            <a:ext cx="2775099" cy="1481911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ไม่ให้เกิด</a:t>
            </a:r>
          </a:p>
          <a:p>
            <a:pPr marL="361950" indent="-361950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รู้ได้เร็ว เมื่อเกิด เพื่อลดความเสียหาย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7FCC47-C2FF-4C16-965A-7A321E47D8C9}"/>
              </a:ext>
            </a:extLst>
          </p:cNvPr>
          <p:cNvSpPr txBox="1"/>
          <p:nvPr/>
        </p:nvSpPr>
        <p:spPr>
          <a:xfrm>
            <a:off x="6696472" y="4887396"/>
            <a:ext cx="53559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i="1" dirty="0">
                <a:latin typeface="CordiaUPC" panose="020B0304020202020204" pitchFamily="34" charset="-34"/>
                <a:cs typeface="CordiaUPC" panose="020B0304020202020204" pitchFamily="34" charset="-34"/>
              </a:rPr>
              <a:t>จึงต้องรู้ว่า “อาจจะมีปัญหาอะไรเกิดขึ้นได้บ้าง”</a:t>
            </a:r>
          </a:p>
          <a:p>
            <a:r>
              <a:rPr lang="th-TH" sz="3200" i="1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คือ ความเสี่ยง (</a:t>
            </a:r>
            <a:r>
              <a:rPr lang="en-US" sz="3200" i="1" dirty="0">
                <a:latin typeface="CordiaUPC" panose="020B0304020202020204" pitchFamily="34" charset="-34"/>
                <a:cs typeface="CordiaUPC" panose="020B0304020202020204" pitchFamily="34" charset="-34"/>
              </a:rPr>
              <a:t>Risk) </a:t>
            </a:r>
            <a:r>
              <a:rPr lang="th-TH" sz="3200" i="1" dirty="0">
                <a:latin typeface="CordiaUPC" panose="020B0304020202020204" pitchFamily="34" charset="-34"/>
                <a:cs typeface="CordiaUPC" panose="020B0304020202020204" pitchFamily="34" charset="-34"/>
              </a:rPr>
              <a:t>นั่นเอง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F10867-7E8F-44B0-A62C-06A4AC4A51A6}"/>
              </a:ext>
            </a:extLst>
          </p:cNvPr>
          <p:cNvCxnSpPr/>
          <p:nvPr/>
        </p:nvCxnSpPr>
        <p:spPr>
          <a:xfrm flipH="1">
            <a:off x="8750595" y="3052305"/>
            <a:ext cx="23412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2C009F-707D-44C7-A877-8314ABD30213}"/>
              </a:ext>
            </a:extLst>
          </p:cNvPr>
          <p:cNvCxnSpPr>
            <a:cxnSpLocks/>
          </p:cNvCxnSpPr>
          <p:nvPr/>
        </p:nvCxnSpPr>
        <p:spPr>
          <a:xfrm flipV="1">
            <a:off x="8750595" y="3052305"/>
            <a:ext cx="0" cy="1674292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C0B02-B5F5-47E0-806E-738ADFF6D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3E811-EC69-41BC-85EA-959BB33B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3730232-5D84-4C7A-97C6-BD7CB90F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11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8FAC7-CE03-4997-A5AD-BDFC5FCE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703" y="491407"/>
            <a:ext cx="10241280" cy="1012007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CordiaUPC" panose="020B0304020202020204" pitchFamily="34" charset="-34"/>
                <a:cs typeface="CordiaUPC" panose="020B0304020202020204" pitchFamily="34" charset="-34"/>
              </a:rPr>
              <a:t>ความหมาย ของการควบคุมภายใน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B1C7F7-9E0C-4B73-ADFA-BA6ED9C7D3F0}"/>
              </a:ext>
            </a:extLst>
          </p:cNvPr>
          <p:cNvGrpSpPr/>
          <p:nvPr/>
        </p:nvGrpSpPr>
        <p:grpSpPr>
          <a:xfrm>
            <a:off x="3580192" y="997410"/>
            <a:ext cx="4225411" cy="4005673"/>
            <a:chOff x="3197420" y="855455"/>
            <a:chExt cx="4225411" cy="40056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7C9799-3F39-49D0-A4EB-C1F2F541A237}"/>
                </a:ext>
              </a:extLst>
            </p:cNvPr>
            <p:cNvSpPr txBox="1"/>
            <p:nvPr/>
          </p:nvSpPr>
          <p:spPr>
            <a:xfrm>
              <a:off x="6088235" y="2563215"/>
              <a:ext cx="11560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000" dirty="0">
                  <a:latin typeface="CordiaUPC" panose="020B0304020202020204" pitchFamily="34" charset="-34"/>
                  <a:cs typeface="CordiaUPC" panose="020B0304020202020204" pitchFamily="34" charset="-34"/>
                </a:rPr>
                <a:t>ภายใน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AC2846-B4EC-43DF-8064-D6C08B20B6AB}"/>
                </a:ext>
              </a:extLst>
            </p:cNvPr>
            <p:cNvSpPr txBox="1"/>
            <p:nvPr/>
          </p:nvSpPr>
          <p:spPr>
            <a:xfrm>
              <a:off x="3197420" y="2504348"/>
              <a:ext cx="17780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000" dirty="0">
                  <a:latin typeface="CordiaUPC" panose="020B0304020202020204" pitchFamily="34" charset="-34"/>
                  <a:cs typeface="CordiaUPC" panose="020B0304020202020204" pitchFamily="34" charset="-34"/>
                </a:rPr>
                <a:t>การควบคุม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8BA0CF1-B16F-4D5F-9A38-F07F4C6DA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699522">
              <a:off x="3258901" y="855455"/>
              <a:ext cx="4163930" cy="4005673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72630F8-D0C8-4A69-AD35-29F2E11F0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88670" y="3354189"/>
            <a:ext cx="1626781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403E02-1024-4E8D-870B-B949AA08F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395008" flipV="1">
            <a:off x="7236967" y="1389957"/>
            <a:ext cx="1206954" cy="16326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064FB7-CD45-45A1-B846-8353DA7D3F7D}"/>
              </a:ext>
            </a:extLst>
          </p:cNvPr>
          <p:cNvSpPr txBox="1"/>
          <p:nvPr/>
        </p:nvSpPr>
        <p:spPr>
          <a:xfrm>
            <a:off x="1073471" y="4573389"/>
            <a:ext cx="5022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การทำให้เกิดสภาพบังคับ</a:t>
            </a:r>
          </a:p>
          <a:p>
            <a:pPr marL="571500" indent="-57150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เพื่อวัตถุประสงค์อย่างใดอย่างหนึ่ง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05510-CE2A-463D-A452-B6FAD9412A40}"/>
              </a:ext>
            </a:extLst>
          </p:cNvPr>
          <p:cNvSpPr txBox="1"/>
          <p:nvPr/>
        </p:nvSpPr>
        <p:spPr>
          <a:xfrm>
            <a:off x="8205136" y="2451290"/>
            <a:ext cx="3661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จัดทำขึ้น ภายในองค์กร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โดยผู้บริหารองค์กร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390A65-2211-40D0-A006-A6828AE65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71" y="2284611"/>
            <a:ext cx="1855692" cy="17294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47A697-E051-4C2F-A1F5-44676250BC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2226" y="3612028"/>
            <a:ext cx="2027399" cy="192272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3C182-3702-40CB-ABA8-274D951C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3284E-5AAD-4C6F-B5EE-4933C579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5C41C-85C8-4EE3-948F-00FFB7267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29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CD905-CB4C-4184-A5B9-EC77DD512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18977"/>
            <a:ext cx="10241280" cy="110146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Risk-Control-governance</a:t>
            </a:r>
            <a:endParaRPr lang="th-TH" b="1" dirty="0">
              <a:solidFill>
                <a:schemeClr val="accent4">
                  <a:lumMod val="7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6BCE6-1EF6-4079-A0AE-2E4409859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37CD7-E975-4E85-B29D-5F1EE577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35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84B8C7-BFCA-4E86-9BE7-8F107A7CA50D}"/>
              </a:ext>
            </a:extLst>
          </p:cNvPr>
          <p:cNvSpPr txBox="1">
            <a:spLocks/>
          </p:cNvSpPr>
          <p:nvPr/>
        </p:nvSpPr>
        <p:spPr>
          <a:xfrm>
            <a:off x="712381" y="1813161"/>
            <a:ext cx="11029615" cy="4142843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263" indent="-195263" fontAlgn="auto">
              <a:lnSpc>
                <a:spcPct val="80000"/>
              </a:lnSpc>
              <a:spcAft>
                <a:spcPts val="0"/>
              </a:spcAft>
            </a:pPr>
            <a:r>
              <a:rPr lang="th-TH" sz="3400" dirty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ความเสี่ยงและการควบคุมเป็นสิ่งที่แยกกันไม่ออก เสมือน “เหรียญสองด้าน”  สิ่งแรกที่ต้องทำคือการค้นหาและประเมินความเสี่ยง จากนั้นจึงต้องจัดการและลดความเสี่ยงโดยอาศัยระบบการควบคุม </a:t>
            </a:r>
            <a:r>
              <a:rPr lang="th-TH" sz="3400" b="1" dirty="0">
                <a:solidFill>
                  <a:srgbClr val="002060"/>
                </a:solidFill>
                <a:latin typeface="CordiaUPC" pitchFamily="34" charset="-34"/>
                <a:cs typeface="CordiaUPC" pitchFamily="34" charset="-34"/>
              </a:rPr>
              <a:t>แต่ระบบการควบคุมจะไม่ทำงาน</a:t>
            </a:r>
            <a:r>
              <a:rPr lang="th-TH" sz="3400" dirty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ถ้าอยู่ในมือของบุคคลที่ไม่เหมาะสม ดังนั้นการกำกับดูแลกิจการที่ดี จึงเป็นพื้นฐานสำคัญ ของระบบการควบคุมภายใน</a:t>
            </a:r>
            <a:endParaRPr lang="en-US" sz="3400" dirty="0">
              <a:solidFill>
                <a:schemeClr val="tx1"/>
              </a:solidFill>
              <a:latin typeface="CordiaUPC" pitchFamily="34" charset="-34"/>
              <a:cs typeface="CordiaUPC" pitchFamily="34" charset="-34"/>
            </a:endParaRPr>
          </a:p>
          <a:p>
            <a:pPr marL="195263" indent="-195263" fontAlgn="auto">
              <a:lnSpc>
                <a:spcPct val="80000"/>
              </a:lnSpc>
              <a:spcAft>
                <a:spcPts val="0"/>
              </a:spcAft>
            </a:pPr>
            <a:r>
              <a:rPr lang="en-US" sz="3400" dirty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 </a:t>
            </a:r>
            <a:r>
              <a:rPr lang="th-TH" sz="3400" dirty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การกำกับดูแลเป็นวิธีการที่ทำให้มีขึ้น การสื่อสาร และการบังคับ ในเรื่องของหน้าที่และความรับผิดชอบในหน้าที่   </a:t>
            </a:r>
            <a:r>
              <a:rPr lang="en-US" sz="3400" dirty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4</a:t>
            </a:r>
            <a:r>
              <a:rPr lang="th-TH" sz="3400" dirty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ผู้มีบทบาทที่สำคัญคือ คณะกรรมการ ผู้บริหารระดับสูง ผู้สอบบัญชี และ ผู้ตรวจสอบภายใน ซึ่งต้องมีภาระร่วมกันด้วยการสร้างความสัมพันธ์อย่างใกล้ชิด  ความซื่อสัตย์และจริยธรรมเป็นสิ่งสำคัญที่ทำให้เกิด </a:t>
            </a:r>
            <a:r>
              <a:rPr lang="en-US" sz="3400" dirty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Governance</a:t>
            </a:r>
          </a:p>
          <a:p>
            <a:pPr marL="195263" indent="-195263" fontAlgn="auto">
              <a:lnSpc>
                <a:spcPct val="80000"/>
              </a:lnSpc>
              <a:spcAft>
                <a:spcPts val="0"/>
              </a:spcAft>
            </a:pPr>
            <a:r>
              <a:rPr lang="en-US" sz="3400" dirty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 Accountability </a:t>
            </a:r>
            <a:r>
              <a:rPr lang="th-TH" sz="3400" dirty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ความรับผิดชอบในหน้าที่ </a:t>
            </a:r>
            <a:endParaRPr lang="en-US" sz="3400" dirty="0">
              <a:solidFill>
                <a:schemeClr val="tx1"/>
              </a:solidFill>
              <a:latin typeface="CordiaUPC" pitchFamily="34" charset="-34"/>
              <a:cs typeface="CordiaUPC" pitchFamily="34" charset="-34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th-TH" sz="3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A6AB21-1887-453C-8B10-5FC8D2384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67123" y="4988695"/>
            <a:ext cx="1916849" cy="12192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BC8C5-1225-4897-B89F-296AEAF9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55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438F9-0D0E-49DB-A96A-C87DD3E2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480357"/>
            <a:ext cx="10241280" cy="767458"/>
          </a:xfrm>
        </p:spPr>
        <p:txBody>
          <a:bodyPr>
            <a:normAutofit fontScale="90000"/>
          </a:bodyPr>
          <a:lstStyle/>
          <a:p>
            <a:r>
              <a:rPr lang="th-TH" sz="44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การควบคุมภายใน-หน่วยงานของรัฐ/บริษัทในตลาดหลักทรัพย์</a:t>
            </a:r>
            <a:endParaRPr lang="th-TH" sz="4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98221A-2E32-4D65-850E-7E0CE852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6791EE-552A-4457-BF3C-58224D34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AD1E7-6449-45D5-92E0-055963F0F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721" y="3702025"/>
            <a:ext cx="2977116" cy="2675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A23ACD-AB5F-44D7-8DAB-EA3D17DB47FF}"/>
              </a:ext>
            </a:extLst>
          </p:cNvPr>
          <p:cNvSpPr txBox="1"/>
          <p:nvPr/>
        </p:nvSpPr>
        <p:spPr>
          <a:xfrm>
            <a:off x="1541721" y="3429000"/>
            <a:ext cx="7133684" cy="2320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altLang="th-TH" sz="3200" dirty="0">
                <a:solidFill>
                  <a:schemeClr val="tx1"/>
                </a:solidFill>
                <a:latin typeface="CordiaUPC" panose="020B0304020202020204" pitchFamily="34" charset="-34"/>
                <a:ea typeface="PSL ChalalaiClassic" pitchFamily="18" charset="-120"/>
                <a:cs typeface="CordiaUPC" panose="020B0304020202020204" pitchFamily="34" charset="-34"/>
              </a:rPr>
              <a:t>American Institute of Certificated Public Accountants</a:t>
            </a:r>
            <a:endParaRPr lang="th-TH" altLang="th-TH" sz="3200" dirty="0">
              <a:solidFill>
                <a:schemeClr val="tx1"/>
              </a:solidFill>
              <a:latin typeface="CordiaUPC" panose="020B0304020202020204" pitchFamily="34" charset="-34"/>
              <a:ea typeface="PSL ChalalaiClassic" pitchFamily="18" charset="-120"/>
              <a:cs typeface="CordiaUPC" panose="020B0304020202020204" pitchFamily="34" charset="-34"/>
            </a:endParaRPr>
          </a:p>
          <a:p>
            <a:pPr marL="609600" indent="-609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altLang="th-TH" sz="3200" dirty="0">
                <a:solidFill>
                  <a:schemeClr val="tx1"/>
                </a:solidFill>
                <a:latin typeface="CordiaUPC" panose="020B0304020202020204" pitchFamily="34" charset="-34"/>
                <a:ea typeface="PSL ChalalaiClassic" pitchFamily="18" charset="-120"/>
                <a:cs typeface="CordiaUPC" panose="020B0304020202020204" pitchFamily="34" charset="-34"/>
              </a:rPr>
              <a:t>The Institute of Internal Auditor</a:t>
            </a:r>
          </a:p>
          <a:p>
            <a:pPr marL="609600" indent="-609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altLang="th-TH" sz="3200" dirty="0">
                <a:solidFill>
                  <a:schemeClr val="tx1"/>
                </a:solidFill>
                <a:latin typeface="CordiaUPC" panose="020B0304020202020204" pitchFamily="34" charset="-34"/>
                <a:ea typeface="PSL ChalalaiClassic" pitchFamily="18" charset="-120"/>
                <a:cs typeface="CordiaUPC" panose="020B0304020202020204" pitchFamily="34" charset="-34"/>
              </a:rPr>
              <a:t>Financial Executives International</a:t>
            </a:r>
          </a:p>
          <a:p>
            <a:pPr marL="609600" indent="-609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altLang="th-TH" sz="3200" dirty="0">
                <a:solidFill>
                  <a:schemeClr val="tx1"/>
                </a:solidFill>
                <a:latin typeface="CordiaUPC" panose="020B0304020202020204" pitchFamily="34" charset="-34"/>
                <a:ea typeface="PSL ChalalaiClassic" pitchFamily="18" charset="-120"/>
                <a:cs typeface="CordiaUPC" panose="020B0304020202020204" pitchFamily="34" charset="-34"/>
              </a:rPr>
              <a:t>Institute of Management Accountants</a:t>
            </a:r>
          </a:p>
          <a:p>
            <a:pPr marL="609600" indent="-609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altLang="th-TH" sz="3200" dirty="0">
                <a:solidFill>
                  <a:schemeClr val="tx1"/>
                </a:solidFill>
                <a:latin typeface="CordiaUPC" panose="020B0304020202020204" pitchFamily="34" charset="-34"/>
                <a:ea typeface="PSL ChalalaiClassic" pitchFamily="18" charset="-120"/>
                <a:cs typeface="CordiaUPC" panose="020B0304020202020204" pitchFamily="34" charset="-34"/>
              </a:rPr>
              <a:t>American Accounting Association</a:t>
            </a:r>
            <a:endParaRPr lang="th-TH" altLang="th-TH" sz="3200" dirty="0">
              <a:solidFill>
                <a:schemeClr val="tx1"/>
              </a:solidFill>
              <a:latin typeface="CordiaUPC" panose="020B0304020202020204" pitchFamily="34" charset="-34"/>
              <a:ea typeface="PSL ChalalaiClassic" pitchFamily="18" charset="-120"/>
              <a:cs typeface="CordiaUPC" panose="020B0304020202020204" pitchFamily="34" charset="-3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859870-3646-4984-9594-3FDBED292AE3}"/>
              </a:ext>
            </a:extLst>
          </p:cNvPr>
          <p:cNvSpPr txBox="1">
            <a:spLocks/>
          </p:cNvSpPr>
          <p:nvPr/>
        </p:nvSpPr>
        <p:spPr>
          <a:xfrm>
            <a:off x="340049" y="1903307"/>
            <a:ext cx="11260072" cy="1382154"/>
          </a:xfrm>
          <a:solidFill>
            <a:schemeClr val="tx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 fontAlgn="auto">
              <a:spcAft>
                <a:spcPts val="0"/>
              </a:spcAft>
              <a:buClr>
                <a:srgbClr val="FF2625"/>
              </a:buClr>
              <a:buFont typeface="Wingdings" panose="05000000000000000000" pitchFamily="2" charset="2"/>
              <a:buChar char="q"/>
            </a:pPr>
            <a:r>
              <a:rPr 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หลักเกณฑ์กระทรวงการคลัง ว่าด้วยมาตรฐานและหลักเกณฑ์ ปฏิบัติการควบคุมภายในสำหรับหน่วยงานของรัฐ พ.ศ. ๒๕๖๒ (</a:t>
            </a:r>
            <a:r>
              <a:rPr lang="en-US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Internal Control Standard for Government Agency) : CSG</a:t>
            </a:r>
          </a:p>
          <a:p>
            <a:pPr marL="542925" indent="-542925" fontAlgn="auto">
              <a:spcAft>
                <a:spcPts val="0"/>
              </a:spcAft>
              <a:buClr>
                <a:srgbClr val="FF2625"/>
              </a:buClr>
              <a:buFont typeface="Wingdings" panose="05000000000000000000" pitchFamily="2" charset="2"/>
              <a:buChar char="q"/>
            </a:pPr>
            <a:r>
              <a:rPr 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จัดทำขึ้นตามมาตรฐานสากล </a:t>
            </a:r>
            <a:r>
              <a:rPr lang="en-US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COSO 2013 </a:t>
            </a:r>
            <a:r>
              <a:rPr 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โดยปรับให้เหมาะสมกับบริบทของระบบการบริหารราชการแผ่นดิน</a:t>
            </a:r>
          </a:p>
          <a:p>
            <a:pPr fontAlgn="auto">
              <a:spcAft>
                <a:spcPts val="0"/>
              </a:spcAft>
              <a:buClr>
                <a:srgbClr val="FF2625"/>
              </a:buClr>
              <a:buFont typeface="Wingdings" panose="05000000000000000000" pitchFamily="2" charset="2"/>
              <a:buChar char="q"/>
            </a:pPr>
            <a:endParaRPr lang="th-TH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73C83-A45E-477E-B3A4-F1CD5123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94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068119-40DA-45CC-8AC1-4D5F504A2F49}"/>
              </a:ext>
            </a:extLst>
          </p:cNvPr>
          <p:cNvSpPr txBox="1">
            <a:spLocks/>
          </p:cNvSpPr>
          <p:nvPr/>
        </p:nvSpPr>
        <p:spPr>
          <a:xfrm>
            <a:off x="591879" y="392798"/>
            <a:ext cx="11391014" cy="64633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แนวคิด หลักเกณฑ์ การควบคุมภายใน ภาครัฐ </a:t>
            </a:r>
            <a:r>
              <a:rPr lang="en-US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&amp; COSO</a:t>
            </a:r>
            <a:endParaRPr lang="th-TH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B0D4E3D-A1A2-4583-A39B-CE3DF5DC6907}"/>
              </a:ext>
            </a:extLst>
          </p:cNvPr>
          <p:cNvGraphicFramePr/>
          <p:nvPr/>
        </p:nvGraphicFramePr>
        <p:xfrm>
          <a:off x="3488964" y="1262236"/>
          <a:ext cx="5214072" cy="124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3F1F6D-5D7D-46A1-85C2-DA4E200A982B}"/>
              </a:ext>
            </a:extLst>
          </p:cNvPr>
          <p:cNvSpPr txBox="1">
            <a:spLocks/>
          </p:cNvSpPr>
          <p:nvPr/>
        </p:nvSpPr>
        <p:spPr>
          <a:xfrm>
            <a:off x="306572" y="1790698"/>
            <a:ext cx="5181600" cy="4351338"/>
          </a:xfrm>
          <a:ln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8358" indent="-514350" fontAlgn="auto">
              <a:spcAft>
                <a:spcPts val="0"/>
              </a:spcAft>
              <a:buFont typeface="+mj-lt"/>
              <a:buAutoNum type="arabicPeriod"/>
            </a:pPr>
            <a:endParaRPr lang="th-TH" dirty="0">
              <a:solidFill>
                <a:schemeClr val="tx2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solidFill>
                  <a:schemeClr val="tx2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เป็นกลไกให้หน่วยงานของรัฐ บรรลุวัตถุประสงค์ด้านการควบคุม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solidFill>
                  <a:schemeClr val="tx2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เป็นส่วนประกอบที่แทรกอยู่ในการปฏิบัติงานตามปกติของหน่วยงานรัฐ ต้องกระทำเป็นขั้นตอนและต่อเนื่อง ไม่ใช่เป็นผลสุดท้ายของการกระทำ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th-TH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เกิดขึ้นได้โดยบุคลากร</a:t>
            </a:r>
            <a:r>
              <a:rPr lang="th-TH" dirty="0">
                <a:solidFill>
                  <a:schemeClr val="tx2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โดยผู้กำกับดูแล ฝ่ายบริหาร ผู้ปฏิบัติงาน และผู้ตรวจสอบภายใน ไม่ใช่เพียงนโยบาย ระบบงาน คู่มือการปฏิบัติงาน และแบบฟอร์ม หากแต่ต้องมีการปฏิบัติ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solidFill>
                  <a:schemeClr val="tx2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เป็นการให้ความเชื่อมั่นอย่างสมเหตุสมผล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solidFill>
                  <a:schemeClr val="tx2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ควรกำหนดให้เหมาะสมกับโครงสร้างองค์กรและภารกิจของหน่วยงานของรัฐ</a:t>
            </a:r>
          </a:p>
          <a:p>
            <a:pPr marL="64008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th-TH" dirty="0">
              <a:solidFill>
                <a:schemeClr val="tx2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1A9B38A-4FB0-4772-BC69-5D6BFDDF781F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821326" cy="4351338"/>
          </a:xfr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48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th-TH" altLang="th-TH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auto">
              <a:spcBef>
                <a:spcPct val="48000"/>
              </a:spcBef>
              <a:spcAft>
                <a:spcPts val="0"/>
              </a:spcAft>
            </a:pP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Internal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control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is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a </a:t>
            </a:r>
            <a:r>
              <a:rPr lang="th-TH" altLang="th-TH" b="1" i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process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 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It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’s a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means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to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an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end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not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an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end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in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itself</a:t>
            </a:r>
            <a:endParaRPr lang="th-TH" altLang="th-TH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auto">
              <a:spcBef>
                <a:spcPct val="48000"/>
              </a:spcBef>
              <a:spcAft>
                <a:spcPts val="0"/>
              </a:spcAft>
            </a:pP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Internal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control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is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b="1" i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effected</a:t>
            </a:r>
            <a:r>
              <a:rPr lang="th-TH" altLang="th-TH" b="1" i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b="1" i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by</a:t>
            </a:r>
            <a:r>
              <a:rPr lang="th-TH" altLang="th-TH" b="1" i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b="1" i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people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 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It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’s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not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merely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policy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manuals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and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forms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but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people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at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every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level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of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an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organization</a:t>
            </a:r>
            <a:endParaRPr lang="th-TH" altLang="th-TH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auto">
              <a:spcBef>
                <a:spcPct val="48000"/>
              </a:spcBef>
              <a:spcAft>
                <a:spcPts val="0"/>
              </a:spcAft>
            </a:pP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Internal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control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can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be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expected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to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provide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only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b="1" i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reasonable</a:t>
            </a:r>
            <a:r>
              <a:rPr lang="th-TH" altLang="th-TH" b="1" i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b="1" i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assurance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not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absolute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assurance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to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an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entity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’s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management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and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board</a:t>
            </a:r>
            <a:endParaRPr lang="th-TH" altLang="th-TH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auto">
              <a:spcBef>
                <a:spcPct val="48000"/>
              </a:spcBef>
              <a:spcAft>
                <a:spcPts val="0"/>
              </a:spcAft>
            </a:pP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Internal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control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is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geared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to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the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achievement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of </a:t>
            </a:r>
            <a:r>
              <a:rPr lang="th-TH" altLang="th-TH" b="1" i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objectives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in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one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or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more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separate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but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overlapping</a:t>
            </a:r>
            <a:r>
              <a:rPr lang="th-TH" alt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altLang="th-TH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categories</a:t>
            </a:r>
            <a:endParaRPr lang="th-TH" altLang="th-TH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 fontAlgn="auto">
              <a:spcBef>
                <a:spcPct val="48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th-TH" altLang="th-TH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auto">
              <a:spcAft>
                <a:spcPts val="0"/>
              </a:spcAft>
            </a:pPr>
            <a:endParaRPr lang="th-TH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4227252-AD53-4FA6-A7BA-A4AF2966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050B3F-8BD6-4EB5-B6AC-4D1A3DDE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F1F494F-85ED-41BE-AE73-493381BD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28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B7C5FA-022D-4259-9DAF-FBE16EA8B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796" y="2991568"/>
            <a:ext cx="2381250" cy="238906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8E97B19-DF6D-4C65-94A1-2E42E5EC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386355"/>
            <a:ext cx="10416540" cy="942290"/>
          </a:xfrm>
        </p:spPr>
        <p:txBody>
          <a:bodyPr>
            <a:noAutofit/>
          </a:bodyPr>
          <a:lstStyle/>
          <a:p>
            <a:r>
              <a:rPr lang="th-TH" sz="3200" dirty="0">
                <a:solidFill>
                  <a:schemeClr val="accent5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นิยาม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COSO &amp; Internal Control Standard for Government Agency)</a:t>
            </a:r>
            <a:endParaRPr lang="th-TH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629C9E4-0163-4E66-A7CD-2CEB592C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FA0CE29-F64E-44E0-907F-4526249B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2EE607C-57E3-472D-9665-7CA3F2B1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106A941-A85C-4C9B-8627-D6B55C52E61D}"/>
              </a:ext>
            </a:extLst>
          </p:cNvPr>
          <p:cNvGraphicFramePr/>
          <p:nvPr/>
        </p:nvGraphicFramePr>
        <p:xfrm>
          <a:off x="3488964" y="1329230"/>
          <a:ext cx="5214072" cy="124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0232B3D-4F52-4DB2-B7AD-302BA090201A}"/>
              </a:ext>
            </a:extLst>
          </p:cNvPr>
          <p:cNvSpPr/>
          <p:nvPr/>
        </p:nvSpPr>
        <p:spPr>
          <a:xfrm>
            <a:off x="7017047" y="2573831"/>
            <a:ext cx="49445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7150">
              <a:spcBef>
                <a:spcPct val="48000"/>
              </a:spcBef>
              <a:buNone/>
            </a:pPr>
            <a:r>
              <a:rPr lang="th-TH" sz="3200" i="1" dirty="0">
                <a:latin typeface="CordiaUPC" panose="020B0304020202020204" pitchFamily="34" charset="-34"/>
                <a:cs typeface="CordiaUPC" panose="020B0304020202020204" pitchFamily="34" charset="-34"/>
              </a:rPr>
              <a:t>Internal control is a process, </a:t>
            </a:r>
            <a:r>
              <a:rPr lang="th-TH" sz="3200" i="1" u="sng" dirty="0">
                <a:latin typeface="CordiaUPC" panose="020B0304020202020204" pitchFamily="34" charset="-34"/>
                <a:cs typeface="CordiaUPC" panose="020B0304020202020204" pitchFamily="34" charset="-34"/>
              </a:rPr>
              <a:t>effected by </a:t>
            </a:r>
            <a:r>
              <a:rPr lang="th-TH" sz="3200" i="1" dirty="0">
                <a:latin typeface="CordiaUPC" panose="020B0304020202020204" pitchFamily="34" charset="-34"/>
                <a:cs typeface="CordiaUPC" panose="020B0304020202020204" pitchFamily="34" charset="-34"/>
              </a:rPr>
              <a:t>an entity’s board of directors, management and other personnel, designed to provide reasonable assurance regarding the achievement of 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5DB875-A6D7-469A-B5B8-90C104447F18}"/>
              </a:ext>
            </a:extLst>
          </p:cNvPr>
          <p:cNvSpPr txBox="1"/>
          <p:nvPr/>
        </p:nvSpPr>
        <p:spPr>
          <a:xfrm>
            <a:off x="299091" y="1989340"/>
            <a:ext cx="4336705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หน่วยงานของรัฐ </a:t>
            </a:r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: </a:t>
            </a: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กระบวนการปฏิบัติงานที่ผู้กำกับดูแล</a:t>
            </a:r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หัวหน้าหน่วยงานของรัฐ</a:t>
            </a:r>
            <a:endParaRPr lang="en-US" sz="2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ฝ่ายบริหาร และ บุคลากรของหน่วยงานของรัฐ จัดให้มีขึ้น เพื่อสร้างความมั่นใจอย่างสมเหตุสมผล ว่า การดำเนินงานของหน่วยงานของรัฐจะบรรลุวัตถุประสงค์ด้านการดำเนินงาน ด้านการรายงาน และการปฏิบัติตามกฎหมาย ระเบียบและข้อบังคับ</a:t>
            </a:r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th-TH" sz="2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5534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ADA6-F5F9-486A-9392-2174227C7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318309"/>
            <a:ext cx="10241280" cy="12344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 </a:t>
            </a:r>
            <a:r>
              <a:rPr lang="th-TH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องค์ประกอบ และ </a:t>
            </a:r>
            <a:r>
              <a:rPr lang="en-US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 </a:t>
            </a:r>
            <a:r>
              <a:rPr lang="th-TH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วัตถุประสงค์ ของการควบคุมภายใน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51BC666D-FAE6-4F4D-922D-2C134F49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B2C7CB24-D205-4997-A0DC-13196A23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2B54C3B-78CB-4145-9A02-52F2741E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C4541E-BE3E-457C-BD28-DC49ED5B0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8" y="1552749"/>
            <a:ext cx="4965405" cy="45286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EF2C09-426F-444A-BB56-7A62921C0F6D}"/>
              </a:ext>
            </a:extLst>
          </p:cNvPr>
          <p:cNvSpPr txBox="1"/>
          <p:nvPr/>
        </p:nvSpPr>
        <p:spPr>
          <a:xfrm>
            <a:off x="789436" y="2223940"/>
            <a:ext cx="29931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สภาพแวดล้อมการควบคุม</a:t>
            </a:r>
          </a:p>
          <a:p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(Control Environment)</a:t>
            </a:r>
            <a:endParaRPr lang="th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0D61D-190B-4CCE-83B8-A974EB902291}"/>
              </a:ext>
            </a:extLst>
          </p:cNvPr>
          <p:cNvSpPr txBox="1"/>
          <p:nvPr/>
        </p:nvSpPr>
        <p:spPr>
          <a:xfrm>
            <a:off x="4518208" y="271453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  <a:endParaRPr lang="th-TH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71743-B7BF-4EF9-BCCA-DF75887EF278}"/>
              </a:ext>
            </a:extLst>
          </p:cNvPr>
          <p:cNvSpPr txBox="1"/>
          <p:nvPr/>
        </p:nvSpPr>
        <p:spPr>
          <a:xfrm>
            <a:off x="5524243" y="362136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  <a:endParaRPr lang="th-TH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9AE822-5A45-4D69-B547-8CF4F501E2CC}"/>
              </a:ext>
            </a:extLst>
          </p:cNvPr>
          <p:cNvSpPr txBox="1"/>
          <p:nvPr/>
        </p:nvSpPr>
        <p:spPr>
          <a:xfrm>
            <a:off x="6686165" y="343669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endParaRPr lang="th-TH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FF32F-8CF4-40C6-B281-28FD969C5F7F}"/>
              </a:ext>
            </a:extLst>
          </p:cNvPr>
          <p:cNvSpPr txBox="1"/>
          <p:nvPr/>
        </p:nvSpPr>
        <p:spPr>
          <a:xfrm>
            <a:off x="4349347" y="381417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  <a:endParaRPr lang="th-TH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DBC225-EE69-4837-9CCC-7A9668C49997}"/>
              </a:ext>
            </a:extLst>
          </p:cNvPr>
          <p:cNvSpPr txBox="1"/>
          <p:nvPr/>
        </p:nvSpPr>
        <p:spPr>
          <a:xfrm>
            <a:off x="6527307" y="458494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  <a:endParaRPr lang="th-TH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0FFFCD-5AC4-46E6-89FE-BE1B2FDA0AD4}"/>
              </a:ext>
            </a:extLst>
          </p:cNvPr>
          <p:cNvSpPr txBox="1"/>
          <p:nvPr/>
        </p:nvSpPr>
        <p:spPr>
          <a:xfrm>
            <a:off x="1737188" y="4183510"/>
            <a:ext cx="2582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การประเมินความเสี่ยง</a:t>
            </a:r>
          </a:p>
          <a:p>
            <a:pPr algn="ctr"/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(Risk Assessment)</a:t>
            </a:r>
            <a:endParaRPr lang="th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E7EC0-D52A-43BE-A241-8E5771ABC05B}"/>
              </a:ext>
            </a:extLst>
          </p:cNvPr>
          <p:cNvSpPr txBox="1"/>
          <p:nvPr/>
        </p:nvSpPr>
        <p:spPr>
          <a:xfrm>
            <a:off x="5571569" y="2273058"/>
            <a:ext cx="23006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กิจกรรมการควบคุม</a:t>
            </a:r>
          </a:p>
          <a:p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(Control Activities)</a:t>
            </a:r>
            <a:endParaRPr lang="th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F781E5-2FB2-4FDB-A55D-FFCDD6514B4F}"/>
              </a:ext>
            </a:extLst>
          </p:cNvPr>
          <p:cNvSpPr txBox="1"/>
          <p:nvPr/>
        </p:nvSpPr>
        <p:spPr>
          <a:xfrm>
            <a:off x="7524939" y="3229403"/>
            <a:ext cx="3464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สารสนเทศและการสื่อสาร</a:t>
            </a:r>
          </a:p>
          <a:p>
            <a:pPr algn="ctr"/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(Information &amp; Communication)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93BB0A-1F41-4A27-905C-9FE60A1808BA}"/>
              </a:ext>
            </a:extLst>
          </p:cNvPr>
          <p:cNvSpPr txBox="1"/>
          <p:nvPr/>
        </p:nvSpPr>
        <p:spPr>
          <a:xfrm>
            <a:off x="4385535" y="5284027"/>
            <a:ext cx="23006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กิจกรรมการควบคุม</a:t>
            </a:r>
          </a:p>
          <a:p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(Control Activities)</a:t>
            </a:r>
            <a:endParaRPr lang="th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470CE6-6145-4256-98AB-5BE6083948BE}"/>
              </a:ext>
            </a:extLst>
          </p:cNvPr>
          <p:cNvSpPr txBox="1"/>
          <p:nvPr/>
        </p:nvSpPr>
        <p:spPr>
          <a:xfrm>
            <a:off x="9350936" y="1849719"/>
            <a:ext cx="2244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I"/>
            </a:pPr>
            <a:r>
              <a:rPr lang="en-US" sz="2800" b="1" dirty="0">
                <a:solidFill>
                  <a:schemeClr val="accent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Operation (O)</a:t>
            </a: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I"/>
            </a:pPr>
            <a:r>
              <a:rPr lang="en-US" sz="2800" b="1" dirty="0">
                <a:solidFill>
                  <a:schemeClr val="accent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Reporting (F)</a:t>
            </a: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I"/>
            </a:pPr>
            <a:r>
              <a:rPr lang="en-US" sz="2800" b="1" dirty="0">
                <a:solidFill>
                  <a:schemeClr val="accent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Compliance (C) </a:t>
            </a:r>
            <a:endParaRPr lang="th-TH" sz="2800" b="1" dirty="0">
              <a:solidFill>
                <a:schemeClr val="accent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DE46B5-AD53-4368-93FF-83D1B27EC658}"/>
              </a:ext>
            </a:extLst>
          </p:cNvPr>
          <p:cNvSpPr txBox="1"/>
          <p:nvPr/>
        </p:nvSpPr>
        <p:spPr>
          <a:xfrm>
            <a:off x="8470727" y="4651327"/>
            <a:ext cx="17604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การติดตามผล</a:t>
            </a:r>
          </a:p>
          <a:p>
            <a:pPr algn="ctr"/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(Monitoring)</a:t>
            </a:r>
          </a:p>
        </p:txBody>
      </p:sp>
    </p:spTree>
    <p:extLst>
      <p:ext uri="{BB962C8B-B14F-4D97-AF65-F5344CB8AC3E}">
        <p14:creationId xmlns:p14="http://schemas.microsoft.com/office/powerpoint/2010/main" val="398257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58B4-FED6-4303-ACE2-601021C5D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70" y="134113"/>
            <a:ext cx="10241280" cy="913043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CordiaUPC" panose="020B0304020202020204" pitchFamily="34" charset="-34"/>
                <a:cs typeface="CordiaUPC" panose="020B0304020202020204" pitchFamily="34" charset="-34"/>
              </a:rPr>
              <a:t>ปัญหา ในการใช้(</a:t>
            </a:r>
            <a:r>
              <a:rPr lang="en-US" sz="4000" dirty="0">
                <a:latin typeface="CordiaUPC" panose="020B0304020202020204" pitchFamily="34" charset="-34"/>
                <a:cs typeface="CordiaUPC" panose="020B0304020202020204" pitchFamily="34" charset="-34"/>
              </a:rPr>
              <a:t>Implement)</a:t>
            </a:r>
            <a:endParaRPr lang="th-TH" sz="4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026" name="Picture 2" descr="Exchange">
            <a:extLst>
              <a:ext uri="{FF2B5EF4-FFF2-40B4-BE49-F238E27FC236}">
                <a16:creationId xmlns:a16="http://schemas.microsoft.com/office/drawing/2014/main" id="{9E3799F3-1773-49AF-A7BF-AB490E380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94" y="3851645"/>
            <a:ext cx="1711842" cy="121920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43E969-3DD7-494E-95F9-439ADF2C21BD}"/>
              </a:ext>
            </a:extLst>
          </p:cNvPr>
          <p:cNvSpPr txBox="1"/>
          <p:nvPr/>
        </p:nvSpPr>
        <p:spPr>
          <a:xfrm>
            <a:off x="6741043" y="3944674"/>
            <a:ext cx="1697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Hard Side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8F981-F157-402C-80C7-AE02FCE4FBC8}"/>
              </a:ext>
            </a:extLst>
          </p:cNvPr>
          <p:cNvSpPr txBox="1"/>
          <p:nvPr/>
        </p:nvSpPr>
        <p:spPr>
          <a:xfrm>
            <a:off x="3637473" y="4298617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kern="1200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Soft Side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BE181E-BAB1-4992-871B-2990D12A2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10" y="4804084"/>
            <a:ext cx="6986622" cy="150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A6A874-0D72-4EA8-92A0-668F431D49CA}"/>
              </a:ext>
            </a:extLst>
          </p:cNvPr>
          <p:cNvSpPr txBox="1"/>
          <p:nvPr/>
        </p:nvSpPr>
        <p:spPr>
          <a:xfrm>
            <a:off x="6741043" y="4411791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kern="1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นโยบาย หลักเกณฑ์ และแนวปฏิบัติ</a:t>
            </a:r>
            <a:endParaRPr lang="th-TH" sz="3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C867D1-2C72-43AB-9A36-576CFAB12F81}"/>
              </a:ext>
            </a:extLst>
          </p:cNvPr>
          <p:cNvGrpSpPr/>
          <p:nvPr/>
        </p:nvGrpSpPr>
        <p:grpSpPr>
          <a:xfrm>
            <a:off x="2269344" y="892086"/>
            <a:ext cx="7096223" cy="2983373"/>
            <a:chOff x="3056152" y="926786"/>
            <a:chExt cx="7096223" cy="29833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D9E6670-63C5-4B45-B49A-CF248FDB0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3547" y="2157559"/>
              <a:ext cx="2158409" cy="1752600"/>
            </a:xfrm>
            <a:prstGeom prst="rect">
              <a:avLst/>
            </a:prstGeom>
          </p:spPr>
        </p:pic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01C5A56D-E95C-49D1-9AF9-C9BBD07B4435}"/>
                </a:ext>
              </a:extLst>
            </p:cNvPr>
            <p:cNvSpPr/>
            <p:nvPr/>
          </p:nvSpPr>
          <p:spPr>
            <a:xfrm>
              <a:off x="3056152" y="1233380"/>
              <a:ext cx="2083981" cy="1329070"/>
            </a:xfrm>
            <a:prstGeom prst="wedgeRectCallout">
              <a:avLst>
                <a:gd name="adj1" fmla="val 77485"/>
                <a:gd name="adj2" fmla="val 347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4000" dirty="0">
                  <a:latin typeface="CordiaUPC" panose="020B0304020202020204" pitchFamily="34" charset="-34"/>
                  <a:cs typeface="CordiaUPC" panose="020B0304020202020204" pitchFamily="34" charset="-34"/>
                </a:rPr>
                <a:t>เข้าใจก่อนแล้วค่อยทำ</a:t>
              </a:r>
            </a:p>
          </p:txBody>
        </p:sp>
        <p:sp>
          <p:nvSpPr>
            <p:cNvPr id="7" name="Speech Bubble: Rectangle 6">
              <a:extLst>
                <a:ext uri="{FF2B5EF4-FFF2-40B4-BE49-F238E27FC236}">
                  <a16:creationId xmlns:a16="http://schemas.microsoft.com/office/drawing/2014/main" id="{EBC59568-DB03-43E0-A8B3-4D5E72DD4545}"/>
                </a:ext>
              </a:extLst>
            </p:cNvPr>
            <p:cNvSpPr/>
            <p:nvPr/>
          </p:nvSpPr>
          <p:spPr>
            <a:xfrm>
              <a:off x="7525370" y="926786"/>
              <a:ext cx="2627005" cy="1329070"/>
            </a:xfrm>
            <a:prstGeom prst="wedgeRectCallout">
              <a:avLst>
                <a:gd name="adj1" fmla="val -73764"/>
                <a:gd name="adj2" fmla="val 491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4000" dirty="0">
                  <a:latin typeface="CordiaUPC" panose="020B0304020202020204" pitchFamily="34" charset="-34"/>
                  <a:cs typeface="CordiaUPC" panose="020B0304020202020204" pitchFamily="34" charset="-34"/>
                </a:rPr>
                <a:t>ทำตามนี้ก่อนแล้วจะ เข้าใจเอง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3D6F421-2B71-4F38-9617-AD179AECB1C5}"/>
                </a:ext>
              </a:extLst>
            </p:cNvPr>
            <p:cNvSpPr txBox="1"/>
            <p:nvPr/>
          </p:nvSpPr>
          <p:spPr>
            <a:xfrm>
              <a:off x="5807266" y="2100785"/>
              <a:ext cx="3189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S</a:t>
              </a:r>
              <a:endParaRPr lang="th-TH" sz="24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CF5397-8081-4BBB-A298-660DC7BB8A66}"/>
                </a:ext>
              </a:extLst>
            </p:cNvPr>
            <p:cNvSpPr txBox="1"/>
            <p:nvPr/>
          </p:nvSpPr>
          <p:spPr>
            <a:xfrm>
              <a:off x="6520473" y="2100785"/>
              <a:ext cx="3189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H</a:t>
              </a:r>
              <a:endParaRPr lang="th-TH" sz="24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7A9425A-BE43-412E-B8E4-8CEAF1971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4534" y="2988708"/>
            <a:ext cx="1510261" cy="151026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203DD67-576C-4769-93DD-6CBA9E697A50}"/>
              </a:ext>
            </a:extLst>
          </p:cNvPr>
          <p:cNvSpPr/>
          <p:nvPr/>
        </p:nvSpPr>
        <p:spPr>
          <a:xfrm>
            <a:off x="9856380" y="1275907"/>
            <a:ext cx="1923903" cy="1153648"/>
          </a:xfrm>
          <a:prstGeom prst="wedgeRoundRectCallout">
            <a:avLst>
              <a:gd name="adj1" fmla="val -8054"/>
              <a:gd name="adj2" fmla="val 10673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ทำมาตั้งนานแล้ว</a:t>
            </a:r>
          </a:p>
          <a:p>
            <a:pPr algn="ctr"/>
            <a:r>
              <a:rPr lang="th-TH" sz="24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ยังไม่เข้าใจ</a:t>
            </a:r>
          </a:p>
        </p:txBody>
      </p:sp>
    </p:spTree>
    <p:extLst>
      <p:ext uri="{BB962C8B-B14F-4D97-AF65-F5344CB8AC3E}">
        <p14:creationId xmlns:p14="http://schemas.microsoft.com/office/powerpoint/2010/main" val="31029979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443666-DEA4-4A6F-A5D9-878786D0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87" y="236051"/>
            <a:ext cx="8798412" cy="1234440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สภาพแวดล้อมด้านการควบคุม       </a:t>
            </a:r>
            <a:r>
              <a:rPr lang="en-US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(Control Environment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6370ED56-E8AB-422A-A6E4-10D0264EF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E61C962-65E1-4246-B2F4-CEB79590C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40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9F2ECA-1F03-4479-A158-BD7A0D87ABB8}"/>
              </a:ext>
            </a:extLst>
          </p:cNvPr>
          <p:cNvSpPr txBox="1">
            <a:spLocks/>
          </p:cNvSpPr>
          <p:nvPr/>
        </p:nvSpPr>
        <p:spPr>
          <a:xfrm>
            <a:off x="577319" y="2027244"/>
            <a:ext cx="11614681" cy="359370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 3" panose="05040102010807070707" pitchFamily="18" charset="2"/>
              <a:buChar char="I"/>
              <a:tabLst>
                <a:tab pos="631635" algn="l"/>
              </a:tabLst>
            </a:pPr>
            <a:r>
              <a:rPr lang="th-TH" sz="34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The </a:t>
            </a:r>
            <a:r>
              <a:rPr lang="th-TH" sz="3400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core</a:t>
            </a:r>
            <a:r>
              <a:rPr lang="th-TH" sz="34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of </a:t>
            </a:r>
            <a:r>
              <a:rPr lang="th-TH" sz="3400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any</a:t>
            </a:r>
            <a:r>
              <a:rPr lang="th-TH" sz="34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3400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business</a:t>
            </a:r>
            <a:r>
              <a:rPr lang="th-TH" sz="34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3400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is</a:t>
            </a:r>
            <a:r>
              <a:rPr lang="th-TH" sz="34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3400" b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its</a:t>
            </a:r>
            <a:r>
              <a:rPr lang="th-TH" sz="3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3400" b="1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people</a:t>
            </a:r>
            <a:endParaRPr lang="th-TH" sz="34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 3" panose="05040102010807070707" pitchFamily="18" charset="2"/>
              <a:buChar char="I"/>
              <a:tabLst>
                <a:tab pos="631635" algn="l"/>
              </a:tabLst>
            </a:pPr>
            <a:r>
              <a:rPr lang="th-TH" sz="34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เป็นองค์ประกอบสำคัญที่มีผลต่อองค์ประกอบ</a:t>
            </a:r>
            <a:r>
              <a:rPr lang="th-TH" sz="3400" dirty="0" err="1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อื่นๆ</a:t>
            </a:r>
            <a:endParaRPr lang="th-TH" sz="34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 3" panose="05040102010807070707" pitchFamily="18" charset="2"/>
              <a:buChar char="I"/>
              <a:tabLst>
                <a:tab pos="631635" algn="l"/>
              </a:tabLst>
            </a:pPr>
            <a:r>
              <a:rPr lang="th-TH" sz="34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แบ่งเป็นสองลักษณะคือ “เป็นทางการ” (</a:t>
            </a:r>
            <a:r>
              <a:rPr lang="en-US" sz="34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Hard Control) </a:t>
            </a:r>
            <a:r>
              <a:rPr lang="th-TH" sz="34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และไม่เป็นทางการ (</a:t>
            </a:r>
            <a:r>
              <a:rPr lang="en-US" sz="34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Soft Control)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 3" panose="05040102010807070707" pitchFamily="18" charset="2"/>
              <a:buChar char="I"/>
              <a:tabLst>
                <a:tab pos="631635" algn="l"/>
              </a:tabLst>
            </a:pPr>
            <a:r>
              <a:rPr lang="en-US" sz="34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HC </a:t>
            </a:r>
            <a:r>
              <a:rPr lang="th-TH" sz="34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- การจัดโครงสร้าง การกำหนดอำนาจและหน้าที่ นโยบายด้านบุคคลและการบริหารบุคคล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 3" panose="05040102010807070707" pitchFamily="18" charset="2"/>
              <a:buChar char="I"/>
              <a:tabLst>
                <a:tab pos="631635" algn="l"/>
              </a:tabLst>
            </a:pPr>
            <a:r>
              <a:rPr lang="en-US" sz="34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SC – </a:t>
            </a:r>
            <a:r>
              <a:rPr lang="th-TH" sz="34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เกี่ยวกับจริยธรรม วินัย ความสามารถ รูปแบบการบริหารจัดการของผู้บริหาร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 3" panose="05040102010807070707" pitchFamily="18" charset="2"/>
              <a:buChar char="I"/>
              <a:tabLst>
                <a:tab pos="631635" algn="l"/>
              </a:tabLst>
            </a:pPr>
            <a:r>
              <a:rPr lang="th-TH" sz="34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การสับเปลี่ยนหน้าที่  บังคับลาพักผ่อน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982A89-5E85-4F7D-88BE-66E8AEAF56AC}"/>
              </a:ext>
            </a:extLst>
          </p:cNvPr>
          <p:cNvSpPr/>
          <p:nvPr/>
        </p:nvSpPr>
        <p:spPr>
          <a:xfrm>
            <a:off x="4915786" y="2027244"/>
            <a:ext cx="1180214" cy="73449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6A5ECA-74AC-4D2A-A453-6E786CE7ED5E}"/>
              </a:ext>
            </a:extLst>
          </p:cNvPr>
          <p:cNvCxnSpPr/>
          <p:nvPr/>
        </p:nvCxnSpPr>
        <p:spPr>
          <a:xfrm>
            <a:off x="3742661" y="3700130"/>
            <a:ext cx="270067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A155C73-EF31-45C8-A16F-EB5110C37A77}"/>
              </a:ext>
            </a:extLst>
          </p:cNvPr>
          <p:cNvGrpSpPr/>
          <p:nvPr/>
        </p:nvGrpSpPr>
        <p:grpSpPr>
          <a:xfrm>
            <a:off x="433773" y="221844"/>
            <a:ext cx="1586414" cy="1394781"/>
            <a:chOff x="9226898" y="1550652"/>
            <a:chExt cx="1586414" cy="139478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763BDF3-3699-4C5B-A2DC-E526E306D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26898" y="1550652"/>
              <a:ext cx="1586414" cy="13947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AE4A35-C347-4120-8987-5BC5F2C8A021}"/>
                </a:ext>
              </a:extLst>
            </p:cNvPr>
            <p:cNvSpPr txBox="1"/>
            <p:nvPr/>
          </p:nvSpPr>
          <p:spPr>
            <a:xfrm>
              <a:off x="9861247" y="206337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  <a:endParaRPr lang="th-TH" b="1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071477-9958-4FC7-96E7-97C947697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442" y="1881110"/>
            <a:ext cx="1679944" cy="127685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C4226-CB6F-4A24-80E9-70DB1F9D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9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72A5B-99BE-4C72-9261-7496B62EF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642" y="306005"/>
            <a:ext cx="10241280" cy="480379"/>
          </a:xfrm>
        </p:spPr>
        <p:txBody>
          <a:bodyPr>
            <a:noAutofit/>
          </a:bodyPr>
          <a:lstStyle/>
          <a:p>
            <a:r>
              <a:rPr lang="th-TH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COSO   </a:t>
            </a:r>
            <a:r>
              <a:rPr lang="th-TH" sz="4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Component</a:t>
            </a:r>
            <a:r>
              <a:rPr lang="th-TH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  </a:t>
            </a:r>
            <a:r>
              <a:rPr lang="th-TH" sz="4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rdiaUPC" pitchFamily="34" charset="-34"/>
                <a:ea typeface="Arial Unicode MS" pitchFamily="34" charset="-128"/>
                <a:cs typeface="CordiaUPC" pitchFamily="34" charset="-34"/>
              </a:rPr>
              <a:t>Coverage</a:t>
            </a:r>
            <a:endParaRPr lang="th-TH" sz="4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05B01B4C-D264-4FF8-8B9B-93547FC773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3405" y="944880"/>
          <a:ext cx="1144063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940">
                  <a:extLst>
                    <a:ext uri="{9D8B030D-6E8A-4147-A177-3AD203B41FA5}">
                      <a16:colId xmlns:a16="http://schemas.microsoft.com/office/drawing/2014/main" val="2479787477"/>
                    </a:ext>
                  </a:extLst>
                </a:gridCol>
                <a:gridCol w="2473247">
                  <a:extLst>
                    <a:ext uri="{9D8B030D-6E8A-4147-A177-3AD203B41FA5}">
                      <a16:colId xmlns:a16="http://schemas.microsoft.com/office/drawing/2014/main" val="2421705133"/>
                    </a:ext>
                  </a:extLst>
                </a:gridCol>
                <a:gridCol w="2205168">
                  <a:extLst>
                    <a:ext uri="{9D8B030D-6E8A-4147-A177-3AD203B41FA5}">
                      <a16:colId xmlns:a16="http://schemas.microsoft.com/office/drawing/2014/main" val="2944583899"/>
                    </a:ext>
                  </a:extLst>
                </a:gridCol>
                <a:gridCol w="1956425">
                  <a:extLst>
                    <a:ext uri="{9D8B030D-6E8A-4147-A177-3AD203B41FA5}">
                      <a16:colId xmlns:a16="http://schemas.microsoft.com/office/drawing/2014/main" val="4117811598"/>
                    </a:ext>
                  </a:extLst>
                </a:gridCol>
                <a:gridCol w="1956425">
                  <a:extLst>
                    <a:ext uri="{9D8B030D-6E8A-4147-A177-3AD203B41FA5}">
                      <a16:colId xmlns:a16="http://schemas.microsoft.com/office/drawing/2014/main" val="3813617296"/>
                    </a:ext>
                  </a:extLst>
                </a:gridCol>
                <a:gridCol w="1956425">
                  <a:extLst>
                    <a:ext uri="{9D8B030D-6E8A-4147-A177-3AD203B41FA5}">
                      <a16:colId xmlns:a16="http://schemas.microsoft.com/office/drawing/2014/main" val="17887946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ระดับ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COSO Component</a:t>
                      </a:r>
                      <a:endParaRPr lang="th-TH" sz="26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0930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สภาพแวดล้อมฯ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การประเมินความเสี่ยง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กิจกรรมการควบคุม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สารสนเทศและฯ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การติดตามผล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415451"/>
                  </a:ext>
                </a:extLst>
              </a:tr>
              <a:tr h="1347290">
                <a:tc>
                  <a:txBody>
                    <a:bodyPr/>
                    <a:lstStyle/>
                    <a:p>
                      <a:endParaRPr lang="th-TH" sz="28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หลักจรรยาบรรณ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การบริหารบุคคล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การบริหารผลงาน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แนวทางการประเมินความเสี่ยง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กำหนดมาตรฐานคู่มือฯ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th-TH" sz="26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ระบบข้อมูล และการสื่อสาร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th-TH" sz="26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การประชุมผู้บริหาร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การตรวจสอบภายใน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319109"/>
                  </a:ext>
                </a:extLst>
              </a:tr>
              <a:tr h="1610139">
                <a:tc>
                  <a:txBody>
                    <a:bodyPr/>
                    <a:lstStyle/>
                    <a:p>
                      <a:endParaRPr lang="th-TH" sz="28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อำนาจและหน้าที่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กำหนดคุณสมบัติของตำแหน่งงาน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ระบุความเสี่ยง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วัดความเสี่ยง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ลำดับความเสี่ยง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ระเบียบ/คู่มือ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หลักเกณฑ์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th-TH" sz="26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การบันทึกข้อมูล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th-TH" sz="26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การสื่อสารข้อมูล/การประชุม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การสอบทานของผู้บริหาร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09208"/>
                  </a:ext>
                </a:extLst>
              </a:tr>
            </a:tbl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1E9555-0D9A-40A4-89F6-26A3C445C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7DF89-8624-4511-99E7-093114DC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BE424-0AFA-44FB-A59D-B74845E5DC2D}"/>
              </a:ext>
            </a:extLst>
          </p:cNvPr>
          <p:cNvSpPr txBox="1"/>
          <p:nvPr/>
        </p:nvSpPr>
        <p:spPr>
          <a:xfrm rot="16200000">
            <a:off x="318977" y="2806995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/>
              <a:t>องค์กร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F7C2A-2A70-414D-A9AC-AA1E5E3F647E}"/>
              </a:ext>
            </a:extLst>
          </p:cNvPr>
          <p:cNvSpPr txBox="1"/>
          <p:nvPr/>
        </p:nvSpPr>
        <p:spPr>
          <a:xfrm rot="16200000">
            <a:off x="17074" y="4716158"/>
            <a:ext cx="174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/>
              <a:t>กระบวนการ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6CF6FA-FA43-4088-B0CF-7B5D0589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1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353BC-87CD-49AE-8E13-CDFD20C0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44" y="383660"/>
            <a:ext cx="10241280" cy="809988"/>
          </a:xfrm>
        </p:spPr>
        <p:txBody>
          <a:bodyPr>
            <a:normAutofit/>
          </a:bodyPr>
          <a:lstStyle/>
          <a:p>
            <a:r>
              <a:rPr lang="th-TH" sz="4000" b="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 ทำงานของกลไก การควบคุม</a:t>
            </a:r>
            <a:endParaRPr lang="th-TH" sz="4000" dirty="0">
              <a:solidFill>
                <a:schemeClr val="tx1"/>
              </a:solidFill>
            </a:endParaRP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7D095345-EB68-4C95-836E-8CD09E43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en-US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5C015127-73BF-4480-9C05-4425A94C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42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17F682-EC22-4BCC-96ED-6AB756D9D2A6}"/>
              </a:ext>
            </a:extLst>
          </p:cNvPr>
          <p:cNvSpPr txBox="1">
            <a:spLocks/>
          </p:cNvSpPr>
          <p:nvPr/>
        </p:nvSpPr>
        <p:spPr>
          <a:xfrm>
            <a:off x="418169" y="1667877"/>
            <a:ext cx="5042199" cy="439848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เบิกเงินทดรองจ่าย</a:t>
            </a:r>
            <a:r>
              <a:rPr lang="en-US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:</a:t>
            </a:r>
          </a:p>
          <a:p>
            <a:pPr marL="64008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th-TH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เกณฑ์</a:t>
            </a:r>
            <a:r>
              <a:rPr 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1.</a:t>
            </a:r>
            <a:r>
              <a:rPr 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ใช้เพื่อวัตถุประสงค์ขององค์กร</a:t>
            </a:r>
          </a:p>
          <a:p>
            <a:pPr marL="64008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</a:t>
            </a:r>
            <a:r>
              <a:rPr lang="en-US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 </a:t>
            </a:r>
            <a:r>
              <a:rPr 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เบิกได้ครั้งละไม่เกิน ห้าพันบาท</a:t>
            </a:r>
          </a:p>
          <a:p>
            <a:pPr marL="64008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</a:t>
            </a:r>
            <a:r>
              <a:rPr lang="en-US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3.</a:t>
            </a:r>
            <a:r>
              <a:rPr 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ผู้ขอเบิกต้องไม่มีรายการค้างเกินกำหนดคืนเงินทดรองจ่าย</a:t>
            </a:r>
          </a:p>
          <a:p>
            <a:pPr marL="64008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4. </a:t>
            </a:r>
            <a:r>
              <a:rPr 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ทำรายการคืนเงินภาย </a:t>
            </a:r>
            <a:r>
              <a:rPr lang="en-US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 </a:t>
            </a:r>
            <a:r>
              <a:rPr 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วัน หลังจากวันที่ใช้จ่ายจริง</a:t>
            </a:r>
          </a:p>
          <a:p>
            <a:pPr marL="64008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th-TH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วิธีการ</a:t>
            </a:r>
            <a:endParaRPr lang="th-TH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ใช้ใบเบิกที่กำหนด (</a:t>
            </a:r>
            <a:r>
              <a:rPr lang="en-US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F001)</a:t>
            </a:r>
            <a:endParaRPr lang="th-TH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หัวหน้าหน่วยงานผู้ขอเบิก สอบทานรายการ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ผู้อำนวยการ อนุมัติให้เบิก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CA1808-4814-4977-B28E-2ED904488F5A}"/>
              </a:ext>
            </a:extLst>
          </p:cNvPr>
          <p:cNvGrpSpPr/>
          <p:nvPr/>
        </p:nvGrpSpPr>
        <p:grpSpPr>
          <a:xfrm>
            <a:off x="6338267" y="2219268"/>
            <a:ext cx="5635391" cy="3779547"/>
            <a:chOff x="5840507" y="2108854"/>
            <a:chExt cx="5635391" cy="2666288"/>
          </a:xfrm>
          <a:noFill/>
        </p:grpSpPr>
        <p:sp>
          <p:nvSpPr>
            <p:cNvPr id="6" name="Flowchart: Document 5">
              <a:extLst>
                <a:ext uri="{FF2B5EF4-FFF2-40B4-BE49-F238E27FC236}">
                  <a16:creationId xmlns:a16="http://schemas.microsoft.com/office/drawing/2014/main" id="{AAB0E1D2-A33F-4361-8890-79E01F238D4A}"/>
                </a:ext>
              </a:extLst>
            </p:cNvPr>
            <p:cNvSpPr/>
            <p:nvPr/>
          </p:nvSpPr>
          <p:spPr>
            <a:xfrm>
              <a:off x="7677733" y="2108854"/>
              <a:ext cx="1556135" cy="712695"/>
            </a:xfrm>
            <a:prstGeom prst="flowChartDocumen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F001</a:t>
              </a:r>
              <a:endParaRPr lang="th-TH" sz="24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60CB4F-0B1C-42B0-80C7-84F228A6373A}"/>
                </a:ext>
              </a:extLst>
            </p:cNvPr>
            <p:cNvSpPr txBox="1"/>
            <p:nvPr/>
          </p:nvSpPr>
          <p:spPr>
            <a:xfrm>
              <a:off x="5840507" y="2219371"/>
              <a:ext cx="1240042" cy="36910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>
                  <a:latin typeface="CordiaUPC" panose="020B0304020202020204" pitchFamily="34" charset="-34"/>
                  <a:cs typeface="CordiaUPC" panose="020B0304020202020204" pitchFamily="34" charset="-34"/>
                </a:rPr>
                <a:t>ผู้ขอเบิก</a:t>
              </a:r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7CAEE18A-E099-449B-980F-6E20857F9507}"/>
                </a:ext>
              </a:extLst>
            </p:cNvPr>
            <p:cNvSpPr/>
            <p:nvPr/>
          </p:nvSpPr>
          <p:spPr>
            <a:xfrm>
              <a:off x="7713749" y="3149356"/>
              <a:ext cx="1472465" cy="632811"/>
            </a:xfrm>
            <a:prstGeom prst="diamond">
              <a:avLst/>
            </a:pr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Review</a:t>
              </a:r>
              <a:endParaRPr lang="th-TH" sz="2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9F396C87-6749-4C7C-9143-BA125BF63A06}"/>
                </a:ext>
              </a:extLst>
            </p:cNvPr>
            <p:cNvSpPr/>
            <p:nvPr/>
          </p:nvSpPr>
          <p:spPr>
            <a:xfrm>
              <a:off x="7677733" y="4142331"/>
              <a:ext cx="1556134" cy="632811"/>
            </a:xfrm>
            <a:prstGeom prst="diamond">
              <a:avLst/>
            </a:pr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Approve</a:t>
              </a:r>
              <a:endParaRPr lang="th-TH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12EC58-054C-46C5-8894-1C41C4775CE4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 flipH="1">
              <a:off x="8449982" y="2774432"/>
              <a:ext cx="5819" cy="374924"/>
            </a:xfrm>
            <a:prstGeom prst="straightConnector1">
              <a:avLst/>
            </a:prstGeom>
            <a:grpFill/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4B7150B-1986-40BC-84B1-35D3520A6DDF}"/>
                </a:ext>
              </a:extLst>
            </p:cNvPr>
            <p:cNvCxnSpPr/>
            <p:nvPr/>
          </p:nvCxnSpPr>
          <p:spPr>
            <a:xfrm flipH="1">
              <a:off x="8472935" y="3765935"/>
              <a:ext cx="1" cy="359144"/>
            </a:xfrm>
            <a:prstGeom prst="straightConnector1">
              <a:avLst/>
            </a:prstGeom>
            <a:grpFill/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6BBBDAA-DCC2-4049-888F-6588A0633D4F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6710083" y="3465762"/>
              <a:ext cx="1003666" cy="0"/>
            </a:xfrm>
            <a:prstGeom prst="line">
              <a:avLst/>
            </a:prstGeom>
            <a:grp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66D8AEB-0337-43C5-BD6F-A374E4DFD7E3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6705653" y="4431698"/>
              <a:ext cx="972080" cy="27039"/>
            </a:xfrm>
            <a:prstGeom prst="line">
              <a:avLst/>
            </a:prstGeom>
            <a:grp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D827621-DF54-4E7C-914B-7C21064F06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5652" y="2885268"/>
              <a:ext cx="0" cy="1559949"/>
            </a:xfrm>
            <a:prstGeom prst="straightConnector1">
              <a:avLst/>
            </a:prstGeom>
            <a:grpFill/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C3F895-5BC3-42DC-9E4A-15E993A529B4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9233867" y="4458734"/>
              <a:ext cx="787810" cy="3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B33AC7-3BA9-484B-897B-46D1966A87FC}"/>
                </a:ext>
              </a:extLst>
            </p:cNvPr>
            <p:cNvSpPr txBox="1"/>
            <p:nvPr/>
          </p:nvSpPr>
          <p:spPr>
            <a:xfrm>
              <a:off x="10161114" y="4170089"/>
              <a:ext cx="1314784" cy="36910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sz="2800" dirty="0">
                  <a:latin typeface="CordiaUPC" panose="020B0304020202020204" pitchFamily="34" charset="-34"/>
                  <a:cs typeface="CordiaUPC" panose="020B0304020202020204" pitchFamily="34" charset="-34"/>
                </a:rPr>
                <a:t>ฝ่ายการเงิน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FCBA07-BA8B-4807-8D68-0C77C1B29BF9}"/>
                </a:ext>
              </a:extLst>
            </p:cNvPr>
            <p:cNvSpPr txBox="1"/>
            <p:nvPr/>
          </p:nvSpPr>
          <p:spPr>
            <a:xfrm>
              <a:off x="9006323" y="3951675"/>
              <a:ext cx="450581" cy="36910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B05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Y</a:t>
              </a:r>
              <a:endParaRPr lang="th-TH" sz="2800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E7FA03-5FB9-4F5B-9114-9923593D752B}"/>
                </a:ext>
              </a:extLst>
            </p:cNvPr>
            <p:cNvSpPr txBox="1"/>
            <p:nvPr/>
          </p:nvSpPr>
          <p:spPr>
            <a:xfrm>
              <a:off x="7877523" y="3725089"/>
              <a:ext cx="306615" cy="36910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B05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Y</a:t>
              </a:r>
              <a:endParaRPr lang="th-TH" sz="2800" dirty="0">
                <a:solidFill>
                  <a:srgbClr val="00B050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57B147-7D25-490E-92AB-E26F10732AEC}"/>
                </a:ext>
              </a:extLst>
            </p:cNvPr>
            <p:cNvSpPr txBox="1"/>
            <p:nvPr/>
          </p:nvSpPr>
          <p:spPr>
            <a:xfrm>
              <a:off x="7246137" y="4004379"/>
              <a:ext cx="303145" cy="36910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5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N</a:t>
              </a:r>
              <a:endParaRPr lang="th-TH" sz="2800" dirty="0">
                <a:solidFill>
                  <a:schemeClr val="accent5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601D91-BBF5-4514-9F55-798284387E52}"/>
                </a:ext>
              </a:extLst>
            </p:cNvPr>
            <p:cNvSpPr txBox="1"/>
            <p:nvPr/>
          </p:nvSpPr>
          <p:spPr>
            <a:xfrm>
              <a:off x="7340545" y="2989696"/>
              <a:ext cx="303121" cy="36910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5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N</a:t>
              </a:r>
              <a:endParaRPr lang="th-TH" sz="2800" dirty="0">
                <a:solidFill>
                  <a:schemeClr val="accent5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606B319-4945-46E7-BF9D-6F58863FC773}"/>
              </a:ext>
            </a:extLst>
          </p:cNvPr>
          <p:cNvSpPr txBox="1"/>
          <p:nvPr/>
        </p:nvSpPr>
        <p:spPr>
          <a:xfrm>
            <a:off x="5676997" y="1630031"/>
            <a:ext cx="138050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Workflow : </a:t>
            </a:r>
            <a:endParaRPr lang="th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A003D0-C5B8-4DDD-BDA2-FED1C54C483B}"/>
              </a:ext>
            </a:extLst>
          </p:cNvPr>
          <p:cNvCxnSpPr>
            <a:stCxn id="7" idx="3"/>
          </p:cNvCxnSpPr>
          <p:nvPr/>
        </p:nvCxnSpPr>
        <p:spPr>
          <a:xfrm flipV="1">
            <a:off x="7578309" y="2637538"/>
            <a:ext cx="317160" cy="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B4B5E88-BC08-4D0F-A033-0ADFC5A7B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092" y="3319859"/>
            <a:ext cx="651931" cy="6519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5A08B7-B19C-4029-B8CE-D52466E06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092" y="5450976"/>
            <a:ext cx="660336" cy="6603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C839B3B-8EB5-4C70-AA5E-A84F675F6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534" y="2265072"/>
            <a:ext cx="744932" cy="744932"/>
          </a:xfrm>
          <a:prstGeom prst="rect">
            <a:avLst/>
          </a:prstGeom>
        </p:spPr>
      </p:pic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1179F0F8-00DF-4F65-BFAE-39DDF3F0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4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8A048AA-95F9-4531-A8C8-F87E67FCD9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128" y="143429"/>
          <a:ext cx="11440632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544">
                  <a:extLst>
                    <a:ext uri="{9D8B030D-6E8A-4147-A177-3AD203B41FA5}">
                      <a16:colId xmlns:a16="http://schemas.microsoft.com/office/drawing/2014/main" val="2439887464"/>
                    </a:ext>
                  </a:extLst>
                </a:gridCol>
                <a:gridCol w="3813544">
                  <a:extLst>
                    <a:ext uri="{9D8B030D-6E8A-4147-A177-3AD203B41FA5}">
                      <a16:colId xmlns:a16="http://schemas.microsoft.com/office/drawing/2014/main" val="3701760018"/>
                    </a:ext>
                  </a:extLst>
                </a:gridCol>
                <a:gridCol w="3813544">
                  <a:extLst>
                    <a:ext uri="{9D8B030D-6E8A-4147-A177-3AD203B41FA5}">
                      <a16:colId xmlns:a16="http://schemas.microsoft.com/office/drawing/2014/main" val="1007655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Control Criteria</a:t>
                      </a:r>
                      <a:endParaRPr lang="th-TH" sz="28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Control Tool</a:t>
                      </a:r>
                      <a:endParaRPr lang="th-TH" sz="28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Control Technique</a:t>
                      </a:r>
                      <a:endParaRPr lang="th-TH" sz="28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06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กำหนดกรอบ ของ</a:t>
                      </a:r>
                    </a:p>
                    <a:p>
                      <a:pPr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เวลา</a:t>
                      </a:r>
                    </a:p>
                    <a:p>
                      <a:pPr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ลักษณะ</a:t>
                      </a:r>
                    </a:p>
                    <a:p>
                      <a:pPr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คุณสมบัติ</a:t>
                      </a:r>
                    </a:p>
                    <a:p>
                      <a:pPr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การนำไปใช้ (ทรัพย์สิน ข้อมูล )</a:t>
                      </a:r>
                    </a:p>
                    <a:p>
                      <a:pPr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ลำดับขั้นตอนการทำงาน</a:t>
                      </a:r>
                    </a:p>
                    <a:p>
                      <a:pPr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เงื่อนไข ต่าง ๆ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   เป็นต้น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q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ข้อมูล – การบันทึกข้อมูล เป็นการสร้างเครื่องมือ เพื่อนำมาใช้ในการควบคุม</a:t>
                      </a:r>
                    </a:p>
                    <a:p>
                      <a:pPr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แบบฟอร์ม /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Register</a:t>
                      </a:r>
                      <a:endParaRPr lang="th-TH" sz="28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  <a:p>
                      <a:pPr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ระบบการสื่อสารข้อมูล</a:t>
                      </a:r>
                    </a:p>
                    <a:p>
                      <a:pPr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เครื่องมือ ใช้วัดค่า</a:t>
                      </a:r>
                    </a:p>
                    <a:p>
                      <a:pPr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CCTV</a:t>
                      </a:r>
                    </a:p>
                    <a:p>
                      <a:pPr>
                        <a:buFont typeface="Wingdings" panose="05000000000000000000" pitchFamily="2" charset="2"/>
                        <a:buChar char="q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Checklist</a:t>
                      </a:r>
                    </a:p>
                    <a:p>
                      <a:pPr>
                        <a:buFont typeface="Wingdings" panose="05000000000000000000" pitchFamily="2" charset="2"/>
                        <a:buChar char="q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Running Number</a:t>
                      </a:r>
                      <a:endParaRPr lang="th-TH" sz="28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การสอบทาน (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Review)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การอนุมัติ(บุคคล/คณะบุคคล)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การเปรียบเทียบ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การกระทบยอด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การยืนยัน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การตรวจนับ/ ตรวจตรา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Dual Control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การแบ่งแยกหน้าที่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การกำหนดเขตหวงห้าม</a:t>
                      </a:r>
                      <a:endParaRPr lang="en-US" sz="28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Signature verification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Independent checks </a:t>
                      </a:r>
                      <a:endParaRPr lang="th-TH" sz="28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การกำหนดให้มีการหยุดพัก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Rotation</a:t>
                      </a:r>
                      <a:endParaRPr lang="th-TH" sz="28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74839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22EA8-C561-4A7D-82A3-5F30AB1E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207C5-44FF-4969-BB09-6EE14327E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459D6-6D73-4A4D-B275-DC2C0D40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952A-79DB-485E-BB45-1959EA3ED4E9}" type="slidenum">
              <a:rPr lang="th-TH" smtClean="0"/>
              <a:t>43</a:t>
            </a:fld>
            <a:endParaRPr lang="th-T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85A316-46A2-451C-8079-281B118B726D}"/>
              </a:ext>
            </a:extLst>
          </p:cNvPr>
          <p:cNvSpPr/>
          <p:nvPr/>
        </p:nvSpPr>
        <p:spPr>
          <a:xfrm>
            <a:off x="2547071" y="4519689"/>
            <a:ext cx="1845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943509-4864-4374-BFB4-3F171A5CE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231" y="466053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04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1" y="92689"/>
            <a:ext cx="10972800" cy="1066800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CordiaUPC" panose="020B0304020202020204" pitchFamily="34" charset="-34"/>
                <a:cs typeface="CordiaUPC" panose="020B0304020202020204" pitchFamily="34" charset="-34"/>
              </a:rPr>
              <a:t>ข้อจำกัดด้านการควบคุม</a:t>
            </a: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1" y="1294946"/>
            <a:ext cx="10863096" cy="3777283"/>
          </a:xfrm>
        </p:spPr>
        <p:txBody>
          <a:bodyPr>
            <a:noAutofit/>
          </a:bodyPr>
          <a:lstStyle/>
          <a:p>
            <a:pPr marL="985838" indent="-808038">
              <a:spcBef>
                <a:spcPts val="600"/>
              </a:spcBef>
              <a:buClr>
                <a:srgbClr val="FF0000"/>
              </a:buClr>
              <a:buFont typeface="Wingdings 3" pitchFamily="18" charset="2"/>
              <a:buChar char="I"/>
              <a:tabLst>
                <a:tab pos="712788" algn="l"/>
              </a:tabLst>
            </a:pPr>
            <a:r>
              <a:rPr lang="th-TH" sz="3600" dirty="0">
                <a:solidFill>
                  <a:schemeClr val="tx1"/>
                </a:solidFill>
                <a:latin typeface="CordiaUPC" pitchFamily="34" charset="-34"/>
                <a:cs typeface="CordiaUPC" panose="020B0304020202020204" pitchFamily="34" charset="-34"/>
              </a:rPr>
              <a:t> การควบคุมที่ต้องพึ่งพาคน – การใช้วิจารณญาณ อาจมีข้อจำกัด</a:t>
            </a:r>
          </a:p>
          <a:p>
            <a:pPr marL="985838" indent="-808038">
              <a:spcBef>
                <a:spcPts val="600"/>
              </a:spcBef>
              <a:buClr>
                <a:srgbClr val="FF0000"/>
              </a:buClr>
              <a:buFont typeface="Wingdings 3" pitchFamily="18" charset="2"/>
              <a:buChar char="I"/>
              <a:tabLst>
                <a:tab pos="712788" algn="l"/>
              </a:tabLst>
            </a:pPr>
            <a:r>
              <a:rPr lang="th-TH" sz="3600" dirty="0">
                <a:solidFill>
                  <a:schemeClr val="tx1"/>
                </a:solidFill>
                <a:latin typeface="CordiaUPC" pitchFamily="34" charset="-34"/>
                <a:cs typeface="CordiaUPC" panose="020B0304020202020204" pitchFamily="34" charset="-34"/>
              </a:rPr>
              <a:t> การใช้อำนาจของผู้บริหาร ให้ข้ามระบบการควบคุม</a:t>
            </a:r>
          </a:p>
          <a:p>
            <a:pPr marL="985838" indent="-808038">
              <a:spcBef>
                <a:spcPts val="600"/>
              </a:spcBef>
              <a:buClr>
                <a:srgbClr val="FF0000"/>
              </a:buClr>
              <a:buFont typeface="Wingdings 3" pitchFamily="18" charset="2"/>
              <a:buChar char="I"/>
              <a:tabLst>
                <a:tab pos="712788" algn="l"/>
              </a:tabLst>
            </a:pPr>
            <a:r>
              <a:rPr lang="th-TH" sz="3600" dirty="0">
                <a:solidFill>
                  <a:schemeClr val="tx1"/>
                </a:solidFill>
                <a:latin typeface="CordiaUPC" pitchFamily="34" charset="-34"/>
                <a:cs typeface="CordiaUPC" panose="020B0304020202020204" pitchFamily="34" charset="-34"/>
              </a:rPr>
              <a:t> ผู้ปฏิบัติไม่เข้าใจการควบคุม</a:t>
            </a:r>
          </a:p>
          <a:p>
            <a:pPr marL="985838" indent="-808038">
              <a:spcBef>
                <a:spcPts val="600"/>
              </a:spcBef>
              <a:buClr>
                <a:srgbClr val="FF0000"/>
              </a:buClr>
              <a:buFont typeface="Wingdings 3" pitchFamily="18" charset="2"/>
              <a:buChar char="I"/>
              <a:tabLst>
                <a:tab pos="712788" algn="l"/>
              </a:tabLst>
            </a:pPr>
            <a:r>
              <a:rPr lang="th-TH" sz="3600" dirty="0">
                <a:solidFill>
                  <a:schemeClr val="tx1"/>
                </a:solidFill>
                <a:latin typeface="CordiaUPC" pitchFamily="34" charset="-34"/>
                <a:cs typeface="CordiaUPC" panose="020B0304020202020204" pitchFamily="34" charset="-34"/>
              </a:rPr>
              <a:t> การร่วมมือกัน เพื่อหลีกเลี่ยงการควบคุม</a:t>
            </a:r>
          </a:p>
          <a:p>
            <a:pPr marL="985838" indent="-808038">
              <a:spcBef>
                <a:spcPts val="600"/>
              </a:spcBef>
              <a:buClr>
                <a:srgbClr val="FF0000"/>
              </a:buClr>
              <a:buFont typeface="Wingdings 3" pitchFamily="18" charset="2"/>
              <a:buChar char="I"/>
              <a:tabLst>
                <a:tab pos="712788" algn="l"/>
              </a:tabLst>
            </a:pPr>
            <a:r>
              <a:rPr lang="th-TH" sz="3600" dirty="0">
                <a:solidFill>
                  <a:schemeClr val="tx1"/>
                </a:solidFill>
                <a:latin typeface="CordiaUPC" pitchFamily="34" charset="-34"/>
                <a:cs typeface="CordiaUPC" panose="020B0304020202020204" pitchFamily="34" charset="-34"/>
              </a:rPr>
              <a:t> พัฒนาไม่ทันความเปลี่ยนแปลง ทำให้การควบคุมล้าสมัย</a:t>
            </a:r>
          </a:p>
          <a:p>
            <a:pPr marL="985838" indent="-808038">
              <a:spcBef>
                <a:spcPts val="600"/>
              </a:spcBef>
              <a:buClr>
                <a:srgbClr val="FF0000"/>
              </a:buClr>
              <a:buFont typeface="Wingdings 3" pitchFamily="18" charset="2"/>
              <a:buChar char="I"/>
              <a:tabLst>
                <a:tab pos="712788" algn="l"/>
              </a:tabLst>
            </a:pPr>
            <a:r>
              <a:rPr lang="th-TH" sz="3600" dirty="0">
                <a:solidFill>
                  <a:schemeClr val="tx1"/>
                </a:solidFill>
                <a:latin typeface="CordiaUPC" pitchFamily="34" charset="-34"/>
                <a:cs typeface="CordiaUPC" panose="020B0304020202020204" pitchFamily="34" charset="-34"/>
              </a:rPr>
              <a:t> ต้นทุนสูง</a:t>
            </a:r>
          </a:p>
          <a:p>
            <a:pPr>
              <a:buClr>
                <a:srgbClr val="FF0000"/>
              </a:buClr>
              <a:buFont typeface="Wingdings 3" pitchFamily="18" charset="2"/>
              <a:buChar char="I"/>
            </a:pPr>
            <a:endParaRPr lang="th-TH" sz="3600" dirty="0">
              <a:solidFill>
                <a:schemeClr val="tx1"/>
              </a:solidFill>
              <a:latin typeface="CordiaUPC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9455-4BFD-4A78-A0E4-D5179180780E}" type="slidenum">
              <a:rPr lang="th-TH" smtClean="0"/>
              <a:t>44</a:t>
            </a:fld>
            <a:endParaRPr lang="th-TH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AE438C-9293-4186-87F0-1E66AAFFF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046" y="2497204"/>
            <a:ext cx="1626781" cy="141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23FCE-D028-407F-97C0-721581EC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19/08/66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F2DD5-0C51-499E-B3DE-E12989452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ใช้ประกอบการบรรยายเท่านั้น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0A651-91AB-40AA-86EE-5A6338B7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45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66C9BF-CECD-40E0-93E4-C8F5870E6F14}"/>
              </a:ext>
            </a:extLst>
          </p:cNvPr>
          <p:cNvSpPr txBox="1">
            <a:spLocks/>
          </p:cNvSpPr>
          <p:nvPr/>
        </p:nvSpPr>
        <p:spPr>
          <a:xfrm>
            <a:off x="1189074" y="320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solidFill>
                  <a:schemeClr val="tx2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ข้ามให้พ้น</a:t>
            </a:r>
            <a:r>
              <a:rPr lang="en-US" b="1" dirty="0">
                <a:solidFill>
                  <a:schemeClr val="tx2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b="1" dirty="0">
                <a:solidFill>
                  <a:schemeClr val="tx2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อุปสรรค</a:t>
            </a:r>
            <a:r>
              <a:rPr lang="nl-BE" alt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 / </a:t>
            </a:r>
            <a:r>
              <a:rPr lang="th-TH" alt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ทัศนคติ </a:t>
            </a:r>
            <a:r>
              <a:rPr lang="en-US" b="1" dirty="0">
                <a:solidFill>
                  <a:schemeClr val="tx2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th-TH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DC5A3CB-EA12-456B-A384-564EE556A815}"/>
              </a:ext>
            </a:extLst>
          </p:cNvPr>
          <p:cNvSpPr txBox="1">
            <a:spLocks noChangeArrowheads="1"/>
          </p:cNvSpPr>
          <p:nvPr/>
        </p:nvSpPr>
        <p:spPr>
          <a:xfrm>
            <a:off x="707545" y="1941330"/>
            <a:ext cx="5693255" cy="4331879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indent="-808038">
              <a:spcBef>
                <a:spcPts val="0"/>
              </a:spcBef>
              <a:buClr>
                <a:srgbClr val="FF0000"/>
              </a:buClr>
              <a:buFont typeface="Wingdings 2" panose="05020102010507070707" pitchFamily="18" charset="2"/>
              <a:buChar char="Q"/>
            </a:pPr>
            <a:r>
              <a:rPr lang="en-US" alt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Risk &amp; Control </a:t>
            </a:r>
            <a:r>
              <a:rPr lang="th-TH" alt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ไม่ได้เป็นส่วนสำคัญของธุรกิจเรา เช่น การขาย การผลิต เป็นต้น สำคัญกว่าการบริหารความเสี่ยง</a:t>
            </a:r>
            <a:endParaRPr lang="th-TH" altLang="th-TH" sz="2800" b="1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808038" indent="-808038">
              <a:spcBef>
                <a:spcPts val="0"/>
              </a:spcBef>
              <a:buClr>
                <a:srgbClr val="FF0000"/>
              </a:buClr>
              <a:buFont typeface="Wingdings 2" panose="05020102010507070707" pitchFamily="18" charset="2"/>
              <a:buChar char="Q"/>
            </a:pPr>
            <a:r>
              <a:rPr lang="th-TH" altLang="th-TH" sz="28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ไม่เต็มใจ ที่จะทำ ไม่ใช่เรื่องของเรา งานอื่นมีตั้งเยอะแยะ </a:t>
            </a:r>
            <a:endParaRPr lang="nl-BE" altLang="th-TH" sz="2800" b="1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808038" indent="-808038">
              <a:spcBef>
                <a:spcPts val="0"/>
              </a:spcBef>
              <a:buClr>
                <a:srgbClr val="FF0000"/>
              </a:buClr>
              <a:buFont typeface="Wingdings 2" panose="05020102010507070707" pitchFamily="18" charset="2"/>
              <a:buChar char="Q"/>
            </a:pPr>
            <a:r>
              <a:rPr lang="th-TH" alt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เป็นงานที่ต้องทำเพิ่มขึ้น จากงานปกติ</a:t>
            </a:r>
            <a:endParaRPr lang="nl-BE" altLang="th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808038" indent="-808038">
              <a:spcBef>
                <a:spcPts val="0"/>
              </a:spcBef>
              <a:buClr>
                <a:srgbClr val="FF0000"/>
              </a:buClr>
              <a:buFont typeface="Wingdings 2" panose="05020102010507070707" pitchFamily="18" charset="2"/>
              <a:buChar char="Q"/>
            </a:pPr>
            <a:r>
              <a:rPr lang="th-TH" alt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ต้องเสียเวลาอันมีค่า มาทำความเสี่ยง</a:t>
            </a:r>
          </a:p>
          <a:p>
            <a:pPr marL="808038" indent="-808038">
              <a:spcBef>
                <a:spcPts val="0"/>
              </a:spcBef>
              <a:buClr>
                <a:srgbClr val="FF0000"/>
              </a:buClr>
              <a:buFont typeface="Wingdings 2" panose="05020102010507070707" pitchFamily="18" charset="2"/>
              <a:buChar char="Q"/>
            </a:pPr>
            <a:r>
              <a:rPr lang="th-TH" altLang="th-TH" sz="2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เราจัดการความเสี่ยง ซึ่งเป็นส่วนหนึ่งของการดำเนินการปกติ เพียงแต่อธิบายไม่ได้</a:t>
            </a:r>
            <a:endParaRPr lang="nl-BE" altLang="th-TH" sz="28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808038" indent="-808038">
              <a:spcBef>
                <a:spcPts val="0"/>
              </a:spcBef>
              <a:buClr>
                <a:srgbClr val="FF0000"/>
              </a:buClr>
              <a:buFont typeface="Wingdings 2" panose="05020102010507070707" pitchFamily="18" charset="2"/>
              <a:buChar char="Q"/>
            </a:pPr>
            <a:endParaRPr lang="en-US" altLang="th-TH" sz="2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3C8811-B074-4F85-93B8-B558C362D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920" y="584791"/>
            <a:ext cx="1584251" cy="1249363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2F23C2C0-9D8C-4E60-B783-DCE4749CF2AD}"/>
              </a:ext>
            </a:extLst>
          </p:cNvPr>
          <p:cNvSpPr txBox="1">
            <a:spLocks noChangeArrowheads="1"/>
          </p:cNvSpPr>
          <p:nvPr/>
        </p:nvSpPr>
        <p:spPr>
          <a:xfrm>
            <a:off x="6702942" y="1863336"/>
            <a:ext cx="5369441" cy="4409873"/>
          </a:xfrm>
          <a:prstGeom prst="rect">
            <a:avLst/>
          </a:prstGeom>
          <a:noFill/>
          <a:ln>
            <a:noFill/>
          </a:ln>
        </p:spPr>
        <p:txBody>
          <a:bodyPr vert="horz" lIns="0" tIns="45720" rIns="0" bIns="4572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th-TH" altLang="th-TH" sz="3200" b="1" dirty="0">
                <a:solidFill>
                  <a:schemeClr val="tx2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การบริหารความเสี่ยง เกี่ยวข้องโดยตรงกับการวัดผลงาน</a:t>
            </a:r>
            <a:endParaRPr lang="nl-BE" altLang="th-TH" sz="3200" b="1" dirty="0">
              <a:solidFill>
                <a:schemeClr val="tx2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627063" indent="-627063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th-TH" altLang="th-TH" sz="3200" b="1" dirty="0">
                <a:solidFill>
                  <a:schemeClr val="tx2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ความเข้าใจเกี่ยวกับ ประโยชน์ของการบริหารความเสี่ยง จะช่วยลดความไม่เต็มใจ</a:t>
            </a:r>
            <a:endParaRPr lang="nl-BE" altLang="th-TH" sz="3200" b="1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627063" indent="-627063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th-TH" altLang="th-TH" sz="3200" b="1" dirty="0">
                <a:solidFill>
                  <a:schemeClr val="tx2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แบ่งปัน แนวปฏิบัติที่ดี ด้านการบริหารความเสี่ยง เพื่อให้เกิดการพัฒนาตนเอง</a:t>
            </a:r>
            <a:endParaRPr lang="nl-BE" altLang="th-TH" sz="3200" b="1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627063" indent="-627063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th-TH" altLang="th-TH" sz="3200" b="1" dirty="0">
                <a:solidFill>
                  <a:schemeClr val="tx2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ประชุมข้านสายงานเพื่ออภิปรายเรื่องการบริหารความเสี่ยง </a:t>
            </a:r>
            <a:endParaRPr lang="nl-BE" altLang="th-TH" sz="3200" b="1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7710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1160" y="478662"/>
            <a:ext cx="7924800" cy="1143000"/>
          </a:xfrm>
          <a:noFill/>
        </p:spPr>
        <p:txBody>
          <a:bodyPr anchor="ctr"/>
          <a:lstStyle/>
          <a:p>
            <a:pPr eaLnBrk="1" hangingPunct="1"/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Lessons Learned</a:t>
            </a:r>
            <a:endParaRPr lang="en-US" sz="4700" dirty="0">
              <a:solidFill>
                <a:schemeClr val="tx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496D1C47-545A-4AD5-9536-4C16F452DF76}" type="slidenum">
              <a:rPr lang="en-US" smtClean="0">
                <a:solidFill>
                  <a:schemeClr val="tx2"/>
                </a:solidFill>
              </a:rPr>
              <a:pPr eaLnBrk="1" hangingPunct="1"/>
              <a:t>46</a:t>
            </a:fld>
            <a:endParaRPr lang="th-TH" dirty="0">
              <a:solidFill>
                <a:schemeClr val="tx2"/>
              </a:solidFill>
            </a:endParaRP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97279" y="1769102"/>
            <a:ext cx="9536825" cy="3851275"/>
          </a:xfrm>
        </p:spPr>
        <p:txBody>
          <a:bodyPr>
            <a:normAutofit/>
          </a:bodyPr>
          <a:lstStyle/>
          <a:p>
            <a:pPr marL="628650" indent="-628650">
              <a:lnSpc>
                <a:spcPts val="2400"/>
              </a:lnSpc>
              <a:buClr>
                <a:srgbClr val="1868A3"/>
              </a:buClr>
              <a:buFont typeface="Wingdings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Executive, audit committee and board support critical to success</a:t>
            </a:r>
          </a:p>
          <a:p>
            <a:pPr marL="628650" indent="-628650">
              <a:lnSpc>
                <a:spcPts val="2400"/>
              </a:lnSpc>
              <a:buClr>
                <a:srgbClr val="1868A3"/>
              </a:buClr>
              <a:buFont typeface="Wingdings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Ensure there is a clear vision of success</a:t>
            </a:r>
          </a:p>
          <a:p>
            <a:pPr marL="628650" indent="-628650">
              <a:lnSpc>
                <a:spcPts val="2400"/>
              </a:lnSpc>
              <a:buClr>
                <a:srgbClr val="1868A3"/>
              </a:buClr>
              <a:buFont typeface="Wingdings" pitchFamily="2" charset="2"/>
              <a:buChar char="§"/>
            </a:pPr>
            <a:r>
              <a:rPr lang="en-US" sz="4000" dirty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Speak the same language</a:t>
            </a:r>
          </a:p>
          <a:p>
            <a:pPr marL="628650" indent="-628650">
              <a:lnSpc>
                <a:spcPts val="2400"/>
              </a:lnSpc>
              <a:buClr>
                <a:srgbClr val="1868A3"/>
              </a:buClr>
              <a:buFont typeface="Wingdings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Ownership of risks must be clearly defined</a:t>
            </a:r>
          </a:p>
          <a:p>
            <a:pPr marL="628650" indent="-628650">
              <a:lnSpc>
                <a:spcPts val="2400"/>
              </a:lnSpc>
              <a:buClr>
                <a:srgbClr val="1868A3"/>
              </a:buClr>
              <a:buFont typeface="Wingdings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Need for more clarity around roles</a:t>
            </a:r>
          </a:p>
          <a:p>
            <a:pPr marL="628650" indent="-628650">
              <a:lnSpc>
                <a:spcPts val="2400"/>
              </a:lnSpc>
              <a:buClr>
                <a:srgbClr val="1868A3"/>
              </a:buClr>
              <a:buFont typeface="Wingdings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Ensure that ERM is perceived as a process and not just an event in time</a:t>
            </a:r>
          </a:p>
          <a:p>
            <a:pPr marL="628650" indent="-628650">
              <a:lnSpc>
                <a:spcPts val="2400"/>
              </a:lnSpc>
              <a:buClr>
                <a:srgbClr val="1868A3"/>
              </a:buClr>
              <a:buFont typeface="Wingdings" pitchFamily="2" charset="2"/>
              <a:buChar char="§"/>
            </a:pPr>
            <a:r>
              <a:rPr lang="en-US" sz="4000" dirty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Focus on action and not just reporting</a:t>
            </a:r>
          </a:p>
          <a:p>
            <a:pPr>
              <a:lnSpc>
                <a:spcPts val="2400"/>
              </a:lnSpc>
            </a:pPr>
            <a:endParaRPr lang="en-US" sz="4000" dirty="0">
              <a:solidFill>
                <a:schemeClr val="tx1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dirty="0"/>
              <a:t>19/08/66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84BCD-42CF-462E-967F-911A2EB7A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ใช้ประกอบการบรรยายเท่านั้น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FBA1D3-AFF1-4D12-8D79-19021C62A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621" y="4879975"/>
            <a:ext cx="3086100" cy="1476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7887D9-4D8B-4EAB-86A6-12E823F00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070" y="2200940"/>
            <a:ext cx="1913771" cy="170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888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3E8AD-44AA-4338-B69B-A455AA6BF3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69931" y="399393"/>
            <a:ext cx="6863255" cy="56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0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C83918A-93CF-40B5-8865-1CE077491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634" y="1729015"/>
            <a:ext cx="1219200" cy="121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8D688C-95DB-4B5A-AAB7-95A5618E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71" y="207967"/>
            <a:ext cx="10241280" cy="936516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CordiaUPC" panose="020B0304020202020204" pitchFamily="34" charset="-34"/>
                <a:cs typeface="CordiaUPC" panose="020B0304020202020204" pitchFamily="34" charset="-34"/>
              </a:rPr>
              <a:t>ทบทวนแนวคิด - ความเสี่ยง</a:t>
            </a:r>
            <a:endParaRPr lang="th-TH" sz="4400" b="1" dirty="0">
              <a:solidFill>
                <a:schemeClr val="accent1">
                  <a:lumMod val="7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D0FBC-925C-4C77-A4B7-62F09B2E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th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4B506-D3FD-4EE4-9A5F-0084AC47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5EE80-1441-4DEA-BE4B-3F54CE62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F034-FB1C-4DDF-BB25-9C5D14E4143A}" type="slidenum">
              <a:rPr lang="th-TH" smtClean="0"/>
              <a:t>5</a:t>
            </a:fld>
            <a:endParaRPr lang="th-T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AD3389-396F-4AB5-89CF-D798CD23A7DD}"/>
              </a:ext>
            </a:extLst>
          </p:cNvPr>
          <p:cNvSpPr txBox="1"/>
          <p:nvPr/>
        </p:nvSpPr>
        <p:spPr>
          <a:xfrm>
            <a:off x="319026" y="3379868"/>
            <a:ext cx="3092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ติดเชื้อ </a:t>
            </a:r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Covid </a:t>
            </a: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รักษาตัวอยู่ รพ.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8CB674-BFB2-4166-B754-390217095436}"/>
              </a:ext>
            </a:extLst>
          </p:cNvPr>
          <p:cNvSpPr/>
          <p:nvPr/>
        </p:nvSpPr>
        <p:spPr>
          <a:xfrm>
            <a:off x="1660480" y="2691764"/>
            <a:ext cx="634409" cy="595424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A</a:t>
            </a:r>
            <a:endParaRPr lang="th-TH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8A51CB-847D-48C8-BAE0-B17B34576DC5}"/>
              </a:ext>
            </a:extLst>
          </p:cNvPr>
          <p:cNvSpPr/>
          <p:nvPr/>
        </p:nvSpPr>
        <p:spPr>
          <a:xfrm>
            <a:off x="4155617" y="2786171"/>
            <a:ext cx="634409" cy="595424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B</a:t>
            </a:r>
            <a:endParaRPr lang="th-TH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00AD78-0688-4F46-98EE-80F06719C737}"/>
              </a:ext>
            </a:extLst>
          </p:cNvPr>
          <p:cNvSpPr/>
          <p:nvPr/>
        </p:nvSpPr>
        <p:spPr>
          <a:xfrm>
            <a:off x="6550812" y="2728545"/>
            <a:ext cx="634409" cy="595424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C</a:t>
            </a:r>
            <a:endParaRPr lang="th-TH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2BFCBF1-3F9F-4FF6-BC90-C6395400A8E2}"/>
              </a:ext>
            </a:extLst>
          </p:cNvPr>
          <p:cNvSpPr/>
          <p:nvPr/>
        </p:nvSpPr>
        <p:spPr>
          <a:xfrm>
            <a:off x="9712382" y="2712040"/>
            <a:ext cx="634409" cy="595424"/>
          </a:xfrm>
          <a:prstGeom prst="ellipse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D</a:t>
            </a:r>
            <a:endParaRPr lang="th-TH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D575B1-70D3-4EBC-B18F-3E792E847A15}"/>
              </a:ext>
            </a:extLst>
          </p:cNvPr>
          <p:cNvSpPr txBox="1"/>
          <p:nvPr/>
        </p:nvSpPr>
        <p:spPr>
          <a:xfrm>
            <a:off x="3411539" y="3466748"/>
            <a:ext cx="249619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อยู่ คอนโด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ออกจากบ้านทุกวัน</a:t>
            </a:r>
          </a:p>
          <a:p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       ใช้รถสาธารณ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ทานอาหารที่ร้าน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ฉีด วัคซีน </a:t>
            </a:r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1 </a:t>
            </a: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เข็ม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25F880-A541-4198-B2FE-5028153337D6}"/>
              </a:ext>
            </a:extLst>
          </p:cNvPr>
          <p:cNvSpPr txBox="1"/>
          <p:nvPr/>
        </p:nvSpPr>
        <p:spPr>
          <a:xfrm>
            <a:off x="5841663" y="3530803"/>
            <a:ext cx="29001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อยู่ บ้านเดียว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ออกจากบ้านทุกวัน</a:t>
            </a:r>
          </a:p>
          <a:p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       ใช้รถส่วนตัว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นำอาหาร ทานที่ทำงาน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ฉีด วัคซีน </a:t>
            </a:r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1 </a:t>
            </a: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เข็ม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76EF15-BA5A-4FDA-871B-CDF5F07403CC}"/>
              </a:ext>
            </a:extLst>
          </p:cNvPr>
          <p:cNvSpPr txBox="1"/>
          <p:nvPr/>
        </p:nvSpPr>
        <p:spPr>
          <a:xfrm>
            <a:off x="8675744" y="3589968"/>
            <a:ext cx="353334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อยู่บ้านเดี่ยว คนเดียว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ออกกำลังกายประจำ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ออกจากบ้านเท่าที่จำเป็น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สั่งอาหารมาทานที่บ้าน/ทำเอง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ฉีด วัคซีน </a:t>
            </a:r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2 </a:t>
            </a: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เข็ม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51D084-6207-49FB-89BE-370EC2482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175" y="1652575"/>
            <a:ext cx="1219200" cy="1219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BFF866-12AD-4BA7-A1D6-BEA280CD8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641" y="2437769"/>
            <a:ext cx="609600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63595D-EE3B-4E44-9FAA-BD8CF5ED8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1726" y="1807057"/>
            <a:ext cx="1219200" cy="1219200"/>
          </a:xfrm>
          <a:prstGeom prst="rect">
            <a:avLst/>
          </a:prstGeom>
        </p:spPr>
      </p:pic>
      <p:sp>
        <p:nvSpPr>
          <p:cNvPr id="26" name="Explosion: 8 Points 25">
            <a:extLst>
              <a:ext uri="{FF2B5EF4-FFF2-40B4-BE49-F238E27FC236}">
                <a16:creationId xmlns:a16="http://schemas.microsoft.com/office/drawing/2014/main" id="{5D77A148-8558-4CEC-A970-69A075E58DDF}"/>
              </a:ext>
            </a:extLst>
          </p:cNvPr>
          <p:cNvSpPr/>
          <p:nvPr/>
        </p:nvSpPr>
        <p:spPr>
          <a:xfrm>
            <a:off x="9058938" y="82296"/>
            <a:ext cx="1682071" cy="1088905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COVID</a:t>
            </a:r>
            <a:endParaRPr lang="th-TH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F7E0C62-23CE-448E-963C-F1C5F153C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6409" y="640372"/>
            <a:ext cx="1682071" cy="15054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6E567EB-85ED-4E50-B1B2-BA45CC9420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139" y="157603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5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5E09-B835-4A93-A1FF-8E9DB16D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63949"/>
            <a:ext cx="10241280" cy="1234440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CordiaUPC" panose="020B0304020202020204" pitchFamily="34" charset="-34"/>
                <a:cs typeface="CordiaUPC" panose="020B0304020202020204" pitchFamily="34" charset="-34"/>
              </a:rPr>
              <a:t>ทบทวนแนวคิด-ความเสี่ยง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E2A51-8E28-41F4-951D-EF4BC254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89912-7E53-4762-830B-2E9092EB8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952A-79DB-485E-BB45-1959EA3ED4E9}" type="slidenum">
              <a:rPr lang="th-TH" smtClean="0"/>
              <a:t>6</a:t>
            </a:fld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6B009-310B-472C-9E57-9A5B345CC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275" y="2844882"/>
            <a:ext cx="1010279" cy="99901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3BF1D3-67BE-470A-B107-3BD6FA60E896}"/>
              </a:ext>
            </a:extLst>
          </p:cNvPr>
          <p:cNvCxnSpPr/>
          <p:nvPr/>
        </p:nvCxnSpPr>
        <p:spPr>
          <a:xfrm>
            <a:off x="1353787" y="3859481"/>
            <a:ext cx="98018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ECE4E06-2C34-42D0-85D0-113A97C70026}"/>
              </a:ext>
            </a:extLst>
          </p:cNvPr>
          <p:cNvSpPr txBox="1"/>
          <p:nvPr/>
        </p:nvSpPr>
        <p:spPr>
          <a:xfrm>
            <a:off x="736982" y="1878159"/>
            <a:ext cx="736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วันนี้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ECCFA2-B92E-4DBD-9371-E8549C679A23}"/>
              </a:ext>
            </a:extLst>
          </p:cNvPr>
          <p:cNvSpPr txBox="1"/>
          <p:nvPr/>
        </p:nvSpPr>
        <p:spPr>
          <a:xfrm>
            <a:off x="142428" y="4031167"/>
            <a:ext cx="2661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วันพรุ่งนี้และ</a:t>
            </a:r>
            <a:r>
              <a:rPr lang="th-TH" sz="32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ต่อๆไป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8C4011-CFF9-4F77-AC51-D925658CE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118" y="4819844"/>
            <a:ext cx="1010279" cy="99901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05C028-95EA-46AD-9E4A-0178E465C07B}"/>
              </a:ext>
            </a:extLst>
          </p:cNvPr>
          <p:cNvCxnSpPr/>
          <p:nvPr/>
        </p:nvCxnSpPr>
        <p:spPr>
          <a:xfrm>
            <a:off x="1353786" y="5797209"/>
            <a:ext cx="98018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8BAAC06-0602-4484-BE05-54DC26690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132" y="2587306"/>
            <a:ext cx="1219200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E05D77-9BC2-4B8B-9233-5D63AC6E8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0910" y="2503064"/>
            <a:ext cx="1219200" cy="121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E97E63-93DB-4FFB-990B-6C07717F26EB}"/>
              </a:ext>
            </a:extLst>
          </p:cNvPr>
          <p:cNvSpPr txBox="1"/>
          <p:nvPr/>
        </p:nvSpPr>
        <p:spPr>
          <a:xfrm>
            <a:off x="10661081" y="2107547"/>
            <a:ext cx="1034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8.30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น.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F87B71-EC40-4F11-B85C-661F43C1B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4126" y="4570419"/>
            <a:ext cx="1219200" cy="1219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ED7983-938A-4787-853A-860304BAB51D}"/>
              </a:ext>
            </a:extLst>
          </p:cNvPr>
          <p:cNvSpPr txBox="1"/>
          <p:nvPr/>
        </p:nvSpPr>
        <p:spPr>
          <a:xfrm>
            <a:off x="10890110" y="4537144"/>
            <a:ext cx="1034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8.30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น.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368DB0-7696-491F-805A-93419580CCFE}"/>
              </a:ext>
            </a:extLst>
          </p:cNvPr>
          <p:cNvSpPr txBox="1"/>
          <p:nvPr/>
        </p:nvSpPr>
        <p:spPr>
          <a:xfrm>
            <a:off x="5854536" y="1979844"/>
            <a:ext cx="1414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Problem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D90D8DBA-029C-4195-BB9C-4865CA9D032A}"/>
              </a:ext>
            </a:extLst>
          </p:cNvPr>
          <p:cNvSpPr/>
          <p:nvPr/>
        </p:nvSpPr>
        <p:spPr>
          <a:xfrm>
            <a:off x="1580150" y="1837103"/>
            <a:ext cx="1506526" cy="90803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Risks</a:t>
            </a:r>
            <a:endParaRPr lang="th-TH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E1D30C-E60F-4AFF-88B1-DF14599ADCA3}"/>
              </a:ext>
            </a:extLst>
          </p:cNvPr>
          <p:cNvCxnSpPr/>
          <p:nvPr/>
        </p:nvCxnSpPr>
        <p:spPr>
          <a:xfrm>
            <a:off x="2897930" y="2844882"/>
            <a:ext cx="0" cy="1014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D0921D-A6F0-40F0-8FF5-51DDA92BD412}"/>
              </a:ext>
            </a:extLst>
          </p:cNvPr>
          <p:cNvCxnSpPr/>
          <p:nvPr/>
        </p:nvCxnSpPr>
        <p:spPr>
          <a:xfrm>
            <a:off x="2838553" y="4804257"/>
            <a:ext cx="0" cy="1014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008A62-A999-4995-823D-56212A588D22}"/>
              </a:ext>
            </a:extLst>
          </p:cNvPr>
          <p:cNvSpPr txBox="1"/>
          <p:nvPr/>
        </p:nvSpPr>
        <p:spPr>
          <a:xfrm>
            <a:off x="4633806" y="5021070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มีความเสี่ยง? / เกิดความเสี่ยง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0D497C-527E-4F02-AA50-0148B04D2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885" y="4451550"/>
            <a:ext cx="1219200" cy="121920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79B1D6-A050-431E-9226-F9CAFA32C819}"/>
              </a:ext>
            </a:extLst>
          </p:cNvPr>
          <p:cNvCxnSpPr/>
          <p:nvPr/>
        </p:nvCxnSpPr>
        <p:spPr>
          <a:xfrm>
            <a:off x="3086676" y="3232298"/>
            <a:ext cx="1006859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E9E1220-93E4-48C3-B79E-F351B2D0504B}"/>
              </a:ext>
            </a:extLst>
          </p:cNvPr>
          <p:cNvCxnSpPr/>
          <p:nvPr/>
        </p:nvCxnSpPr>
        <p:spPr>
          <a:xfrm>
            <a:off x="2961806" y="5256029"/>
            <a:ext cx="1006859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AC6ABC-8200-48F6-9973-8A7AE9C8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5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59732" y="82296"/>
            <a:ext cx="6491064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th-TH" sz="4000" dirty="0">
                <a:latin typeface="CordiaUPC" pitchFamily="34" charset="-34"/>
                <a:cs typeface="CordiaUPC" pitchFamily="34" charset="-34"/>
              </a:rPr>
              <a:t>ธรรมชาติของ ความเสี่ยง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68345" y="2027222"/>
            <a:ext cx="8424862" cy="2538413"/>
          </a:xfrm>
        </p:spPr>
        <p:txBody>
          <a:bodyPr>
            <a:normAutofit/>
          </a:bodyPr>
          <a:lstStyle/>
          <a:p>
            <a:pPr marL="808038" indent="-808038">
              <a:buClr>
                <a:srgbClr val="C00000"/>
              </a:buClr>
              <a:buSzPct val="100000"/>
              <a:buFont typeface="Wingdings 3" panose="05040102010807070707" pitchFamily="18" charset="2"/>
              <a:buChar char="u"/>
            </a:pPr>
            <a:r>
              <a:rPr lang="th-TH" sz="3600" dirty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“ความไม่แน่นอน” เป็น “สิ่งที่แน่นอน”</a:t>
            </a:r>
          </a:p>
          <a:p>
            <a:pPr marL="808038" indent="-808038">
              <a:buClr>
                <a:srgbClr val="C00000"/>
              </a:buClr>
              <a:buSzPct val="100000"/>
              <a:buFont typeface="Wingdings 3" panose="05040102010807070707" pitchFamily="18" charset="2"/>
              <a:buChar char="u"/>
            </a:pPr>
            <a:r>
              <a:rPr lang="th-TH" sz="3600" dirty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ความไม่แน่นอน เป็นที่มาของความเสี่ยง</a:t>
            </a:r>
          </a:p>
          <a:p>
            <a:pPr marL="808038" indent="-808038">
              <a:buClr>
                <a:srgbClr val="C00000"/>
              </a:buClr>
              <a:buSzPct val="100000"/>
              <a:buFont typeface="Wingdings 3" panose="05040102010807070707" pitchFamily="18" charset="2"/>
              <a:buChar char="u"/>
            </a:pPr>
            <a:r>
              <a:rPr lang="th-TH" sz="3600" dirty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“ ความเสี่ยง” เป็นสิ่งที่ไม่อาจห้าม ไม่ให้เกิดขึ้นได้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952A-79DB-485E-BB45-1959EA3ED4E9}" type="slidenum">
              <a:rPr lang="th-TH" smtClean="0"/>
              <a:t>7</a:t>
            </a:fld>
            <a:endParaRPr lang="th-TH" dirty="0"/>
          </a:p>
        </p:txBody>
      </p:sp>
      <p:sp>
        <p:nvSpPr>
          <p:cNvPr id="4" name="Cloud Callout 3"/>
          <p:cNvSpPr/>
          <p:nvPr/>
        </p:nvSpPr>
        <p:spPr>
          <a:xfrm>
            <a:off x="7421526" y="1679417"/>
            <a:ext cx="3535953" cy="2512556"/>
          </a:xfrm>
          <a:prstGeom prst="cloudCallout">
            <a:avLst>
              <a:gd name="adj1" fmla="val 31041"/>
              <a:gd name="adj2" fmla="val 346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ทำ เสี่ยง</a:t>
            </a:r>
          </a:p>
          <a:p>
            <a:pPr algn="ctr"/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ไม่ทำ ไม่เสี่ยง</a:t>
            </a:r>
          </a:p>
          <a:p>
            <a:pPr algn="ctr"/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ทำมาก เสี่ยงมาก</a:t>
            </a:r>
          </a:p>
          <a:p>
            <a:pPr algn="ctr"/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ทำน้อย เสี่ยงน้อย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A25C5-81B5-428B-A37C-4CEFA8DE2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220" y="3690256"/>
            <a:ext cx="1750757" cy="1750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203F79-1B3C-49DB-916B-D82B2E6AC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04" y="4191973"/>
            <a:ext cx="1669311" cy="14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9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ED82-A2BA-44DB-9E3E-2B674ADB4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237" y="82296"/>
            <a:ext cx="10241280" cy="1234440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ข้อคิดสำคัญ  ก่อนเริ่มต้น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DF9E5E-29DC-4AFC-B00F-699F8B1539B4}"/>
              </a:ext>
            </a:extLst>
          </p:cNvPr>
          <p:cNvSpPr/>
          <p:nvPr/>
        </p:nvSpPr>
        <p:spPr>
          <a:xfrm>
            <a:off x="3944962" y="3933687"/>
            <a:ext cx="3437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งานที่เราทำอยู่?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EA990-AAD9-49D5-9B6B-20300524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dirty="0"/>
              <a:t>19/08/66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E10A3-92AA-46CB-85BC-01D129AC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ใช้ประกอบการบรรยายเท่านั้น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69C92-CD5E-47B0-A702-D9EC45A5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4FDE02-60A6-4DCA-8678-97408DC28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826" y="1676567"/>
            <a:ext cx="2601433" cy="22110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29E686-EB34-4244-B4B5-9448BFAF6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259" y="4095736"/>
            <a:ext cx="1544325" cy="108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58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2915-883F-4EBA-85E7-C32524AE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004" y="264256"/>
            <a:ext cx="10241280" cy="123444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CordiaUPC" panose="020B0304020202020204" pitchFamily="34" charset="-34"/>
                <a:cs typeface="CordiaUPC" panose="020B0304020202020204" pitchFamily="34" charset="-34"/>
              </a:rPr>
              <a:t>มุมมอง ของความเสี่ยง</a:t>
            </a:r>
          </a:p>
        </p:txBody>
      </p:sp>
      <p:pic>
        <p:nvPicPr>
          <p:cNvPr id="33" name="Content Placeholder 32">
            <a:extLst>
              <a:ext uri="{FF2B5EF4-FFF2-40B4-BE49-F238E27FC236}">
                <a16:creationId xmlns:a16="http://schemas.microsoft.com/office/drawing/2014/main" id="{19A3F0B3-EC10-40AF-BE28-262D30042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3448" y="1880665"/>
            <a:ext cx="1219200" cy="1219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F059641-BD74-465F-99DC-74D444411A0D}"/>
              </a:ext>
            </a:extLst>
          </p:cNvPr>
          <p:cNvSpPr/>
          <p:nvPr/>
        </p:nvSpPr>
        <p:spPr>
          <a:xfrm>
            <a:off x="6356719" y="1737360"/>
            <a:ext cx="1752600" cy="180022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845410-136B-4DD0-9C40-44F21F2488F6}"/>
              </a:ext>
            </a:extLst>
          </p:cNvPr>
          <p:cNvSpPr/>
          <p:nvPr/>
        </p:nvSpPr>
        <p:spPr>
          <a:xfrm>
            <a:off x="4780331" y="3704272"/>
            <a:ext cx="1357313" cy="14507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E4E233-C4D9-4ABE-906A-A7405BC78AE6}"/>
              </a:ext>
            </a:extLst>
          </p:cNvPr>
          <p:cNvSpPr/>
          <p:nvPr/>
        </p:nvSpPr>
        <p:spPr>
          <a:xfrm>
            <a:off x="6567062" y="4256723"/>
            <a:ext cx="1357313" cy="1450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5049B9-08F1-4381-BE2F-6588B1700136}"/>
              </a:ext>
            </a:extLst>
          </p:cNvPr>
          <p:cNvSpPr/>
          <p:nvPr/>
        </p:nvSpPr>
        <p:spPr>
          <a:xfrm>
            <a:off x="8506193" y="3657549"/>
            <a:ext cx="1357313" cy="145075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DDC71-E5C7-4DC5-8716-D8555836C35D}"/>
              </a:ext>
            </a:extLst>
          </p:cNvPr>
          <p:cNvSpPr txBox="1"/>
          <p:nvPr/>
        </p:nvSpPr>
        <p:spPr>
          <a:xfrm>
            <a:off x="5276886" y="5155029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A</a:t>
            </a: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27AB0-2D95-4177-A8E5-F9EA02E8591F}"/>
              </a:ext>
            </a:extLst>
          </p:cNvPr>
          <p:cNvSpPr txBox="1"/>
          <p:nvPr/>
        </p:nvSpPr>
        <p:spPr>
          <a:xfrm>
            <a:off x="7063617" y="5624712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B</a:t>
            </a: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BF18DF-6495-4F91-AF1F-30C4B28EB830}"/>
              </a:ext>
            </a:extLst>
          </p:cNvPr>
          <p:cNvSpPr txBox="1"/>
          <p:nvPr/>
        </p:nvSpPr>
        <p:spPr>
          <a:xfrm>
            <a:off x="9002748" y="5108306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C</a:t>
            </a: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256701-74EF-4331-9D70-2A7A3D8142CF}"/>
              </a:ext>
            </a:extLst>
          </p:cNvPr>
          <p:cNvSpPr txBox="1"/>
          <p:nvPr/>
        </p:nvSpPr>
        <p:spPr>
          <a:xfrm>
            <a:off x="6896429" y="3119497"/>
            <a:ext cx="631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100</a:t>
            </a: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E0959A-6E8D-4DA4-9B63-303857A9B228}"/>
              </a:ext>
            </a:extLst>
          </p:cNvPr>
          <p:cNvCxnSpPr>
            <a:stCxn id="5" idx="3"/>
          </p:cNvCxnSpPr>
          <p:nvPr/>
        </p:nvCxnSpPr>
        <p:spPr>
          <a:xfrm flipH="1">
            <a:off x="6062238" y="3273948"/>
            <a:ext cx="551143" cy="539862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769E0AA-3D78-4EF8-9A21-F64C60BCAAD4}"/>
              </a:ext>
            </a:extLst>
          </p:cNvPr>
          <p:cNvSpPr txBox="1"/>
          <p:nvPr/>
        </p:nvSpPr>
        <p:spPr>
          <a:xfrm rot="19022418">
            <a:off x="5878745" y="3119496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20</a:t>
            </a: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B6B8B7-F4B2-40B1-87EB-1F5C3B803736}"/>
              </a:ext>
            </a:extLst>
          </p:cNvPr>
          <p:cNvSpPr txBox="1"/>
          <p:nvPr/>
        </p:nvSpPr>
        <p:spPr>
          <a:xfrm>
            <a:off x="6685106" y="3854797"/>
            <a:ext cx="48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30</a:t>
            </a: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BA87E2-549E-4921-A5C8-79F16F800B2D}"/>
              </a:ext>
            </a:extLst>
          </p:cNvPr>
          <p:cNvSpPr txBox="1"/>
          <p:nvPr/>
        </p:nvSpPr>
        <p:spPr>
          <a:xfrm rot="3109718">
            <a:off x="8382276" y="2906133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50</a:t>
            </a:r>
            <a:endParaRPr lang="th-TH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F67AB9-3B5D-4384-9E3A-85D8A0E8417C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7212381" y="3704272"/>
            <a:ext cx="0" cy="44291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621714-F353-4362-BA4B-672B5D4F2FB0}"/>
              </a:ext>
            </a:extLst>
          </p:cNvPr>
          <p:cNvCxnSpPr/>
          <p:nvPr/>
        </p:nvCxnSpPr>
        <p:spPr>
          <a:xfrm>
            <a:off x="8109319" y="3119497"/>
            <a:ext cx="485777" cy="485777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892F2D9-07C6-4EF4-AD26-978B43665921}"/>
              </a:ext>
            </a:extLst>
          </p:cNvPr>
          <p:cNvSpPr txBox="1"/>
          <p:nvPr/>
        </p:nvSpPr>
        <p:spPr>
          <a:xfrm>
            <a:off x="1275172" y="3064530"/>
            <a:ext cx="291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1.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ใครรับความเสี่ยงมาก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C49102-FE86-4950-A555-DDF93A74FD6C}"/>
              </a:ext>
            </a:extLst>
          </p:cNvPr>
          <p:cNvSpPr txBox="1"/>
          <p:nvPr/>
        </p:nvSpPr>
        <p:spPr>
          <a:xfrm>
            <a:off x="1849809" y="3757401"/>
            <a:ext cx="2917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2.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ใช้ใครความเสี่ยงน้อย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5E3053-ABB4-4792-A10B-BFDD41147D9A}"/>
              </a:ext>
            </a:extLst>
          </p:cNvPr>
          <p:cNvSpPr txBox="1"/>
          <p:nvPr/>
        </p:nvSpPr>
        <p:spPr>
          <a:xfrm>
            <a:off x="9780952" y="3448674"/>
            <a:ext cx="14959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ทำหน้าที่มา</a:t>
            </a:r>
          </a:p>
          <a:p>
            <a:pPr algn="ctr"/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เกิน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3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ปี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DDC675-AAE8-4F69-B06D-725CA4E072DE}"/>
              </a:ext>
            </a:extLst>
          </p:cNvPr>
          <p:cNvSpPr txBox="1"/>
          <p:nvPr/>
        </p:nvSpPr>
        <p:spPr>
          <a:xfrm>
            <a:off x="7778695" y="5400693"/>
            <a:ext cx="14959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ทำหน้าที่มา</a:t>
            </a:r>
          </a:p>
          <a:p>
            <a:pPr algn="ctr"/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1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ปี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6351A6-1993-4C69-A7A2-8A95749C9F95}"/>
              </a:ext>
            </a:extLst>
          </p:cNvPr>
          <p:cNvSpPr txBox="1"/>
          <p:nvPr/>
        </p:nvSpPr>
        <p:spPr>
          <a:xfrm>
            <a:off x="3648809" y="4785697"/>
            <a:ext cx="14959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ทำหน้าที่มา</a:t>
            </a:r>
          </a:p>
          <a:p>
            <a:pPr algn="ctr"/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5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เดือน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4B317CA-BD64-4B2D-B28F-5E09E00FB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041" y="4036046"/>
            <a:ext cx="693762" cy="6937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2BE33BA-A3CD-4731-A0B4-59606F03F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861" y="4543371"/>
            <a:ext cx="897303" cy="89730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FDBBC3-84D1-4CFB-BF29-52DC18CA5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1040" y="3852863"/>
            <a:ext cx="934292" cy="9342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F19FCE-D97D-46BD-BD56-92C97A53F0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81" y="4124190"/>
            <a:ext cx="2330971" cy="216894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B2214-F05E-4A8E-A078-9B26220FB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Jul, 3 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DC76C-6956-4345-85F8-E92FF518A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.ใช้ประกอบการบรรยาย เท่านั้น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BD83C-CF65-4752-AD91-8030C6234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133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Gradient rise</Template>
  <TotalTime>348</TotalTime>
  <Words>3436</Words>
  <Application>Microsoft Office PowerPoint</Application>
  <PresentationFormat>Widescreen</PresentationFormat>
  <Paragraphs>645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Avenir Next LT Pro</vt:lpstr>
      <vt:lpstr>Avenir Next LT Pro Light</vt:lpstr>
      <vt:lpstr>Calibri</vt:lpstr>
      <vt:lpstr>Cordia New</vt:lpstr>
      <vt:lpstr>CordiaUPC</vt:lpstr>
      <vt:lpstr>DilleniaUPC</vt:lpstr>
      <vt:lpstr>Wingdings</vt:lpstr>
      <vt:lpstr>Wingdings 2</vt:lpstr>
      <vt:lpstr>Wingdings 3</vt:lpstr>
      <vt:lpstr>GradientRiseVTI</vt:lpstr>
      <vt:lpstr>การบริหารความเสี่ยง (Risk management)</vt:lpstr>
      <vt:lpstr>หน่วยงานของรัฐ</vt:lpstr>
      <vt:lpstr>Risk –Control –Internal Audit ทำไมต้องกำหนดให้มี?</vt:lpstr>
      <vt:lpstr>ปัญหา ในการใช้(Implement)</vt:lpstr>
      <vt:lpstr>ทบทวนแนวคิด - ความเสี่ยง</vt:lpstr>
      <vt:lpstr>ทบทวนแนวคิด-ความเสี่ยง</vt:lpstr>
      <vt:lpstr>ธรรมชาติของ ความเสี่ยง</vt:lpstr>
      <vt:lpstr>ข้อคิดสำคัญ  ก่อนเริ่มต้น</vt:lpstr>
      <vt:lpstr>มุมมอง ของความเสี่ยง</vt:lpstr>
      <vt:lpstr>ความเชื่อ  และ ปัญหาในการนำ การบริหารความเสี่ยง สู่การปฏิบัติ</vt:lpstr>
      <vt:lpstr>PowerPoint Presentation</vt:lpstr>
      <vt:lpstr>จุดเริ่มต้นที่ดี</vt:lpstr>
      <vt:lpstr>ความเสี่ยง – องค์กร – ผู้บริหาร - บุคลากรขององค์กร</vt:lpstr>
      <vt:lpstr>ความเสี่ยง – ปัญหา – ความเสียหาย – ผู้เสียหาย - ใครทำให้เกิดความเสียหาย</vt:lpstr>
      <vt:lpstr>Risk &amp; Problem</vt:lpstr>
      <vt:lpstr>การบริหารความเสี่ยง</vt:lpstr>
      <vt:lpstr>ความหมายของคำต่างๆ ที่ควรทราบ</vt:lpstr>
      <vt:lpstr>Inherent Risk– Residual Risk ,Risk Appetite – Risk Tolerance-KPI?</vt:lpstr>
      <vt:lpstr>COSO ERM</vt:lpstr>
      <vt:lpstr>การควบคุม เกี่ยวข้องกับวัตถุประสงค์และความเสี่ยง</vt:lpstr>
      <vt:lpstr>ประเภทความเสี่ยง</vt:lpstr>
      <vt:lpstr>PowerPoint Presentation</vt:lpstr>
      <vt:lpstr>D: Compliance</vt:lpstr>
      <vt:lpstr> D: RBA – CRM Process</vt:lpstr>
      <vt:lpstr>Top-down Approach  VS. Bottom-up Approach</vt:lpstr>
      <vt:lpstr>1. Risk  Identification - งานที่รับผิดชอบ </vt:lpstr>
      <vt:lpstr>2.  Risk Assessment &amp; Evaluation</vt:lpstr>
      <vt:lpstr>2. การวัดความเสี่ยง Inherent &amp; Residual Risk (Net Risk)</vt:lpstr>
      <vt:lpstr>การรับมือกับความเสี่ยง (Risk Response)</vt:lpstr>
      <vt:lpstr>การเฝ้าระวัง :  KRI – ประโยชน์ และการกำหนดค่า</vt:lpstr>
      <vt:lpstr>ตัวอย่าง</vt:lpstr>
      <vt:lpstr>Monitoring – Risk Factors</vt:lpstr>
      <vt:lpstr>เหตุผลและความสำคัญ ที่ต้องมีการควบคุม </vt:lpstr>
      <vt:lpstr>ความหมาย ของการควบคุมภายใน</vt:lpstr>
      <vt:lpstr>Risk-Control-governance</vt:lpstr>
      <vt:lpstr>การควบคุมภายใน-หน่วยงานของรัฐ/บริษัทในตลาดหลักทรัพย์</vt:lpstr>
      <vt:lpstr>PowerPoint Presentation</vt:lpstr>
      <vt:lpstr>นิยาม COSO &amp; Internal Control Standard for Government Agency)</vt:lpstr>
      <vt:lpstr>5 องค์ประกอบ และ 3 วัตถุประสงค์ ของการควบคุมภายใน</vt:lpstr>
      <vt:lpstr>สภาพแวดล้อมด้านการควบคุม       (Control Environment</vt:lpstr>
      <vt:lpstr>COSO   Component  Coverage</vt:lpstr>
      <vt:lpstr>การ ทำงานของกลไก การควบคุม</vt:lpstr>
      <vt:lpstr>PowerPoint Presentation</vt:lpstr>
      <vt:lpstr>ข้อจำกัดด้านการควบคุม</vt:lpstr>
      <vt:lpstr>PowerPoint Presentation</vt:lpstr>
      <vt:lpstr>Lessons Learned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การบริหารความเสี่ยง (Risk management)</dc:title>
  <dc:creator>Surapong Churangsarit</dc:creator>
  <cp:lastModifiedBy>หนึ่งฤทัย บุญตวย</cp:lastModifiedBy>
  <cp:revision>19</cp:revision>
  <dcterms:created xsi:type="dcterms:W3CDTF">2024-09-06T17:21:12Z</dcterms:created>
  <dcterms:modified xsi:type="dcterms:W3CDTF">2024-09-12T07:04:47Z</dcterms:modified>
</cp:coreProperties>
</file>