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75" r:id="rId2"/>
    <p:sldId id="310" r:id="rId3"/>
    <p:sldId id="284" r:id="rId4"/>
    <p:sldId id="287" r:id="rId5"/>
    <p:sldId id="311" r:id="rId6"/>
    <p:sldId id="276" r:id="rId7"/>
    <p:sldId id="285" r:id="rId8"/>
    <p:sldId id="286" r:id="rId9"/>
    <p:sldId id="288" r:id="rId10"/>
    <p:sldId id="289" r:id="rId11"/>
    <p:sldId id="290" r:id="rId12"/>
    <p:sldId id="306" r:id="rId13"/>
    <p:sldId id="307" r:id="rId14"/>
    <p:sldId id="293" r:id="rId15"/>
    <p:sldId id="308" r:id="rId16"/>
    <p:sldId id="294" r:id="rId17"/>
    <p:sldId id="295" r:id="rId18"/>
    <p:sldId id="296" r:id="rId19"/>
    <p:sldId id="309" r:id="rId20"/>
    <p:sldId id="303" r:id="rId21"/>
    <p:sldId id="304" r:id="rId22"/>
    <p:sldId id="305" r:id="rId23"/>
    <p:sldId id="312" r:id="rId2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26"/>
    <a:srgbClr val="04760F"/>
    <a:srgbClr val="FF3300"/>
    <a:srgbClr val="FF6600"/>
    <a:srgbClr val="C435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294" autoAdjust="0"/>
  </p:normalViewPr>
  <p:slideViewPr>
    <p:cSldViewPr snapToGrid="0">
      <p:cViewPr varScale="1">
        <p:scale>
          <a:sx n="84" d="100"/>
          <a:sy n="84" d="100"/>
        </p:scale>
        <p:origin x="96" y="125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808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ysClr val="windowText" lastClr="000000"/>
              </a:solidFill>
              <a:latin typeface="Angsana New" panose="02020603050405020304" pitchFamily="18" charset="-34"/>
              <a:ea typeface="+mn-ea"/>
              <a:cs typeface="Angsana New" panose="02020603050405020304" pitchFamily="18" charset="-34"/>
            </a:defRPr>
          </a:pPr>
          <a:endParaRPr lang="th-TH"/>
        </a:p>
      </c:txPr>
    </c:title>
    <c:autoTitleDeleted val="0"/>
    <c:plotArea>
      <c:layout>
        <c:manualLayout>
          <c:layoutTarget val="inner"/>
          <c:xMode val="edge"/>
          <c:yMode val="edge"/>
          <c:x val="0.22277757963181427"/>
          <c:y val="0.28754328244180744"/>
          <c:w val="0.23882685396032813"/>
          <c:h val="0.6435991275738419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สถานภาพของผู้ตอบแบบสอบถาม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26E-4FF5-B833-E7433985AF0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26E-4FF5-B833-E7433985AF0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26E-4FF5-B833-E7433985AF0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26E-4FF5-B833-E7433985AF0D}"/>
              </c:ext>
            </c:extLst>
          </c:dPt>
          <c:cat>
            <c:strRef>
              <c:f>Sheet1!$A$2:$A$5</c:f>
              <c:strCache>
                <c:ptCount val="4"/>
                <c:pt idx="0">
                  <c:v>นักศึกษา</c:v>
                </c:pt>
                <c:pt idx="1">
                  <c:v>บุคลากรสายวิชาการ</c:v>
                </c:pt>
                <c:pt idx="2">
                  <c:v>คณะกรรมการ...</c:v>
                </c:pt>
                <c:pt idx="3">
                  <c:v>ฯลฯ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26E-4FF5-B833-E7433985AF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5994055621096142"/>
          <c:y val="0.27884218698014862"/>
          <c:w val="0.50095366128014485"/>
          <c:h val="0.6860404421278326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ysClr val="windowText" lastClr="000000"/>
              </a:solidFill>
              <a:latin typeface="Angsana New" panose="02020603050405020304" pitchFamily="18" charset="-34"/>
              <a:ea typeface="+mn-ea"/>
              <a:cs typeface="Angsana New" panose="02020603050405020304" pitchFamily="18" charset="-34"/>
            </a:defRPr>
          </a:pPr>
          <a:endParaRPr lang="th-TH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solidFill>
            <a:sysClr val="windowText" lastClr="000000"/>
          </a:solidFill>
          <a:latin typeface="Angsana New" panose="02020603050405020304" pitchFamily="18" charset="-34"/>
          <a:cs typeface="Angsana New" panose="02020603050405020304" pitchFamily="18" charset="-34"/>
        </a:defRPr>
      </a:pPr>
      <a:endParaRPr lang="th-TH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E8F942-C8DD-40A9-9E82-0020EF88DA26}" type="doc">
      <dgm:prSet loTypeId="urn:microsoft.com/office/officeart/2005/8/layout/process2" loCatId="process" qsTypeId="urn:microsoft.com/office/officeart/2005/8/quickstyle/simple1" qsCatId="simple" csTypeId="urn:microsoft.com/office/officeart/2005/8/colors/accent0_1" csCatId="mainScheme" phldr="1"/>
      <dgm:spPr/>
    </dgm:pt>
    <dgm:pt modelId="{6100CC7D-E0D2-43EA-83DB-50F8E60BA6BF}">
      <dgm:prSet phldrT="[Text]" custT="1"/>
      <dgm:spPr/>
      <dgm:t>
        <a:bodyPr/>
        <a:lstStyle/>
        <a:p>
          <a:r>
            <a:rPr lang="th-TH" sz="2000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รับ </a:t>
          </a:r>
          <a:r>
            <a:rPr lang="en-US" sz="2000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QR Code </a:t>
          </a:r>
          <a:r>
            <a:rPr lang="th-TH" sz="2000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และ </a:t>
          </a:r>
          <a:r>
            <a:rPr lang="en-US" sz="2000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URL </a:t>
          </a:r>
          <a:r>
            <a:rPr lang="th-TH" sz="2000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จากกองพัฒนาคุณภาพ</a:t>
          </a:r>
        </a:p>
      </dgm:t>
    </dgm:pt>
    <dgm:pt modelId="{3A3A887A-B6CB-4204-8524-C02D86583513}" type="parTrans" cxnId="{EAC5AE1F-E4C7-4501-93D7-C12DB3AC35E9}">
      <dgm:prSet/>
      <dgm:spPr/>
      <dgm:t>
        <a:bodyPr/>
        <a:lstStyle/>
        <a:p>
          <a:endParaRPr lang="en-US" sz="1600" b="1">
            <a:solidFill>
              <a:schemeClr val="tx2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58648086-5A9A-45DF-8675-A01C28BC8F9E}" type="sibTrans" cxnId="{EAC5AE1F-E4C7-4501-93D7-C12DB3AC35E9}">
      <dgm:prSet custT="1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endParaRPr lang="en-US" sz="1600" b="1">
            <a:solidFill>
              <a:schemeClr val="tx2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6DE46718-123A-4559-B99B-65277EDEFA32}">
      <dgm:prSet phldrT="[Text]" custT="1"/>
      <dgm:spPr/>
      <dgm:t>
        <a:bodyPr/>
        <a:lstStyle/>
        <a:p>
          <a:r>
            <a:rPr lang="th-TH" sz="2000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จัดส่ง </a:t>
          </a:r>
          <a:r>
            <a:rPr lang="en-US" sz="2000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QR Code / URL </a:t>
          </a:r>
          <a:br>
            <a:rPr lang="th-TH" sz="2000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</a:br>
          <a:r>
            <a:rPr lang="th-TH" sz="2000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ไปยังกลุ่มเป้าหมาย</a:t>
          </a:r>
          <a:endParaRPr lang="en-US" sz="2000" b="1" dirty="0">
            <a:solidFill>
              <a:schemeClr val="tx2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A3A66AB0-6E34-4117-84B6-F53A60940810}" type="parTrans" cxnId="{6F49E1F9-CAB2-47F7-9595-D7FA02E3386F}">
      <dgm:prSet/>
      <dgm:spPr/>
      <dgm:t>
        <a:bodyPr/>
        <a:lstStyle/>
        <a:p>
          <a:endParaRPr lang="en-US" sz="1600" b="1">
            <a:solidFill>
              <a:schemeClr val="tx2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E8B79E05-25E0-4615-8D70-0D4C177C7793}" type="sibTrans" cxnId="{6F49E1F9-CAB2-47F7-9595-D7FA02E3386F}">
      <dgm:prSet custT="1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endParaRPr lang="en-US" sz="1600" b="1">
            <a:solidFill>
              <a:schemeClr val="tx2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2FF21577-6663-4019-93FC-8BFE295CABB9}">
      <dgm:prSet phldrT="[Text]" custT="1"/>
      <dgm:spPr/>
      <dgm:t>
        <a:bodyPr/>
        <a:lstStyle/>
        <a:p>
          <a:r>
            <a:rPr lang="th-TH" sz="2000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กำกับติดตามกลุ่มเป้าหมาย</a:t>
          </a:r>
          <a:br>
            <a:rPr lang="th-TH" sz="2000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</a:br>
          <a:r>
            <a:rPr lang="th-TH" sz="2000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ให้ตอบแบบสอบถาม</a:t>
          </a:r>
          <a:endParaRPr lang="en-US" sz="2000" b="1" dirty="0">
            <a:solidFill>
              <a:schemeClr val="tx2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98ACE487-9C7D-4AEC-9DBC-DCB7B8EF39EE}" type="parTrans" cxnId="{93FAF248-3D45-4FBF-9C46-40BAAEDF01F9}">
      <dgm:prSet/>
      <dgm:spPr/>
      <dgm:t>
        <a:bodyPr/>
        <a:lstStyle/>
        <a:p>
          <a:endParaRPr lang="en-US" sz="1600" b="1">
            <a:solidFill>
              <a:schemeClr val="tx2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B24C00AC-8E5E-4402-B834-6740657C7029}" type="sibTrans" cxnId="{93FAF248-3D45-4FBF-9C46-40BAAEDF01F9}">
      <dgm:prSet/>
      <dgm:spPr/>
      <dgm:t>
        <a:bodyPr/>
        <a:lstStyle/>
        <a:p>
          <a:endParaRPr lang="en-US" sz="1600" b="1">
            <a:solidFill>
              <a:schemeClr val="tx2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gm:t>
    </dgm:pt>
    <dgm:pt modelId="{07BB6EC1-3BA1-48FE-AB86-5422B743D58A}" type="pres">
      <dgm:prSet presAssocID="{81E8F942-C8DD-40A9-9E82-0020EF88DA26}" presName="linearFlow" presStyleCnt="0">
        <dgm:presLayoutVars>
          <dgm:resizeHandles val="exact"/>
        </dgm:presLayoutVars>
      </dgm:prSet>
      <dgm:spPr/>
    </dgm:pt>
    <dgm:pt modelId="{926FE88A-0F22-44B7-A127-5BC7E6E0F79D}" type="pres">
      <dgm:prSet presAssocID="{6100CC7D-E0D2-43EA-83DB-50F8E60BA6BF}" presName="node" presStyleLbl="node1" presStyleIdx="0" presStyleCnt="3">
        <dgm:presLayoutVars>
          <dgm:bulletEnabled val="1"/>
        </dgm:presLayoutVars>
      </dgm:prSet>
      <dgm:spPr/>
    </dgm:pt>
    <dgm:pt modelId="{332D7DCE-60BC-4B2A-9F8E-933975E6E1E6}" type="pres">
      <dgm:prSet presAssocID="{58648086-5A9A-45DF-8675-A01C28BC8F9E}" presName="sibTrans" presStyleLbl="sibTrans2D1" presStyleIdx="0" presStyleCnt="2"/>
      <dgm:spPr/>
    </dgm:pt>
    <dgm:pt modelId="{054E7B9D-36F7-4CA2-A57C-3F36DF5E7797}" type="pres">
      <dgm:prSet presAssocID="{58648086-5A9A-45DF-8675-A01C28BC8F9E}" presName="connectorText" presStyleLbl="sibTrans2D1" presStyleIdx="0" presStyleCnt="2"/>
      <dgm:spPr/>
    </dgm:pt>
    <dgm:pt modelId="{42B2B035-66DB-4BF7-A5E9-EACA1C8A79F9}" type="pres">
      <dgm:prSet presAssocID="{6DE46718-123A-4559-B99B-65277EDEFA32}" presName="node" presStyleLbl="node1" presStyleIdx="1" presStyleCnt="3">
        <dgm:presLayoutVars>
          <dgm:bulletEnabled val="1"/>
        </dgm:presLayoutVars>
      </dgm:prSet>
      <dgm:spPr/>
    </dgm:pt>
    <dgm:pt modelId="{20C6ADEC-E3FF-4982-A77D-22F1832EF463}" type="pres">
      <dgm:prSet presAssocID="{E8B79E05-25E0-4615-8D70-0D4C177C7793}" presName="sibTrans" presStyleLbl="sibTrans2D1" presStyleIdx="1" presStyleCnt="2"/>
      <dgm:spPr/>
    </dgm:pt>
    <dgm:pt modelId="{D57B401D-2719-42F0-87D7-861D50C3323E}" type="pres">
      <dgm:prSet presAssocID="{E8B79E05-25E0-4615-8D70-0D4C177C7793}" presName="connectorText" presStyleLbl="sibTrans2D1" presStyleIdx="1" presStyleCnt="2"/>
      <dgm:spPr/>
    </dgm:pt>
    <dgm:pt modelId="{95FBA681-8992-4CDF-97BC-061C70DB96DD}" type="pres">
      <dgm:prSet presAssocID="{2FF21577-6663-4019-93FC-8BFE295CABB9}" presName="node" presStyleLbl="node1" presStyleIdx="2" presStyleCnt="3">
        <dgm:presLayoutVars>
          <dgm:bulletEnabled val="1"/>
        </dgm:presLayoutVars>
      </dgm:prSet>
      <dgm:spPr/>
    </dgm:pt>
  </dgm:ptLst>
  <dgm:cxnLst>
    <dgm:cxn modelId="{EAC5AE1F-E4C7-4501-93D7-C12DB3AC35E9}" srcId="{81E8F942-C8DD-40A9-9E82-0020EF88DA26}" destId="{6100CC7D-E0D2-43EA-83DB-50F8E60BA6BF}" srcOrd="0" destOrd="0" parTransId="{3A3A887A-B6CB-4204-8524-C02D86583513}" sibTransId="{58648086-5A9A-45DF-8675-A01C28BC8F9E}"/>
    <dgm:cxn modelId="{871AB261-5B00-4F15-B029-DA5E69996732}" type="presOf" srcId="{81E8F942-C8DD-40A9-9E82-0020EF88DA26}" destId="{07BB6EC1-3BA1-48FE-AB86-5422B743D58A}" srcOrd="0" destOrd="0" presId="urn:microsoft.com/office/officeart/2005/8/layout/process2"/>
    <dgm:cxn modelId="{93FAF248-3D45-4FBF-9C46-40BAAEDF01F9}" srcId="{81E8F942-C8DD-40A9-9E82-0020EF88DA26}" destId="{2FF21577-6663-4019-93FC-8BFE295CABB9}" srcOrd="2" destOrd="0" parTransId="{98ACE487-9C7D-4AEC-9DBC-DCB7B8EF39EE}" sibTransId="{B24C00AC-8E5E-4402-B834-6740657C7029}"/>
    <dgm:cxn modelId="{0360186B-B369-4F52-B21E-DC5C7B3B82AA}" type="presOf" srcId="{58648086-5A9A-45DF-8675-A01C28BC8F9E}" destId="{054E7B9D-36F7-4CA2-A57C-3F36DF5E7797}" srcOrd="1" destOrd="0" presId="urn:microsoft.com/office/officeart/2005/8/layout/process2"/>
    <dgm:cxn modelId="{5FEB2D74-F6DF-489D-8C3A-E914646CDFB5}" type="presOf" srcId="{58648086-5A9A-45DF-8675-A01C28BC8F9E}" destId="{332D7DCE-60BC-4B2A-9F8E-933975E6E1E6}" srcOrd="0" destOrd="0" presId="urn:microsoft.com/office/officeart/2005/8/layout/process2"/>
    <dgm:cxn modelId="{7CE76854-ABE4-4B1D-8C41-DF8E1E9427C5}" type="presOf" srcId="{6100CC7D-E0D2-43EA-83DB-50F8E60BA6BF}" destId="{926FE88A-0F22-44B7-A127-5BC7E6E0F79D}" srcOrd="0" destOrd="0" presId="urn:microsoft.com/office/officeart/2005/8/layout/process2"/>
    <dgm:cxn modelId="{5F820F59-CBA6-4003-9D01-4BC7F4206948}" type="presOf" srcId="{6DE46718-123A-4559-B99B-65277EDEFA32}" destId="{42B2B035-66DB-4BF7-A5E9-EACA1C8A79F9}" srcOrd="0" destOrd="0" presId="urn:microsoft.com/office/officeart/2005/8/layout/process2"/>
    <dgm:cxn modelId="{0A7FDAA8-D398-4068-BF6C-E46EB9764170}" type="presOf" srcId="{E8B79E05-25E0-4615-8D70-0D4C177C7793}" destId="{20C6ADEC-E3FF-4982-A77D-22F1832EF463}" srcOrd="0" destOrd="0" presId="urn:microsoft.com/office/officeart/2005/8/layout/process2"/>
    <dgm:cxn modelId="{59CF0CC3-9C1B-435A-8F6C-9D4965656D9C}" type="presOf" srcId="{E8B79E05-25E0-4615-8D70-0D4C177C7793}" destId="{D57B401D-2719-42F0-87D7-861D50C3323E}" srcOrd="1" destOrd="0" presId="urn:microsoft.com/office/officeart/2005/8/layout/process2"/>
    <dgm:cxn modelId="{F02D84D3-30F1-4127-8FC2-851059370077}" type="presOf" srcId="{2FF21577-6663-4019-93FC-8BFE295CABB9}" destId="{95FBA681-8992-4CDF-97BC-061C70DB96DD}" srcOrd="0" destOrd="0" presId="urn:microsoft.com/office/officeart/2005/8/layout/process2"/>
    <dgm:cxn modelId="{6F49E1F9-CAB2-47F7-9595-D7FA02E3386F}" srcId="{81E8F942-C8DD-40A9-9E82-0020EF88DA26}" destId="{6DE46718-123A-4559-B99B-65277EDEFA32}" srcOrd="1" destOrd="0" parTransId="{A3A66AB0-6E34-4117-84B6-F53A60940810}" sibTransId="{E8B79E05-25E0-4615-8D70-0D4C177C7793}"/>
    <dgm:cxn modelId="{B85E208C-AB0D-4A41-995E-5335068432FA}" type="presParOf" srcId="{07BB6EC1-3BA1-48FE-AB86-5422B743D58A}" destId="{926FE88A-0F22-44B7-A127-5BC7E6E0F79D}" srcOrd="0" destOrd="0" presId="urn:microsoft.com/office/officeart/2005/8/layout/process2"/>
    <dgm:cxn modelId="{3FA818FA-BE6B-41D9-B4C0-37FF7E6B5E66}" type="presParOf" srcId="{07BB6EC1-3BA1-48FE-AB86-5422B743D58A}" destId="{332D7DCE-60BC-4B2A-9F8E-933975E6E1E6}" srcOrd="1" destOrd="0" presId="urn:microsoft.com/office/officeart/2005/8/layout/process2"/>
    <dgm:cxn modelId="{22C1A445-8EDE-4D42-8EFA-8BF92756953C}" type="presParOf" srcId="{332D7DCE-60BC-4B2A-9F8E-933975E6E1E6}" destId="{054E7B9D-36F7-4CA2-A57C-3F36DF5E7797}" srcOrd="0" destOrd="0" presId="urn:microsoft.com/office/officeart/2005/8/layout/process2"/>
    <dgm:cxn modelId="{F22BA689-D432-4B5D-B3C1-CB067D05201D}" type="presParOf" srcId="{07BB6EC1-3BA1-48FE-AB86-5422B743D58A}" destId="{42B2B035-66DB-4BF7-A5E9-EACA1C8A79F9}" srcOrd="2" destOrd="0" presId="urn:microsoft.com/office/officeart/2005/8/layout/process2"/>
    <dgm:cxn modelId="{9E4A58D6-FBD0-4094-AA98-A0C7F04B4D6A}" type="presParOf" srcId="{07BB6EC1-3BA1-48FE-AB86-5422B743D58A}" destId="{20C6ADEC-E3FF-4982-A77D-22F1832EF463}" srcOrd="3" destOrd="0" presId="urn:microsoft.com/office/officeart/2005/8/layout/process2"/>
    <dgm:cxn modelId="{47607874-425D-4E00-80B2-AB70DD2E464E}" type="presParOf" srcId="{20C6ADEC-E3FF-4982-A77D-22F1832EF463}" destId="{D57B401D-2719-42F0-87D7-861D50C3323E}" srcOrd="0" destOrd="0" presId="urn:microsoft.com/office/officeart/2005/8/layout/process2"/>
    <dgm:cxn modelId="{3EECD9B4-18EC-47B4-8869-13F5302326BD}" type="presParOf" srcId="{07BB6EC1-3BA1-48FE-AB86-5422B743D58A}" destId="{95FBA681-8992-4CDF-97BC-061C70DB96DD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6FE88A-0F22-44B7-A127-5BC7E6E0F79D}">
      <dsp:nvSpPr>
        <dsp:cNvPr id="0" name=""/>
        <dsp:cNvSpPr/>
      </dsp:nvSpPr>
      <dsp:spPr>
        <a:xfrm>
          <a:off x="94687" y="0"/>
          <a:ext cx="2079545" cy="11553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000" b="1" kern="1200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รับ </a:t>
          </a:r>
          <a:r>
            <a:rPr lang="en-US" sz="2000" b="1" kern="1200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QR Code </a:t>
          </a:r>
          <a:r>
            <a:rPr lang="th-TH" sz="2000" b="1" kern="1200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และ </a:t>
          </a:r>
          <a:r>
            <a:rPr lang="en-US" sz="2000" b="1" kern="1200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URL </a:t>
          </a:r>
          <a:r>
            <a:rPr lang="th-TH" sz="2000" b="1" kern="1200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จากกองพัฒนาคุณภาพ</a:t>
          </a:r>
        </a:p>
      </dsp:txBody>
      <dsp:txXfrm>
        <a:off x="128525" y="33838"/>
        <a:ext cx="2011869" cy="1087627"/>
      </dsp:txXfrm>
    </dsp:sp>
    <dsp:sp modelId="{332D7DCE-60BC-4B2A-9F8E-933975E6E1E6}">
      <dsp:nvSpPr>
        <dsp:cNvPr id="0" name=""/>
        <dsp:cNvSpPr/>
      </dsp:nvSpPr>
      <dsp:spPr>
        <a:xfrm rot="5400000">
          <a:off x="917841" y="1184185"/>
          <a:ext cx="433238" cy="519886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75000"/>
            <a:lumOff val="2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>
            <a:solidFill>
              <a:schemeClr val="tx2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 rot="-5400000">
        <a:off x="978495" y="1227509"/>
        <a:ext cx="311932" cy="303267"/>
      </dsp:txXfrm>
    </dsp:sp>
    <dsp:sp modelId="{42B2B035-66DB-4BF7-A5E9-EACA1C8A79F9}">
      <dsp:nvSpPr>
        <dsp:cNvPr id="0" name=""/>
        <dsp:cNvSpPr/>
      </dsp:nvSpPr>
      <dsp:spPr>
        <a:xfrm>
          <a:off x="94687" y="1732954"/>
          <a:ext cx="2079545" cy="11553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000" b="1" kern="1200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จัดส่ง </a:t>
          </a:r>
          <a:r>
            <a:rPr lang="en-US" sz="2000" b="1" kern="1200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QR Code / URL </a:t>
          </a:r>
          <a:br>
            <a:rPr lang="th-TH" sz="2000" b="1" kern="1200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</a:br>
          <a:r>
            <a:rPr lang="th-TH" sz="2000" b="1" kern="1200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ไปยังกลุ่มเป้าหมาย</a:t>
          </a:r>
          <a:endParaRPr lang="en-US" sz="2000" b="1" kern="1200" dirty="0">
            <a:solidFill>
              <a:schemeClr val="tx2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>
        <a:off x="128525" y="1766792"/>
        <a:ext cx="2011869" cy="1087627"/>
      </dsp:txXfrm>
    </dsp:sp>
    <dsp:sp modelId="{20C6ADEC-E3FF-4982-A77D-22F1832EF463}">
      <dsp:nvSpPr>
        <dsp:cNvPr id="0" name=""/>
        <dsp:cNvSpPr/>
      </dsp:nvSpPr>
      <dsp:spPr>
        <a:xfrm rot="5400000">
          <a:off x="917841" y="2917140"/>
          <a:ext cx="433238" cy="519886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75000"/>
            <a:lumOff val="2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>
            <a:solidFill>
              <a:schemeClr val="tx2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 rot="-5400000">
        <a:off x="978495" y="2960464"/>
        <a:ext cx="311932" cy="303267"/>
      </dsp:txXfrm>
    </dsp:sp>
    <dsp:sp modelId="{95FBA681-8992-4CDF-97BC-061C70DB96DD}">
      <dsp:nvSpPr>
        <dsp:cNvPr id="0" name=""/>
        <dsp:cNvSpPr/>
      </dsp:nvSpPr>
      <dsp:spPr>
        <a:xfrm>
          <a:off x="94687" y="3465909"/>
          <a:ext cx="2079545" cy="11553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000" b="1" kern="1200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กำกับติดตามกลุ่มเป้าหมาย</a:t>
          </a:r>
          <a:br>
            <a:rPr lang="th-TH" sz="2000" b="1" kern="1200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</a:br>
          <a:r>
            <a:rPr lang="th-TH" sz="2000" b="1" kern="1200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rPr>
            <a:t>ให้ตอบแบบสอบถาม</a:t>
          </a:r>
          <a:endParaRPr lang="en-US" sz="2000" b="1" kern="1200" dirty="0">
            <a:solidFill>
              <a:schemeClr val="tx2"/>
            </a:solidFill>
            <a:latin typeface="Angsana New" panose="02020603050405020304" pitchFamily="18" charset="-34"/>
            <a:cs typeface="Angsana New" panose="02020603050405020304" pitchFamily="18" charset="-34"/>
          </a:endParaRPr>
        </a:p>
      </dsp:txBody>
      <dsp:txXfrm>
        <a:off x="128525" y="3499747"/>
        <a:ext cx="2011869" cy="10876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08F2E-5F06-4CE2-A139-452A1382A6F0}" type="datetimeFigureOut">
              <a:rPr lang="en-US"/>
              <a:t>7/31/2020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8588A-5C4E-401A-AECC-B6F63A9DE96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C5DC6-1594-414D-9341-ABA08739246C}" type="datetimeFigureOut">
              <a:rPr lang="en-US"/>
              <a:t>7/31/2020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42409-6A04-4DC6-AC3A-D3758287A8F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600200" y="0"/>
            <a:ext cx="50292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777" y="3019706"/>
            <a:ext cx="4846320" cy="23876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777" y="5381894"/>
            <a:ext cx="4846320" cy="44805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8" name="Picture 7" descr="Puffy white clouds in deep blue sk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7400"/>
            <a:ext cx="1490472" cy="3886200"/>
          </a:xfrm>
          <a:prstGeom prst="rect">
            <a:avLst/>
          </a:prstGeom>
        </p:spPr>
      </p:pic>
      <p:pic>
        <p:nvPicPr>
          <p:cNvPr id="10" name="Picture 9" descr="Closeup of plant shoot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9128" y="2057400"/>
            <a:ext cx="2060767" cy="3886200"/>
          </a:xfrm>
          <a:prstGeom prst="rect">
            <a:avLst/>
          </a:prstGeom>
        </p:spPr>
      </p:pic>
      <p:pic>
        <p:nvPicPr>
          <p:cNvPr id="11" name="Picture 10" descr="Waves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7400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55A74-0919-413E-865C-E0E8D1722ED7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90500"/>
            <a:ext cx="2057400" cy="59864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90500"/>
            <a:ext cx="7734300" cy="598646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E46A-5893-4F80-829A-F37AF8AAC03B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777" y="2263913"/>
            <a:ext cx="6949440" cy="3143393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1777" y="5381893"/>
            <a:ext cx="6949440" cy="449523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1" name="Picture 10" descr="Closeup of green plant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Picture 8" descr="W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9700" y="1556281"/>
            <a:ext cx="4610099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6281"/>
            <a:ext cx="4609775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6BA0-BF77-43AC-894A-20AD8220B887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09699" y="2434147"/>
            <a:ext cx="4608576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54480"/>
            <a:ext cx="4610100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434147"/>
            <a:ext cx="4610100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AC23-C97B-41FB-9B89-C7FE0FB631CA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4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699" y="915923"/>
            <a:ext cx="5216979" cy="506577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4" y="3502152"/>
            <a:ext cx="4155622" cy="2479548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3310-D664-4933-9402-AB5DB0887727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</p:spPr>
        <p:txBody>
          <a:bodyPr tIns="137160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2" cy="2479547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47A63-5E3D-469C-A0D1-119323F4F95E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629400"/>
            <a:ext cx="1499616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609344" y="6629400"/>
            <a:ext cx="10582656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0027" y="1566001"/>
            <a:ext cx="9371948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</a:t>
            </a:r>
            <a:r>
              <a:rPr dirty="0"/>
              <a:t>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4104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3403" y="6629400"/>
            <a:ext cx="100066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E56E745-E731-42F7-BC46-83DD513FC98F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10312" indent="-210312" algn="l" defTabSz="91440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6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05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38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624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19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rp.mju.ac.th/qaIndex.aspx" TargetMode="External"/><Relationship Id="rId2" Type="http://schemas.openxmlformats.org/officeDocument/2006/relationships/hyperlink" Target="http://www.erp.mju.ac.th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p.mju.ac.th/openFile.aspx?id=Mzk4NDQx&amp;method=inlin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erp.mju.ac.th/openFile.aspx?id=MjYxNzY3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4925" y="2273052"/>
            <a:ext cx="8586951" cy="1183566"/>
          </a:xfrm>
        </p:spPr>
        <p:txBody>
          <a:bodyPr>
            <a:normAutofit/>
          </a:bodyPr>
          <a:lstStyle/>
          <a:p>
            <a:pPr algn="ctr"/>
            <a:r>
              <a:rPr lang="th-TH" sz="45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บทที่ 2 ตัวบ่งชี้ที่ใช้ในการประเมิน</a:t>
            </a:r>
            <a:endParaRPr lang="en-US" sz="4500" b="1" dirty="0">
              <a:solidFill>
                <a:schemeClr val="tx2">
                  <a:lumMod val="85000"/>
                  <a:lumOff val="1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2761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6103" y="245906"/>
            <a:ext cx="10568755" cy="1183566"/>
          </a:xfrm>
        </p:spPr>
        <p:txBody>
          <a:bodyPr anchor="t">
            <a:normAutofit fontScale="90000"/>
          </a:bodyPr>
          <a:lstStyle/>
          <a:p>
            <a:r>
              <a:rPr lang="th-TH" sz="37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ส่วนที่ 1 การใช้งานระบบสารสนเทศที่มีในปัจจุบัน</a:t>
            </a:r>
            <a:br>
              <a:rPr lang="en-US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1) </a:t>
            </a:r>
            <a:r>
              <a:rPr lang="th-TH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รายงานผลการใช้งานระบบสารสนเทศที่มีในปัจจุบันหรือการใช้งานระบบสารสนเทศอื่นทดแทน </a:t>
            </a:r>
            <a:endParaRPr lang="en-US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35763"/>
              </p:ext>
            </p:extLst>
          </p:nvPr>
        </p:nvGraphicFramePr>
        <p:xfrm>
          <a:off x="1409700" y="1605523"/>
          <a:ext cx="9372599" cy="437007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31063">
                  <a:extLst>
                    <a:ext uri="{9D8B030D-6E8A-4147-A177-3AD203B41FA5}">
                      <a16:colId xmlns:a16="http://schemas.microsoft.com/office/drawing/2014/main" val="555738486"/>
                    </a:ext>
                  </a:extLst>
                </a:gridCol>
                <a:gridCol w="4273905">
                  <a:extLst>
                    <a:ext uri="{9D8B030D-6E8A-4147-A177-3AD203B41FA5}">
                      <a16:colId xmlns:a16="http://schemas.microsoft.com/office/drawing/2014/main" val="1560188618"/>
                    </a:ext>
                  </a:extLst>
                </a:gridCol>
                <a:gridCol w="4367631">
                  <a:extLst>
                    <a:ext uri="{9D8B030D-6E8A-4147-A177-3AD203B41FA5}">
                      <a16:colId xmlns:a16="http://schemas.microsoft.com/office/drawing/2014/main" val="3936713281"/>
                    </a:ext>
                  </a:extLst>
                </a:gridCol>
              </a:tblGrid>
              <a:tr h="260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 b="1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ลำดับ</a:t>
                      </a:r>
                      <a:endParaRPr lang="en-US" sz="2800" b="1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 b="1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ชื่อระบบ</a:t>
                      </a:r>
                      <a:endParaRPr lang="en-US" sz="2800" b="1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 b="1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รายงานการใช้งาน</a:t>
                      </a:r>
                      <a:endParaRPr lang="en-US" sz="2800" b="1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2451866"/>
                  </a:ext>
                </a:extLst>
              </a:tr>
              <a:tr h="3461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  <a:endParaRPr lang="en-US" sz="22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2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ระบบฐานข้อมูลการพัฒนาบุคลากรและกิจกรรม</a:t>
                      </a:r>
                      <a:endParaRPr lang="en-US" sz="22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b="1" dirty="0">
                          <a:solidFill>
                            <a:srgbClr val="0070C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มีการใช้งาน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6354980"/>
                  </a:ext>
                </a:extLst>
              </a:tr>
              <a:tr h="260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  <a:endParaRPr lang="en-US" sz="22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2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ระบบการเงิน (</a:t>
                      </a:r>
                      <a:r>
                        <a:rPr lang="en-US" sz="22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e</a:t>
                      </a:r>
                      <a:r>
                        <a:rPr lang="th-TH" sz="22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</a:t>
                      </a:r>
                      <a:r>
                        <a:rPr lang="en-US" sz="22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Finance</a:t>
                      </a:r>
                      <a:r>
                        <a:rPr lang="th-TH" sz="22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)</a:t>
                      </a:r>
                      <a:endParaRPr lang="en-US" sz="22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r>
                        <a:rPr lang="th-TH" sz="2400" b="1" dirty="0">
                          <a:solidFill>
                            <a:srgbClr val="0070C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มีการใช้งาน</a:t>
                      </a:r>
                      <a:endParaRPr lang="en-US" sz="2400" b="1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1432146"/>
                  </a:ext>
                </a:extLst>
              </a:tr>
              <a:tr h="260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  <a:endParaRPr lang="en-US" sz="22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ระบบเอกสารราชการ (</a:t>
                      </a:r>
                      <a:r>
                        <a:rPr lang="en-US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e</a:t>
                      </a:r>
                      <a:r>
                        <a:rPr lang="th-TH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</a:t>
                      </a:r>
                      <a:r>
                        <a:rPr lang="en-US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Document</a:t>
                      </a:r>
                      <a:r>
                        <a:rPr lang="th-TH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)</a:t>
                      </a:r>
                      <a:endParaRPr lang="en-US" sz="22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r>
                        <a:rPr lang="th-TH" sz="2400" b="1" dirty="0">
                          <a:solidFill>
                            <a:srgbClr val="0070C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มีการใช้งาน</a:t>
                      </a:r>
                      <a:endParaRPr lang="en-US" sz="2400" b="1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8970335"/>
                  </a:ext>
                </a:extLst>
              </a:tr>
              <a:tr h="3230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  <a:endParaRPr lang="en-US" sz="22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2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ระบบออกเลขหนังสือราชการ</a:t>
                      </a:r>
                      <a:endParaRPr lang="en-US" sz="22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b="1" dirty="0">
                          <a:solidFill>
                            <a:srgbClr val="C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ไม่มีการใช้งาน</a:t>
                      </a:r>
                      <a:endParaRPr lang="en-US" sz="2400" b="1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0029739"/>
                  </a:ext>
                </a:extLst>
              </a:tr>
              <a:tr h="260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  <a:endParaRPr lang="en-US" sz="22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</a:t>
                      </a:r>
                      <a:r>
                        <a:rPr lang="en-US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e</a:t>
                      </a:r>
                      <a:r>
                        <a:rPr lang="th-TH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</a:t>
                      </a:r>
                      <a:r>
                        <a:rPr lang="en-US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Project</a:t>
                      </a:r>
                      <a:endParaRPr lang="en-US" sz="22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r>
                        <a:rPr lang="th-TH" sz="2400" b="1" dirty="0">
                          <a:solidFill>
                            <a:srgbClr val="0070C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มีการใช้งาน</a:t>
                      </a:r>
                      <a:endParaRPr lang="en-US" sz="2400" b="1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7037290"/>
                  </a:ext>
                </a:extLst>
              </a:tr>
              <a:tr h="260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  <a:endParaRPr lang="en-US" sz="22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2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ระบบประชุมอิเล็กทรอนิกส์ (</a:t>
                      </a:r>
                      <a:r>
                        <a:rPr lang="en-US" sz="22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e</a:t>
                      </a:r>
                      <a:r>
                        <a:rPr lang="th-TH" sz="22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</a:t>
                      </a:r>
                      <a:r>
                        <a:rPr lang="en-US" sz="22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Meeting</a:t>
                      </a:r>
                      <a:r>
                        <a:rPr lang="th-TH" sz="22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)</a:t>
                      </a:r>
                      <a:endParaRPr lang="en-US" sz="22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r>
                        <a:rPr lang="th-TH" sz="2400" b="1" dirty="0">
                          <a:solidFill>
                            <a:srgbClr val="0070C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มีการใช้งาน</a:t>
                      </a:r>
                      <a:endParaRPr lang="en-US" sz="2400" b="1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4264868"/>
                  </a:ext>
                </a:extLst>
              </a:tr>
              <a:tr h="260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  <a:endParaRPr lang="en-US" sz="22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ระบบแบบสอบถามออนไลน์</a:t>
                      </a:r>
                      <a:endParaRPr lang="en-US" sz="22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r>
                        <a:rPr lang="th-TH" sz="2400" b="1" dirty="0">
                          <a:solidFill>
                            <a:srgbClr val="04760F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ใช้ระบบอื่นทดแทน</a:t>
                      </a:r>
                      <a:endParaRPr lang="en-US" sz="2400" b="1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7723341"/>
                  </a:ext>
                </a:extLst>
              </a:tr>
              <a:tr h="260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  <a:endParaRPr lang="en-US" sz="22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ระบบบริหารจัดการความรู้ (</a:t>
                      </a:r>
                      <a:r>
                        <a:rPr lang="en-US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KM blog MJU</a:t>
                      </a:r>
                      <a:r>
                        <a:rPr lang="th-TH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)</a:t>
                      </a:r>
                      <a:endParaRPr lang="en-US" sz="22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r>
                        <a:rPr lang="th-TH" sz="2400" b="1" dirty="0">
                          <a:solidFill>
                            <a:srgbClr val="0070C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มีการใช้งาน</a:t>
                      </a:r>
                      <a:endParaRPr lang="en-US" sz="2400" b="1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48512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  <a:endParaRPr lang="en-US" sz="22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ระบบเอกสารอ้างอิง</a:t>
                      </a:r>
                      <a:endParaRPr lang="en-US" sz="22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r>
                        <a:rPr lang="th-TH" sz="2400" b="1" dirty="0">
                          <a:solidFill>
                            <a:srgbClr val="0070C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มีการใช้งาน</a:t>
                      </a:r>
                      <a:endParaRPr lang="en-US" sz="2400" b="1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9507567"/>
                  </a:ext>
                </a:extLst>
              </a:tr>
              <a:tr h="260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</a:t>
                      </a:r>
                      <a:endParaRPr lang="en-US" sz="22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Microsoft teams</a:t>
                      </a:r>
                      <a:endParaRPr lang="en-US" sz="22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r>
                        <a:rPr lang="th-TH" sz="2400" b="1" dirty="0">
                          <a:solidFill>
                            <a:srgbClr val="0070C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มีการใช้งาน</a:t>
                      </a:r>
                      <a:endParaRPr lang="en-US" sz="2400" b="1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442667"/>
                  </a:ext>
                </a:extLst>
              </a:tr>
            </a:tbl>
          </a:graphicData>
        </a:graphic>
      </p:graphicFrame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64B00F91-2E76-4CD6-A600-C336D79CFB3C}"/>
              </a:ext>
            </a:extLst>
          </p:cNvPr>
          <p:cNvSpPr/>
          <p:nvPr/>
        </p:nvSpPr>
        <p:spPr>
          <a:xfrm>
            <a:off x="9436923" y="1808222"/>
            <a:ext cx="4138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</a:p>
        </p:txBody>
      </p:sp>
      <p:sp>
        <p:nvSpPr>
          <p:cNvPr id="8" name="สี่เหลี่ยมผืนผ้า 7">
            <a:extLst>
              <a:ext uri="{FF2B5EF4-FFF2-40B4-BE49-F238E27FC236}">
                <a16:creationId xmlns:a16="http://schemas.microsoft.com/office/drawing/2014/main" id="{98CF03ED-CB31-40C1-8C9F-B904D6C081D4}"/>
              </a:ext>
            </a:extLst>
          </p:cNvPr>
          <p:cNvSpPr/>
          <p:nvPr/>
        </p:nvSpPr>
        <p:spPr>
          <a:xfrm>
            <a:off x="9436923" y="4153779"/>
            <a:ext cx="4138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5400" b="1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สี่เหลี่ยมผืนผ้า 8">
            <a:extLst>
              <a:ext uri="{FF2B5EF4-FFF2-40B4-BE49-F238E27FC236}">
                <a16:creationId xmlns:a16="http://schemas.microsoft.com/office/drawing/2014/main" id="{0E48CA8F-525F-4024-91FF-A128D3830412}"/>
              </a:ext>
            </a:extLst>
          </p:cNvPr>
          <p:cNvSpPr/>
          <p:nvPr/>
        </p:nvSpPr>
        <p:spPr>
          <a:xfrm>
            <a:off x="9436923" y="2967335"/>
            <a:ext cx="4138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cap="none" spc="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6923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0025" y="16377"/>
            <a:ext cx="9771118" cy="1183566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2) </a:t>
            </a:r>
            <a:r>
              <a:rPr lang="th-TH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หลักฐานการใช้งานระบบสารสนเทศ หรือการใช้งานระบบสารสนเทศอื่นทดแทน</a:t>
            </a:r>
            <a:endParaRPr lang="en-US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10025" y="1199943"/>
            <a:ext cx="8364638" cy="586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0"/>
              </a:spcAft>
            </a:pPr>
            <a:r>
              <a:rPr lang="th-TH" sz="3000" dirty="0">
                <a:solidFill>
                  <a:srgbClr val="7030A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th-TH" sz="3000" dirty="0">
                <a:solidFill>
                  <a:schemeClr val="tx2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กรณีตอบว่า </a:t>
            </a:r>
            <a:r>
              <a:rPr lang="th-TH" sz="3000" b="1" dirty="0">
                <a:solidFill>
                  <a:schemeClr val="accent5">
                    <a:lumMod val="50000"/>
                  </a:schemeClr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“มีการใช้งาน”</a:t>
            </a:r>
            <a:endParaRPr lang="en-US" sz="3000" b="1" dirty="0">
              <a:solidFill>
                <a:schemeClr val="accent5">
                  <a:lumMod val="50000"/>
                </a:schemeClr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10025" y="4811861"/>
            <a:ext cx="977111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000" dirty="0">
                <a:solidFill>
                  <a:schemeClr val="tx2"/>
                </a:solidFill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th-TH" sz="3200" dirty="0">
                <a:solidFill>
                  <a:schemeClr val="tx2"/>
                </a:solidFill>
                <a:ea typeface="Calibri" panose="020F0502020204030204" pitchFamily="34" charset="0"/>
                <a:cs typeface="Angsana New" panose="02020603050405020304" pitchFamily="18" charset="-34"/>
              </a:rPr>
              <a:t>คำอธิบายการใช้งาน ระบบฐานข้อมูลการพัฒนาบุคลากรและกิจกรรม</a:t>
            </a:r>
          </a:p>
          <a:p>
            <a:r>
              <a:rPr lang="th-TH" sz="2800" b="1" dirty="0">
                <a:solidFill>
                  <a:srgbClr val="C0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(ตัวอย่าง)    </a:t>
            </a:r>
            <a:r>
              <a:rPr lang="th-TH" sz="28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กองพัฒนาคุณภาพได้บันทึกข้อมูลการจัดกิจกรรมในปีงบประมาณ 2563 จำนวนทั้งสิ้น....กิจกรรม โดยงานบริหารและธุรการ และงานประกันเป็นผู้บันทึกข้อมูลเข้าสู่ระบบ </a:t>
            </a:r>
            <a:r>
              <a:rPr lang="en-US" sz="2800" dirty="0" err="1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erp</a:t>
            </a:r>
            <a:endParaRPr lang="th-TH" sz="2400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083336" y="1786257"/>
            <a:ext cx="6424496" cy="2887837"/>
            <a:chOff x="3083337" y="2323609"/>
            <a:chExt cx="6424496" cy="2887837"/>
          </a:xfrm>
        </p:grpSpPr>
        <p:pic>
          <p:nvPicPr>
            <p:cNvPr id="10" name="Picture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83337" y="2323609"/>
              <a:ext cx="6424496" cy="2887837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4092898" y="2843030"/>
              <a:ext cx="440537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h-TH" sz="54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รูปภาพตัวอย่างการใช้งาน</a:t>
              </a:r>
              <a:endPara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09361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0025" y="0"/>
            <a:ext cx="9771118" cy="1183566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2) </a:t>
            </a:r>
            <a:r>
              <a:rPr lang="th-TH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หลักฐานการใช้งานระบบสารสนเทศ หรือการใช้งานระบบสารสนเทศอื่นทดแทน</a:t>
            </a:r>
            <a:endParaRPr lang="en-US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10025" y="1183566"/>
            <a:ext cx="8364638" cy="586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0"/>
              </a:spcAft>
            </a:pPr>
            <a:r>
              <a:rPr lang="th-TH" sz="3000" dirty="0">
                <a:solidFill>
                  <a:srgbClr val="7030A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th-TH" sz="3000" dirty="0">
                <a:solidFill>
                  <a:schemeClr val="tx2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กรณีตอบว่า </a:t>
            </a:r>
            <a:r>
              <a:rPr lang="th-TH" sz="3000" b="1" dirty="0">
                <a:solidFill>
                  <a:srgbClr val="04760F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“มีการใช้งานระบบสารสนเทศอื่นทดแทน”</a:t>
            </a:r>
            <a:endParaRPr lang="en-US" sz="3000" b="1" dirty="0">
              <a:solidFill>
                <a:srgbClr val="04760F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10025" y="5282604"/>
            <a:ext cx="1044245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>
                <a:solidFill>
                  <a:schemeClr val="tx2"/>
                </a:solidFill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th-TH" sz="3000" dirty="0">
                <a:solidFill>
                  <a:schemeClr val="tx2"/>
                </a:solidFill>
                <a:ea typeface="Calibri" panose="020F0502020204030204" pitchFamily="34" charset="0"/>
                <a:cs typeface="Angsana New" panose="02020603050405020304" pitchFamily="18" charset="-34"/>
              </a:rPr>
              <a:t>สาเหตุที่ใช้ระบบสารสนเทศอื่นทดแทน ระบบสารสนเทศที่ได้จัดทำไว้ให้.....................</a:t>
            </a:r>
            <a:endParaRPr lang="th-TH" sz="3000" dirty="0">
              <a:solidFill>
                <a:schemeClr val="tx2"/>
              </a:solidFill>
            </a:endParaRPr>
          </a:p>
        </p:txBody>
      </p:sp>
      <p:grpSp>
        <p:nvGrpSpPr>
          <p:cNvPr id="3" name="กลุ่ม 2">
            <a:extLst>
              <a:ext uri="{FF2B5EF4-FFF2-40B4-BE49-F238E27FC236}">
                <a16:creationId xmlns:a16="http://schemas.microsoft.com/office/drawing/2014/main" id="{BB643F98-19EF-42CD-97AC-6217AE9F742C}"/>
              </a:ext>
            </a:extLst>
          </p:cNvPr>
          <p:cNvGrpSpPr/>
          <p:nvPr/>
        </p:nvGrpSpPr>
        <p:grpSpPr>
          <a:xfrm>
            <a:off x="3424942" y="1927168"/>
            <a:ext cx="5569805" cy="3116637"/>
            <a:chOff x="3424942" y="1927168"/>
            <a:chExt cx="5569805" cy="3116637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4942" y="1927168"/>
              <a:ext cx="5569805" cy="3116637"/>
            </a:xfrm>
            <a:prstGeom prst="rect">
              <a:avLst/>
            </a:prstGeom>
          </p:spPr>
        </p:pic>
        <p:sp>
          <p:nvSpPr>
            <p:cNvPr id="13" name="Rectangle 12"/>
            <p:cNvSpPr/>
            <p:nvPr/>
          </p:nvSpPr>
          <p:spPr>
            <a:xfrm>
              <a:off x="4092898" y="2634958"/>
              <a:ext cx="4405372" cy="1754326"/>
            </a:xfrm>
            <a:prstGeom prst="rect">
              <a:avLst/>
            </a:prstGeom>
            <a:solidFill>
              <a:srgbClr val="262626">
                <a:alpha val="50196"/>
              </a:srgbClr>
            </a:solidFill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h-TH" sz="5400" dirty="0">
                  <a:ln w="0"/>
                  <a:solidFill>
                    <a:schemeClr val="accent1">
                      <a:lumMod val="20000"/>
                      <a:lumOff val="8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รูปภาพตัวอย่างการใช้งาน</a:t>
              </a:r>
            </a:p>
            <a:p>
              <a:pPr algn="ctr"/>
              <a:r>
                <a:rPr lang="th-TH" sz="5400" b="0" cap="none" spc="0" dirty="0">
                  <a:ln w="0"/>
                  <a:solidFill>
                    <a:schemeClr val="accent1">
                      <a:lumMod val="20000"/>
                      <a:lumOff val="8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ระบบสารสนเทศอื่น</a:t>
              </a:r>
              <a:endParaRPr lang="en-US" sz="5400" b="0" cap="none" spc="0" dirty="0">
                <a:ln w="0"/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65697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0025" y="0"/>
            <a:ext cx="9771118" cy="1183566"/>
          </a:xfrm>
        </p:spPr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2) </a:t>
            </a:r>
            <a:r>
              <a:rPr lang="th-TH" b="1" dirty="0">
                <a:solidFill>
                  <a:schemeClr val="tx2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หลักฐานการใช้งานระบบสารสนเทศ หรือการใช้งานระบบสารสนเทศอื่นทดแทน</a:t>
            </a:r>
            <a:endParaRPr lang="en-US" b="1" dirty="0">
              <a:solidFill>
                <a:schemeClr val="tx2">
                  <a:lumMod val="75000"/>
                  <a:lumOff val="2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10025" y="1183566"/>
            <a:ext cx="8364638" cy="586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0"/>
              </a:spcAft>
            </a:pPr>
            <a:r>
              <a:rPr lang="th-TH" sz="3000" dirty="0">
                <a:solidFill>
                  <a:srgbClr val="7030A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th-TH" sz="3000" dirty="0">
                <a:solidFill>
                  <a:schemeClr val="tx2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กรณีตอบว่า </a:t>
            </a:r>
            <a:r>
              <a:rPr lang="th-TH" sz="3000" b="1" dirty="0">
                <a:solidFill>
                  <a:srgbClr val="C0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“</a:t>
            </a:r>
            <a:r>
              <a:rPr lang="th-TH" sz="3000" b="1" u="sng" dirty="0">
                <a:solidFill>
                  <a:srgbClr val="C0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ไม่มี</a:t>
            </a:r>
            <a:r>
              <a:rPr lang="th-TH" sz="3000" b="1" dirty="0">
                <a:solidFill>
                  <a:srgbClr val="C0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การใช้ระบบสารสนเทศมาดำเนินงาน</a:t>
            </a:r>
            <a:r>
              <a:rPr lang="th-TH" sz="3000" dirty="0">
                <a:solidFill>
                  <a:srgbClr val="C0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”</a:t>
            </a:r>
            <a:endParaRPr lang="en-US" sz="3000" dirty="0">
              <a:solidFill>
                <a:srgbClr val="C00000"/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10025" y="1940663"/>
            <a:ext cx="104424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>
                <a:solidFill>
                  <a:schemeClr val="tx2"/>
                </a:solidFill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th-TH" sz="3000" dirty="0">
                <a:solidFill>
                  <a:schemeClr val="tx2"/>
                </a:solidFill>
                <a:ea typeface="Calibri" panose="020F0502020204030204" pitchFamily="34" charset="0"/>
                <a:cs typeface="Angsana New" panose="02020603050405020304" pitchFamily="18" charset="-34"/>
              </a:rPr>
              <a:t>สาเหตุที่ไม่ใช้ระบบสารสนเทศมาปฏิบัติงาน</a:t>
            </a:r>
          </a:p>
          <a:p>
            <a:r>
              <a:rPr lang="th-TH" sz="3000" dirty="0">
                <a:solidFill>
                  <a:schemeClr val="tx2"/>
                </a:solidFill>
                <a:cs typeface="Angsana New" panose="02020603050405020304" pitchFamily="18" charset="-34"/>
              </a:rPr>
              <a:t>	</a:t>
            </a:r>
            <a:r>
              <a:rPr lang="th-TH" sz="3000" dirty="0">
                <a:solidFill>
                  <a:schemeClr val="tx2"/>
                </a:solidFill>
                <a:ea typeface="Calibri" panose="020F0502020204030204" pitchFamily="34" charset="0"/>
                <a:cs typeface="Angsana New" panose="02020603050405020304" pitchFamily="18" charset="-34"/>
              </a:rPr>
              <a:t>......................................................................................................................</a:t>
            </a:r>
            <a:endParaRPr lang="th-TH" sz="3000" dirty="0">
              <a:solidFill>
                <a:schemeClr val="tx2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88490" y="3127109"/>
            <a:ext cx="1001418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000" dirty="0">
                <a:solidFill>
                  <a:srgbClr val="7030A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  <a:r>
              <a:rPr lang="th-TH" sz="3000" dirty="0">
                <a:solidFill>
                  <a:schemeClr val="tx2"/>
                </a:solidFill>
                <a:ea typeface="Calibri" panose="020F0502020204030204" pitchFamily="34" charset="0"/>
                <a:cs typeface="Angsana New" panose="02020603050405020304" pitchFamily="18" charset="-34"/>
              </a:rPr>
              <a:t>อธิบายวิธีการทำงานที่ไม่ได้ใช้ระบบสารสนเทศมาช่วยดำเนินการ</a:t>
            </a:r>
            <a:r>
              <a:rPr lang="th-TH" sz="3000" dirty="0">
                <a:solidFill>
                  <a:schemeClr val="tx2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Angsana New" panose="02020603050405020304" pitchFamily="18" charset="-34"/>
              </a:rPr>
              <a:t>	</a:t>
            </a:r>
          </a:p>
          <a:p>
            <a:r>
              <a:rPr lang="th-TH" sz="3200" b="1" dirty="0">
                <a:solidFill>
                  <a:srgbClr val="C00000"/>
                </a:solidFill>
                <a:cs typeface="Angsana New" panose="02020603050405020304" pitchFamily="18" charset="-34"/>
              </a:rPr>
              <a:t>ตัวอย่าง</a:t>
            </a:r>
            <a:r>
              <a:rPr lang="th-TH" sz="3600" dirty="0">
                <a:solidFill>
                  <a:schemeClr val="tx2">
                    <a:lumMod val="75000"/>
                    <a:lumOff val="25000"/>
                  </a:schemeClr>
                </a:solidFill>
                <a:cs typeface="Angsana New" panose="02020603050405020304" pitchFamily="18" charset="-34"/>
              </a:rPr>
              <a:t>	    </a:t>
            </a:r>
            <a:r>
              <a:rPr lang="th-TH" sz="32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กอง.......ไม่มีการใช้ระบบออกเลขหนังสือราชการในการปฏิบัติงาน เนื่องจาก</a:t>
            </a:r>
            <a:br>
              <a:rPr lang="th-TH" sz="32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32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ยังใช้การออกเลขหนังสือราชการด้วยสมุดทะเบียนหนังสือรับ-ส่ง</a:t>
            </a:r>
            <a:endParaRPr lang="en-US" sz="3200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88884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467" y="-6190"/>
            <a:ext cx="10568755" cy="783966"/>
          </a:xfrm>
        </p:spPr>
        <p:txBody>
          <a:bodyPr anchor="t">
            <a:normAutofit fontScale="90000"/>
          </a:bodyPr>
          <a:lstStyle/>
          <a:p>
            <a:br>
              <a:rPr lang="en-US" dirty="0"/>
            </a:br>
            <a:r>
              <a:rPr lang="en-US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3) </a:t>
            </a:r>
            <a:r>
              <a:rPr lang="th-TH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การคำนวณคะแนน</a:t>
            </a:r>
            <a:endParaRPr lang="en-US" b="1" dirty="0">
              <a:solidFill>
                <a:schemeClr val="tx2">
                  <a:lumMod val="85000"/>
                  <a:lumOff val="1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062165"/>
              </p:ext>
            </p:extLst>
          </p:nvPr>
        </p:nvGraphicFramePr>
        <p:xfrm>
          <a:off x="164593" y="1034562"/>
          <a:ext cx="5248656" cy="543939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72169">
                  <a:extLst>
                    <a:ext uri="{9D8B030D-6E8A-4147-A177-3AD203B41FA5}">
                      <a16:colId xmlns:a16="http://schemas.microsoft.com/office/drawing/2014/main" val="555738486"/>
                    </a:ext>
                  </a:extLst>
                </a:gridCol>
                <a:gridCol w="2875911">
                  <a:extLst>
                    <a:ext uri="{9D8B030D-6E8A-4147-A177-3AD203B41FA5}">
                      <a16:colId xmlns:a16="http://schemas.microsoft.com/office/drawing/2014/main" val="1560188618"/>
                    </a:ext>
                  </a:extLst>
                </a:gridCol>
                <a:gridCol w="1700576">
                  <a:extLst>
                    <a:ext uri="{9D8B030D-6E8A-4147-A177-3AD203B41FA5}">
                      <a16:colId xmlns:a16="http://schemas.microsoft.com/office/drawing/2014/main" val="3936713281"/>
                    </a:ext>
                  </a:extLst>
                </a:gridCol>
              </a:tblGrid>
              <a:tr h="3626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ลำดับ</a:t>
                      </a:r>
                      <a:endParaRPr lang="en-US" sz="2000" b="1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ชื่อระบบ</a:t>
                      </a:r>
                      <a:endParaRPr lang="en-US" sz="2000" b="1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รายงานการใช้งาน</a:t>
                      </a:r>
                      <a:endParaRPr lang="en-US" sz="2000" b="1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2451866"/>
                  </a:ext>
                </a:extLst>
              </a:tr>
              <a:tr h="7252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ระบบฐานข้อมูลการพัฒนาบุคลากรและกิจกรรม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มีการใช้งาน</a:t>
                      </a:r>
                      <a:endParaRPr lang="en-US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6354980"/>
                  </a:ext>
                </a:extLst>
              </a:tr>
              <a:tr h="3626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ระบบการเงิน (</a:t>
                      </a: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e</a:t>
                      </a: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</a:t>
                      </a: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Finance</a:t>
                      </a: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)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มีการใช้งาน</a:t>
                      </a:r>
                      <a:endParaRPr lang="en-US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1432146"/>
                  </a:ext>
                </a:extLst>
              </a:tr>
              <a:tr h="7252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ระบบเอกสารราชการ </a:t>
                      </a:r>
                      <a:b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</a:b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</a:t>
                      </a: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e</a:t>
                      </a: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</a:t>
                      </a: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Document</a:t>
                      </a: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)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มีการใช้งาน</a:t>
                      </a:r>
                      <a:endParaRPr lang="en-US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8970335"/>
                  </a:ext>
                </a:extLst>
              </a:tr>
              <a:tr h="3626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ระบบออกเลขหนังสือราชการ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rgbClr val="C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ไม่มีการใช้งาน</a:t>
                      </a:r>
                      <a:endParaRPr lang="en-US" sz="2000" b="1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0029739"/>
                  </a:ext>
                </a:extLst>
              </a:tr>
              <a:tr h="3626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</a:t>
                      </a: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e</a:t>
                      </a: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</a:t>
                      </a: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Project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มีการใช้งาน</a:t>
                      </a:r>
                      <a:endParaRPr lang="en-US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7037290"/>
                  </a:ext>
                </a:extLst>
              </a:tr>
              <a:tr h="7252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ระบบประชุมอิเล็กทรอนิกส์ </a:t>
                      </a:r>
                      <a:b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</a:b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</a:t>
                      </a: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e</a:t>
                      </a: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</a:t>
                      </a: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Meeting</a:t>
                      </a: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)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มีการใช้งาน</a:t>
                      </a:r>
                      <a:endParaRPr lang="en-US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4264868"/>
                  </a:ext>
                </a:extLst>
              </a:tr>
              <a:tr h="3626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ea typeface="+mn-ea"/>
                          <a:cs typeface="Angsana New" panose="02020603050405020304" pitchFamily="18" charset="-34"/>
                        </a:rPr>
                        <a:t>7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ระบบแบบสอบถามออนไลน์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r>
                        <a:rPr lang="th-TH" sz="2000" b="1" dirty="0">
                          <a:solidFill>
                            <a:srgbClr val="04760F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ใช้ระบบอื่นทดแทน</a:t>
                      </a:r>
                      <a:endParaRPr lang="en-US" sz="2000" b="1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7723341"/>
                  </a:ext>
                </a:extLst>
              </a:tr>
              <a:tr h="7252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ระบบบริหารจัดการความรู้ </a:t>
                      </a:r>
                      <a:b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</a:b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</a:t>
                      </a: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KM blog MJU</a:t>
                      </a: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)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b="1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r>
                        <a:rPr lang="th-TH" sz="2000" b="1" dirty="0">
                          <a:solidFill>
                            <a:srgbClr val="C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ไม่มีการใช้งาน</a:t>
                      </a:r>
                      <a:endParaRPr lang="en-US" sz="2000" b="1" dirty="0">
                        <a:solidFill>
                          <a:srgbClr val="C00000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4851222"/>
                  </a:ext>
                </a:extLst>
              </a:tr>
              <a:tr h="3626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ระบบเอกสารอ้างอิง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มีการใช้งาน</a:t>
                      </a:r>
                      <a:endParaRPr lang="en-US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9507567"/>
                  </a:ext>
                </a:extLst>
              </a:tr>
              <a:tr h="3626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Microsoft teams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r>
                        <a:rPr lang="th-TH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มีการใช้งาน</a:t>
                      </a:r>
                      <a:endParaRPr lang="en-US" sz="20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442667"/>
                  </a:ext>
                </a:extLst>
              </a:tr>
            </a:tbl>
          </a:graphicData>
        </a:graphic>
      </p:graphicFrame>
      <p:grpSp>
        <p:nvGrpSpPr>
          <p:cNvPr id="23" name="Group 22"/>
          <p:cNvGrpSpPr/>
          <p:nvPr/>
        </p:nvGrpSpPr>
        <p:grpSpPr>
          <a:xfrm>
            <a:off x="5837217" y="999657"/>
            <a:ext cx="6091047" cy="5509200"/>
            <a:chOff x="5798029" y="1008467"/>
            <a:chExt cx="6091047" cy="5509200"/>
          </a:xfrm>
        </p:grpSpPr>
        <p:sp>
          <p:nvSpPr>
            <p:cNvPr id="14" name="TextBox 13"/>
            <p:cNvSpPr txBox="1"/>
            <p:nvPr/>
          </p:nvSpPr>
          <p:spPr>
            <a:xfrm>
              <a:off x="5798029" y="1008467"/>
              <a:ext cx="6091047" cy="5509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AutoNum type="arabicPeriod"/>
              </a:pPr>
              <a:r>
                <a:rPr lang="th-TH" sz="2600" b="1" dirty="0">
                  <a:solidFill>
                    <a:schemeClr val="tx2">
                      <a:lumMod val="85000"/>
                      <a:lumOff val="1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คำนวนค่าร้อยละของระบบสารสนเทศที่มีการใช้งาน</a:t>
              </a:r>
            </a:p>
            <a:p>
              <a:endParaRPr lang="th-TH" sz="8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r>
                <a:rPr lang="th-TH" sz="2600" dirty="0">
                  <a:solidFill>
                    <a:srgbClr val="0070C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           จำนวนระบบฯ ที่มีการใช้งาน/</a:t>
              </a:r>
              <a:r>
                <a:rPr lang="th-TH" sz="2600" dirty="0">
                  <a:solidFill>
                    <a:srgbClr val="04760F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ใช้ระบบอื่นทดแทน </a:t>
              </a:r>
              <a:r>
                <a:rPr lang="en-US" sz="2600" dirty="0">
                  <a:solidFill>
                    <a:schemeClr val="tx2">
                      <a:lumMod val="85000"/>
                      <a:lumOff val="1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x 100</a:t>
              </a:r>
            </a:p>
            <a:p>
              <a:r>
                <a:rPr lang="en-US" sz="2600" dirty="0">
                  <a:solidFill>
                    <a:schemeClr val="tx2">
                      <a:lumMod val="85000"/>
                      <a:lumOff val="1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		                       10</a:t>
              </a:r>
            </a:p>
            <a:p>
              <a:endParaRPr lang="en-US" sz="2600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pPr marL="342900" indent="-342900">
                <a:buAutoNum type="arabicPeriod" startAt="2"/>
              </a:pPr>
              <a:r>
                <a:rPr lang="th-TH" sz="2600" b="1" dirty="0">
                  <a:solidFill>
                    <a:schemeClr val="tx2">
                      <a:lumMod val="85000"/>
                      <a:lumOff val="1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แปลงค่าร้อยละที่คำนวณได้ในข้อ 1 เทียบกับคะแนนเต็ม 4</a:t>
              </a:r>
            </a:p>
            <a:p>
              <a:endParaRPr lang="th-TH" sz="800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r>
                <a:rPr lang="th-TH" sz="2600" dirty="0">
                  <a:solidFill>
                    <a:schemeClr val="tx2">
                      <a:lumMod val="85000"/>
                      <a:lumOff val="1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                        </a:t>
              </a:r>
              <a:r>
                <a:rPr lang="th-TH" sz="2600" dirty="0">
                  <a:solidFill>
                    <a:srgbClr val="7030A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ค่าร้อยละของระบบฯ ที่มีการใช้งาน </a:t>
              </a:r>
              <a:r>
                <a:rPr lang="en-US" sz="2600" dirty="0">
                  <a:solidFill>
                    <a:schemeClr val="tx2">
                      <a:lumMod val="85000"/>
                      <a:lumOff val="1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x 4</a:t>
              </a:r>
            </a:p>
            <a:p>
              <a:r>
                <a:rPr lang="en-US" sz="2600" dirty="0">
                  <a:solidFill>
                    <a:schemeClr val="tx2">
                      <a:lumMod val="85000"/>
                      <a:lumOff val="1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                                                       100</a:t>
              </a:r>
            </a:p>
            <a:p>
              <a:endParaRPr lang="en-US" sz="800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r>
                <a:rPr lang="th-TH" sz="2600" b="1" u="sng" dirty="0">
                  <a:solidFill>
                    <a:srgbClr val="C0000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ตัวอย่าง</a:t>
              </a:r>
            </a:p>
            <a:p>
              <a:r>
                <a:rPr lang="th-TH" sz="2600" dirty="0">
                  <a:solidFill>
                    <a:schemeClr val="tx2">
                      <a:lumMod val="85000"/>
                      <a:lumOff val="1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1.                                (</a:t>
              </a:r>
              <a:r>
                <a:rPr lang="th-TH" sz="2600" b="1" dirty="0">
                  <a:solidFill>
                    <a:srgbClr val="0070C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7</a:t>
              </a:r>
              <a:r>
                <a:rPr lang="th-TH" sz="2600" dirty="0">
                  <a:solidFill>
                    <a:schemeClr val="tx2">
                      <a:lumMod val="85000"/>
                      <a:lumOff val="1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 + </a:t>
              </a:r>
              <a:r>
                <a:rPr lang="th-TH" sz="2600" b="1" dirty="0">
                  <a:solidFill>
                    <a:srgbClr val="04760F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1</a:t>
              </a:r>
              <a:r>
                <a:rPr lang="th-TH" sz="2600" dirty="0">
                  <a:solidFill>
                    <a:schemeClr val="tx2">
                      <a:lumMod val="85000"/>
                      <a:lumOff val="1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) </a:t>
              </a:r>
              <a:r>
                <a:rPr lang="en-US" sz="2600" dirty="0">
                  <a:solidFill>
                    <a:schemeClr val="tx2">
                      <a:lumMod val="85000"/>
                      <a:lumOff val="1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x 100	=    80</a:t>
              </a:r>
            </a:p>
            <a:p>
              <a:r>
                <a:rPr lang="en-US" sz="2600" dirty="0">
                  <a:solidFill>
                    <a:schemeClr val="tx2">
                      <a:lumMod val="85000"/>
                      <a:lumOff val="1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	                           10</a:t>
              </a:r>
            </a:p>
            <a:p>
              <a:endParaRPr lang="en-US" sz="800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pPr marL="342900" indent="-342900">
                <a:buAutoNum type="arabicPeriod" startAt="2"/>
              </a:pPr>
              <a:r>
                <a:rPr lang="en-US" sz="2600" dirty="0">
                  <a:solidFill>
                    <a:schemeClr val="tx2">
                      <a:lumMod val="85000"/>
                      <a:lumOff val="1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                             </a:t>
              </a:r>
              <a:r>
                <a:rPr lang="en-US" sz="2600" b="1" dirty="0">
                  <a:solidFill>
                    <a:srgbClr val="7030A0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80</a:t>
              </a:r>
              <a:r>
                <a:rPr lang="en-US" sz="2600" dirty="0">
                  <a:solidFill>
                    <a:schemeClr val="tx2">
                      <a:lumMod val="85000"/>
                      <a:lumOff val="1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 x 4		=    </a:t>
              </a:r>
              <a:r>
                <a:rPr lang="en-US" sz="3400" b="1" dirty="0">
                  <a:solidFill>
                    <a:srgbClr val="262626"/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3.20</a:t>
              </a:r>
            </a:p>
            <a:p>
              <a:r>
                <a:rPr lang="en-US" sz="2600" dirty="0">
                  <a:solidFill>
                    <a:schemeClr val="tx2">
                      <a:lumMod val="85000"/>
                      <a:lumOff val="15000"/>
                    </a:schemeClr>
                  </a:solidFill>
                  <a:latin typeface="Angsana New" panose="02020603050405020304" pitchFamily="18" charset="-34"/>
                  <a:cs typeface="Angsana New" panose="02020603050405020304" pitchFamily="18" charset="-34"/>
                </a:rPr>
                <a:t>                                     100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6499931" y="2003887"/>
              <a:ext cx="48855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7143455" y="3830657"/>
              <a:ext cx="340019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7787389" y="5069387"/>
              <a:ext cx="1045028" cy="163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787389" y="6089033"/>
              <a:ext cx="52251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07497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646" y="0"/>
            <a:ext cx="11015794" cy="1183566"/>
          </a:xfrm>
        </p:spPr>
        <p:txBody>
          <a:bodyPr anchor="t">
            <a:noAutofit/>
          </a:bodyPr>
          <a:lstStyle/>
          <a:p>
            <a:r>
              <a:rPr lang="th-TH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ส่วนที่ 2 ระบบสารสนเทศเฉพาะหรือเครื่องมือเทคโนโลยีสารสนเทศอื่น ๆ ที่หน่วยงานใช้	  	 ดำเนินการเพื่อสนับสนุนพันธกิจ</a:t>
            </a:r>
            <a:br>
              <a:rPr lang="en-US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en-US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139288"/>
              </p:ext>
            </p:extLst>
          </p:nvPr>
        </p:nvGraphicFramePr>
        <p:xfrm>
          <a:off x="505646" y="1707542"/>
          <a:ext cx="11320044" cy="254393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69380">
                  <a:extLst>
                    <a:ext uri="{9D8B030D-6E8A-4147-A177-3AD203B41FA5}">
                      <a16:colId xmlns:a16="http://schemas.microsoft.com/office/drawing/2014/main" val="3185655670"/>
                    </a:ext>
                  </a:extLst>
                </a:gridCol>
                <a:gridCol w="4308409">
                  <a:extLst>
                    <a:ext uri="{9D8B030D-6E8A-4147-A177-3AD203B41FA5}">
                      <a16:colId xmlns:a16="http://schemas.microsoft.com/office/drawing/2014/main" val="339409647"/>
                    </a:ext>
                  </a:extLst>
                </a:gridCol>
                <a:gridCol w="6142255">
                  <a:extLst>
                    <a:ext uri="{9D8B030D-6E8A-4147-A177-3AD203B41FA5}">
                      <a16:colId xmlns:a16="http://schemas.microsoft.com/office/drawing/2014/main" val="924233493"/>
                    </a:ext>
                  </a:extLst>
                </a:gridCol>
              </a:tblGrid>
              <a:tr h="3500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600" b="1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ลำดับ</a:t>
                      </a:r>
                      <a:endParaRPr lang="en-US" sz="2600" b="1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600" b="1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ชื่อระบบ</a:t>
                      </a:r>
                      <a:endParaRPr lang="en-US" sz="2600" b="1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600" b="1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พันธกิจที่สนับสนุน</a:t>
                      </a:r>
                      <a:endParaRPr lang="en-US" sz="2600" b="1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83168883"/>
                  </a:ext>
                </a:extLst>
              </a:tr>
              <a:tr h="3500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  <a:endParaRPr lang="en-US" sz="260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600" b="1" u="sng" dirty="0">
                          <a:solidFill>
                            <a:srgbClr val="00206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ชื่อระบบ</a:t>
                      </a:r>
                      <a:r>
                        <a:rPr lang="th-TH" sz="2600" b="1" u="sng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หรือ</a:t>
                      </a:r>
                      <a:r>
                        <a:rPr lang="th-TH" sz="2600" b="1" u="sng" dirty="0">
                          <a:solidFill>
                            <a:srgbClr val="04760F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เครื่องมือฯ</a:t>
                      </a:r>
                      <a:r>
                        <a:rPr lang="th-TH" sz="2600" b="1" dirty="0">
                          <a:solidFill>
                            <a:srgbClr val="04760F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</a:t>
                      </a:r>
                      <a:r>
                        <a:rPr lang="th-TH" sz="26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</a:t>
                      </a:r>
                      <a:r>
                        <a:rPr lang="en-US" sz="26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Hyperlink </a:t>
                      </a:r>
                      <a:r>
                        <a:rPr lang="th-TH" sz="26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อ้างอิง)</a:t>
                      </a:r>
                      <a:endParaRPr lang="en-US" sz="26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600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33048754"/>
                  </a:ext>
                </a:extLst>
              </a:tr>
              <a:tr h="3500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6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  <a:endParaRPr lang="en-US" sz="260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 </a:t>
                      </a:r>
                      <a:r>
                        <a:rPr lang="th-TH" sz="2600" b="1" dirty="0">
                          <a:solidFill>
                            <a:srgbClr val="C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ตัวอย่าง </a:t>
                      </a:r>
                      <a:r>
                        <a:rPr lang="en-US" sz="2600" b="1" dirty="0">
                          <a:solidFill>
                            <a:srgbClr val="C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:</a:t>
                      </a:r>
                      <a:r>
                        <a:rPr lang="en-US" sz="2600" b="1" baseline="0" dirty="0">
                          <a:solidFill>
                            <a:srgbClr val="C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</a:t>
                      </a:r>
                      <a:r>
                        <a:rPr lang="th-TH" sz="2600" baseline="0" dirty="0">
                          <a:solidFill>
                            <a:srgbClr val="00206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ระบบประกันคุณภาพการศึกษา</a:t>
                      </a:r>
                      <a:endParaRPr lang="en-US" sz="2600" dirty="0">
                        <a:solidFill>
                          <a:srgbClr val="002060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r>
                        <a:rPr lang="th-TH" sz="260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สนับสนุนข้อมูลเพื่อการประกันคุณภาพระดับหลักสูตร/คณะ/ส่วนงานสนับสนุน</a:t>
                      </a:r>
                      <a:r>
                        <a:rPr lang="th-TH" sz="2600" baseline="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 และมหาวิทยาลัย</a:t>
                      </a:r>
                      <a:endParaRPr lang="en-US" sz="260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174818"/>
                  </a:ext>
                </a:extLst>
              </a:tr>
              <a:tr h="3995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6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  <a:endParaRPr lang="en-US" sz="260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rgbClr val="C0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600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600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43372170"/>
                  </a:ext>
                </a:extLst>
              </a:tr>
              <a:tr h="3500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6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n</a:t>
                      </a:r>
                      <a:endParaRPr lang="en-US" sz="260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600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60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74934950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025713" y="4674873"/>
            <a:ext cx="10140574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thaiDist">
              <a:lnSpc>
                <a:spcPct val="107000"/>
              </a:lnSpc>
              <a:spcAft>
                <a:spcPts val="0"/>
              </a:spcAft>
            </a:pPr>
            <a:r>
              <a:rPr lang="th-TH" sz="30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ผลคะแนนส่วนที่ 2 :	</a:t>
            </a:r>
            <a:r>
              <a:rPr lang="th-TH" sz="3000" b="1" dirty="0">
                <a:solidFill>
                  <a:srgbClr val="00206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มี</a:t>
            </a:r>
            <a:r>
              <a:rPr lang="th-TH" sz="3000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ระบบสารสนเทศเฉพาะ		คิดเป็น	</a:t>
            </a:r>
            <a:r>
              <a:rPr lang="th-TH" sz="3000" b="1" dirty="0">
                <a:solidFill>
                  <a:srgbClr val="00206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1.00</a:t>
            </a:r>
            <a:r>
              <a:rPr lang="th-TH" sz="3000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คะแนน</a:t>
            </a:r>
            <a:endParaRPr lang="en-US" sz="3000" dirty="0">
              <a:solidFill>
                <a:schemeClr val="tx2">
                  <a:lumMod val="85000"/>
                  <a:lumOff val="15000"/>
                </a:schemeClr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pPr marL="914400" indent="457200">
              <a:lnSpc>
                <a:spcPct val="107000"/>
              </a:lnSpc>
              <a:spcAft>
                <a:spcPts val="0"/>
              </a:spcAft>
            </a:pPr>
            <a:r>
              <a:rPr lang="th-TH" sz="3000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	</a:t>
            </a:r>
            <a:r>
              <a:rPr lang="th-TH" sz="3000" b="1" dirty="0">
                <a:solidFill>
                  <a:srgbClr val="C0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ไม่มี</a:t>
            </a:r>
            <a:r>
              <a:rPr lang="th-TH" sz="3000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ระบบสารสนเทศเฉพาะ	คิดเป็น	</a:t>
            </a:r>
            <a:r>
              <a:rPr lang="th-TH" sz="3000" b="1" dirty="0">
                <a:solidFill>
                  <a:srgbClr val="C0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0.00</a:t>
            </a:r>
            <a:r>
              <a:rPr lang="th-TH" sz="3000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	คะแนน</a:t>
            </a:r>
            <a:endParaRPr lang="en-US" sz="3000" dirty="0">
              <a:solidFill>
                <a:schemeClr val="tx2">
                  <a:lumMod val="85000"/>
                  <a:lumOff val="15000"/>
                </a:schemeClr>
              </a:solidFill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10018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669705"/>
              </p:ext>
            </p:extLst>
          </p:nvPr>
        </p:nvGraphicFramePr>
        <p:xfrm>
          <a:off x="2460805" y="1701773"/>
          <a:ext cx="7498080" cy="2204710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4242387">
                  <a:extLst>
                    <a:ext uri="{9D8B030D-6E8A-4147-A177-3AD203B41FA5}">
                      <a16:colId xmlns:a16="http://schemas.microsoft.com/office/drawing/2014/main" val="577974155"/>
                    </a:ext>
                  </a:extLst>
                </a:gridCol>
                <a:gridCol w="3255693">
                  <a:extLst>
                    <a:ext uri="{9D8B030D-6E8A-4147-A177-3AD203B41FA5}">
                      <a16:colId xmlns:a16="http://schemas.microsoft.com/office/drawing/2014/main" val="2052870977"/>
                    </a:ext>
                  </a:extLst>
                </a:gridCol>
              </a:tblGrid>
              <a:tr h="368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30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การใช้สารสนเทศในการปฏิบัติงาน</a:t>
                      </a:r>
                      <a:endParaRPr lang="en-US" sz="3000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30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คะแนน</a:t>
                      </a:r>
                      <a:endParaRPr lang="en-US" sz="3000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0520883"/>
                  </a:ext>
                </a:extLst>
              </a:tr>
              <a:tr h="7370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3000" b="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ผลคะแนนส่วนที่ 1</a:t>
                      </a:r>
                      <a:endParaRPr lang="en-US" sz="3000" b="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3000" b="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ผลคะแนนส่วนที่ 2</a:t>
                      </a:r>
                      <a:endParaRPr lang="en-US" sz="3000" b="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30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3.20 </a:t>
                      </a:r>
                      <a:br>
                        <a:rPr lang="en-US" sz="30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</a:br>
                      <a:r>
                        <a:rPr lang="en-US" sz="30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1.00</a:t>
                      </a:r>
                      <a:endParaRPr lang="en-US" sz="3000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4953851"/>
                  </a:ext>
                </a:extLst>
              </a:tr>
              <a:tr h="73709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h-TH" sz="3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รวมคะแนนตัวบ่งชี้ที่</a:t>
                      </a:r>
                      <a:r>
                        <a:rPr lang="th-TH" sz="3000" baseline="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 2</a:t>
                      </a:r>
                      <a:endParaRPr lang="en-US" sz="3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h-TH" sz="3000" b="1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4.20</a:t>
                      </a:r>
                      <a:endParaRPr lang="en-US" sz="3000" b="1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4252566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454065" y="0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ผลการดำเนินงานของตัวบ่งชี้ที่ 2 การใช้เทคโนโลยีสารสนเทศในการปฏิบัติงาน</a:t>
            </a:r>
            <a:endParaRPr lang="en-US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2738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0026" y="0"/>
            <a:ext cx="9371949" cy="1183566"/>
          </a:xfrm>
        </p:spPr>
        <p:txBody>
          <a:bodyPr/>
          <a:lstStyle/>
          <a:p>
            <a:r>
              <a:rPr lang="th-TH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ตัวบ่งชี้ที่ 3 ผลลัพธ์ของเป้าหมาย </a:t>
            </a:r>
            <a:r>
              <a:rPr lang="en-US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(OKRs) </a:t>
            </a:r>
            <a:r>
              <a:rPr lang="th-TH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ที่หน่วยงานกำหนดเอง</a:t>
            </a:r>
            <a:endParaRPr lang="en-US" b="1" dirty="0">
              <a:solidFill>
                <a:schemeClr val="tx2">
                  <a:lumMod val="85000"/>
                  <a:lumOff val="1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097368"/>
              </p:ext>
            </p:extLst>
          </p:nvPr>
        </p:nvGraphicFramePr>
        <p:xfrm>
          <a:off x="1410026" y="1313775"/>
          <a:ext cx="9249265" cy="5185416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855501">
                  <a:extLst>
                    <a:ext uri="{9D8B030D-6E8A-4147-A177-3AD203B41FA5}">
                      <a16:colId xmlns:a16="http://schemas.microsoft.com/office/drawing/2014/main" val="1213470720"/>
                    </a:ext>
                  </a:extLst>
                </a:gridCol>
                <a:gridCol w="8393764">
                  <a:extLst>
                    <a:ext uri="{9D8B030D-6E8A-4147-A177-3AD203B41FA5}">
                      <a16:colId xmlns:a16="http://schemas.microsoft.com/office/drawing/2014/main" val="306901796"/>
                    </a:ext>
                  </a:extLst>
                </a:gridCol>
              </a:tblGrid>
              <a:tr h="361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30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ผลลัพธ์ของวัตถุประสงค์และเป้าหมาย (</a:t>
                      </a:r>
                      <a:r>
                        <a:rPr lang="en-US" sz="30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OKRs</a:t>
                      </a:r>
                      <a:r>
                        <a:rPr lang="th-TH" sz="3000" dirty="0"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) กองพัฒนาคุณภาพ</a:t>
                      </a:r>
                      <a:endParaRPr lang="en-US" sz="3000" dirty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295720"/>
                  </a:ext>
                </a:extLst>
              </a:tr>
              <a:tr h="361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400" b="1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b="1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งานอำนวยการ กองพัฒนาคุณภาพ</a:t>
                      </a:r>
                      <a:endParaRPr lang="en-US" sz="2400" b="1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303519"/>
                  </a:ext>
                </a:extLst>
              </a:tr>
              <a:tr h="361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1)</a:t>
                      </a:r>
                      <a:endParaRPr lang="en-US" sz="240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ร้อยละของงานแล้วเสร็จตามกำหนด</a:t>
                      </a:r>
                      <a:endParaRPr lang="en-US" sz="240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516495"/>
                  </a:ext>
                </a:extLst>
              </a:tr>
              <a:tr h="361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2)</a:t>
                      </a:r>
                      <a:endParaRPr lang="en-US" sz="240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ร้อยละของความถูกต้องของงาน</a:t>
                      </a:r>
                      <a:endParaRPr lang="en-US" sz="240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430041"/>
                  </a:ext>
                </a:extLst>
              </a:tr>
              <a:tr h="361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3)</a:t>
                      </a:r>
                      <a:endParaRPr lang="en-US" sz="240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ค่าเฉลี่ยความพึงพอใจต่อการให้บริการ งานอำนวยการ กองพัฒนาคุณภาพ</a:t>
                      </a:r>
                      <a:endParaRPr lang="en-US" sz="240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408971"/>
                  </a:ext>
                </a:extLst>
              </a:tr>
              <a:tr h="361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400" b="1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b="1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งานประกันคุณภาพการศึกษา</a:t>
                      </a:r>
                      <a:endParaRPr lang="en-US" sz="2400" b="1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853557"/>
                  </a:ext>
                </a:extLst>
              </a:tr>
              <a:tr h="3742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4)</a:t>
                      </a:r>
                      <a:endParaRPr lang="en-US" sz="240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จำนวนโครงการ/กิจกรรมสร้างความรู้ ความเข้าใจ เพื่อขับเคลื่อนการประกันคุณภาพภายในทุกระดับ</a:t>
                      </a:r>
                      <a:endParaRPr lang="en-US" sz="240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996287"/>
                  </a:ext>
                </a:extLst>
              </a:tr>
              <a:tr h="361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5)</a:t>
                      </a:r>
                      <a:endParaRPr lang="en-US" sz="240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การรับรู้ของผู้เข้าร่วมโครงการ/กิจกรรมเพื่อขับเคลื่อนการประกันคุณภาพภายใน</a:t>
                      </a:r>
                      <a:endParaRPr lang="en-US" sz="240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116079"/>
                  </a:ext>
                </a:extLst>
              </a:tr>
              <a:tr h="361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6)</a:t>
                      </a:r>
                      <a:endParaRPr lang="en-US" sz="240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การพัฒนาระบบประกันคุณภาพภายในสำหรับส่วนงานสนับสนุน</a:t>
                      </a:r>
                      <a:endParaRPr lang="en-US" sz="240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237894"/>
                  </a:ext>
                </a:extLst>
              </a:tr>
              <a:tr h="361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7)</a:t>
                      </a:r>
                      <a:endParaRPr lang="en-US" sz="240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มีสำนักนำร่องดำเนินงานประกันคุณภาพภายในส่วนงานสนับสนุน</a:t>
                      </a:r>
                      <a:endParaRPr lang="en-US" sz="240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706869"/>
                  </a:ext>
                </a:extLst>
              </a:tr>
              <a:tr h="361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8)</a:t>
                      </a:r>
                      <a:endParaRPr lang="en-US" sz="240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ค่าเฉลี่ยความพึงพอใจของผู้รับบริการ งานประกันฯ</a:t>
                      </a:r>
                      <a:endParaRPr lang="en-US" sz="240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977596"/>
                  </a:ext>
                </a:extLst>
              </a:tr>
              <a:tr h="361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40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b="1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งานติดตาม ตรวจสอบ และประเมินผลการดำเนินงาน</a:t>
                      </a:r>
                      <a:endParaRPr lang="en-US" sz="2400" b="1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181482"/>
                  </a:ext>
                </a:extLst>
              </a:tr>
              <a:tr h="361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40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b="1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งานมาตรฐานการควบคุมภายใน</a:t>
                      </a:r>
                      <a:endParaRPr lang="en-US" sz="2400" b="1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93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888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7428" y="2068326"/>
            <a:ext cx="9371948" cy="3985001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AutoNum type="arabicParenR"/>
            </a:pPr>
            <a:r>
              <a:rPr lang="en-US" sz="32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OKR </a:t>
            </a:r>
            <a:r>
              <a:rPr lang="th-TH" sz="32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ที่ส่วนงานกำหนด</a:t>
            </a:r>
            <a:endParaRPr lang="en-US" sz="3200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AutoNum type="arabicParenR"/>
            </a:pPr>
            <a:r>
              <a:rPr lang="th-TH" sz="32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ผู้รับผิดชอบ</a:t>
            </a: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AutoNum type="arabicParenR"/>
            </a:pPr>
            <a:r>
              <a:rPr lang="th-TH" sz="3200" b="1" dirty="0">
                <a:solidFill>
                  <a:schemeClr val="tx2">
                    <a:lumMod val="95000"/>
                    <a:lumOff val="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กระบวนการ/ขั้นตอนในการดำเนินการเพื่อให้ </a:t>
            </a:r>
            <a:r>
              <a:rPr lang="en-US" sz="3200" b="1" dirty="0">
                <a:solidFill>
                  <a:schemeClr val="tx2">
                    <a:lumMod val="95000"/>
                    <a:lumOff val="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OKR </a:t>
            </a:r>
            <a:r>
              <a:rPr lang="th-TH" sz="3200" b="1" dirty="0">
                <a:solidFill>
                  <a:schemeClr val="tx2">
                    <a:lumMod val="95000"/>
                    <a:lumOff val="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บรรลุเป้าหมาย</a:t>
            </a:r>
          </a:p>
          <a:p>
            <a:pPr marL="514350" indent="-514350">
              <a:lnSpc>
                <a:spcPct val="150000"/>
              </a:lnSpc>
              <a:buFont typeface="Arial" panose="020B0604020202020204" pitchFamily="34" charset="0"/>
              <a:buAutoNum type="arabicParenR"/>
            </a:pPr>
            <a:r>
              <a:rPr lang="th-TH" sz="32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การคิดค่าคะแนน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317428" y="1317385"/>
            <a:ext cx="9371948" cy="617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10312" indent="-210312" algn="l" defTabSz="91440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8912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66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52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8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624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910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96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h-TH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32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การรายงานผลลัพธ์ของ </a:t>
            </a:r>
            <a:r>
              <a:rPr lang="en-US" sz="32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OKRs</a:t>
            </a:r>
            <a:r>
              <a:rPr lang="th-TH" sz="32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ประกอบด้วย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317428" y="0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ตัวบ่งชี้ที่ 3 ผลลัพธ์ของเป้าหมาย </a:t>
            </a:r>
            <a:r>
              <a:rPr lang="en-US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(OKRs) </a:t>
            </a:r>
            <a:r>
              <a:rPr lang="th-TH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ที่หน่วยงานกำหนดเอง</a:t>
            </a:r>
          </a:p>
        </p:txBody>
      </p:sp>
    </p:spTree>
    <p:extLst>
      <p:ext uri="{BB962C8B-B14F-4D97-AF65-F5344CB8AC3E}">
        <p14:creationId xmlns:p14="http://schemas.microsoft.com/office/powerpoint/2010/main" val="370603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949" y="0"/>
            <a:ext cx="9371949" cy="1183566"/>
          </a:xfrm>
        </p:spPr>
        <p:txBody>
          <a:bodyPr/>
          <a:lstStyle/>
          <a:p>
            <a:r>
              <a:rPr lang="th-TH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การรายงานผลลัพธ์ของ </a:t>
            </a:r>
            <a:r>
              <a:rPr lang="en-US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OKRs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2948" y="2010687"/>
            <a:ext cx="11129052" cy="3181423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sz="2800" b="1" dirty="0">
                <a:solidFill>
                  <a:srgbClr val="262626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OKR : </a:t>
            </a:r>
            <a:r>
              <a:rPr lang="th-TH" sz="2800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พัฒนาคู่มือประกันคุณภาพฯ สำหรับส่วนงานสนับสนุน ประจำปีงบประมาณ 2563</a:t>
            </a:r>
            <a:endParaRPr lang="en-US" sz="2800" dirty="0">
              <a:solidFill>
                <a:schemeClr val="tx2">
                  <a:lumMod val="85000"/>
                  <a:lumOff val="1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th-TH" sz="28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ผู้รับผิดชอบ </a:t>
            </a:r>
            <a:r>
              <a:rPr lang="en-US" sz="28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2800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นายอัศวเทพ  คันชิง  งานประกันคุณภาพการศึกษา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th-TH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กระบวนการ/ขั้นตอนในการดำเนินการเพื่อให้ </a:t>
            </a:r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OKR </a:t>
            </a:r>
            <a:r>
              <a:rPr lang="th-TH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บรรลุเป้าหมาย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......Flow chart / </a:t>
            </a:r>
            <a:r>
              <a:rPr lang="th-TH" sz="2800" dirty="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บรรยาย.....</a:t>
            </a:r>
          </a:p>
          <a:p>
            <a:pPr marL="514350" indent="-514350">
              <a:buFont typeface="+mj-lt"/>
              <a:buAutoNum type="arabicParenR" startAt="4"/>
            </a:pPr>
            <a:r>
              <a:rPr lang="th-TH" sz="28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การคิดค่าคะแนน</a:t>
            </a:r>
          </a:p>
          <a:p>
            <a:pPr marL="0" indent="0">
              <a:buNone/>
            </a:pPr>
            <a:r>
              <a:rPr lang="th-TH" sz="2800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800" dirty="0">
                <a:solidFill>
                  <a:srgbClr val="00206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......ตามที่ได้กำหนดไว้ในคู่มือ......</a:t>
            </a:r>
            <a:endParaRPr lang="th-TH" sz="2800" b="1" dirty="0">
              <a:solidFill>
                <a:srgbClr val="00206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14350" indent="-514350">
              <a:buFont typeface="Arial" panose="020B0604020202020204" pitchFamily="34" charset="0"/>
              <a:buAutoNum type="arabicParenR"/>
            </a:pPr>
            <a:endParaRPr lang="th-TH" sz="3200" dirty="0">
              <a:solidFill>
                <a:schemeClr val="tx2">
                  <a:lumMod val="85000"/>
                  <a:lumOff val="1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19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062950" y="1288565"/>
            <a:ext cx="9371948" cy="617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10312" indent="-210312" algn="l" defTabSz="91440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8912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66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52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8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624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910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96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h-TH" sz="3200" b="1" dirty="0">
                <a:solidFill>
                  <a:srgbClr val="C0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</a:p>
        </p:txBody>
      </p:sp>
      <p:sp>
        <p:nvSpPr>
          <p:cNvPr id="7" name="Rectangle 6">
            <a:hlinkClick r:id="rId2"/>
          </p:cNvPr>
          <p:cNvSpPr/>
          <p:nvPr/>
        </p:nvSpPr>
        <p:spPr>
          <a:xfrm>
            <a:off x="5444252" y="5449090"/>
            <a:ext cx="15311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ตัวอย่าง</a:t>
            </a:r>
            <a:endParaRPr lang="en-US" sz="5400" b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602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0025" y="0"/>
            <a:ext cx="9371949" cy="1183566"/>
          </a:xfrm>
        </p:spPr>
        <p:txBody>
          <a:bodyPr/>
          <a:lstStyle/>
          <a:p>
            <a:r>
              <a:rPr lang="th-TH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การประเมินการประกันคุณภาพภายใน ประจำปีงบประมาณ 2563</a:t>
            </a:r>
            <a:endParaRPr lang="en-US" b="1" dirty="0">
              <a:solidFill>
                <a:schemeClr val="tx2">
                  <a:lumMod val="85000"/>
                  <a:lumOff val="1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2462" y="1459653"/>
            <a:ext cx="9371948" cy="4620682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th-TH" sz="3200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บทที่ 1 โครงร่างองค์กร</a:t>
            </a:r>
            <a:endParaRPr lang="en-US" sz="3200" dirty="0">
              <a:solidFill>
                <a:schemeClr val="tx2">
                  <a:lumMod val="85000"/>
                  <a:lumOff val="1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th-TH" sz="4000" b="1" u="sng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บทที่ 2 ตัวบ่งชี้ในการประเมิน</a:t>
            </a:r>
          </a:p>
          <a:p>
            <a:pPr marL="283464" lvl="1" indent="0">
              <a:lnSpc>
                <a:spcPct val="150000"/>
              </a:lnSpc>
              <a:buNone/>
            </a:pPr>
            <a:r>
              <a:rPr lang="th-TH" sz="40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  <a:r>
              <a:rPr lang="th-TH" sz="36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ตัวบ่งชี้ที่ 1 ผลประเมินความพึงพอใจของการให้บริการ</a:t>
            </a:r>
          </a:p>
          <a:p>
            <a:pPr marL="283464" lvl="1" indent="0">
              <a:lnSpc>
                <a:spcPct val="150000"/>
              </a:lnSpc>
              <a:buNone/>
            </a:pPr>
            <a:r>
              <a:rPr lang="th-TH" sz="36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ตัวบ่งชี้ที่ 2 การใช้เทคโนโลยีสานสนเทศในการปฏิบัติงาน</a:t>
            </a:r>
          </a:p>
          <a:p>
            <a:pPr marL="283464" lvl="1" indent="0">
              <a:lnSpc>
                <a:spcPct val="150000"/>
              </a:lnSpc>
              <a:buNone/>
            </a:pPr>
            <a:r>
              <a:rPr lang="th-TH" sz="36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ตัวบ่งชี้ที่ 3 ผลลัพธ์ของ</a:t>
            </a:r>
            <a:r>
              <a:rPr lang="en-US" sz="36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OKRs</a:t>
            </a:r>
            <a:r>
              <a:rPr lang="th-TH" sz="36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ที่หน่วยงานกำหนดเอง</a:t>
            </a:r>
          </a:p>
          <a:p>
            <a:pPr marL="283464" lvl="1" indent="0">
              <a:lnSpc>
                <a:spcPct val="150000"/>
              </a:lnSpc>
              <a:buNone/>
            </a:pPr>
            <a:r>
              <a:rPr lang="th-TH" sz="36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ตัวบ่งชี้ที่ 4 ความสำเร็จตามตัวชี้วัดของแผนปฏิบัติการประจำปี(ระดับส่วนงาน)</a:t>
            </a:r>
            <a:endParaRPr lang="en-US" sz="3600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4612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0026" y="92"/>
            <a:ext cx="9371949" cy="1183566"/>
          </a:xfrm>
        </p:spPr>
        <p:txBody>
          <a:bodyPr/>
          <a:lstStyle/>
          <a:p>
            <a:r>
              <a:rPr lang="th-TH" b="1" dirty="0">
                <a:solidFill>
                  <a:schemeClr val="tx2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ตัวบ่งชี้ที่ 4 ความสำเร็จตาม</a:t>
            </a:r>
            <a:r>
              <a:rPr lang="th-TH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ตัวชี้วัด</a:t>
            </a:r>
            <a:r>
              <a:rPr lang="th-TH" b="1" dirty="0">
                <a:solidFill>
                  <a:schemeClr val="tx2">
                    <a:lumMod val="75000"/>
                    <a:lumOff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ของแผนปฏิบัติการประจำปี</a:t>
            </a:r>
            <a:endParaRPr lang="en-US" b="1" dirty="0">
              <a:solidFill>
                <a:schemeClr val="tx2">
                  <a:lumMod val="75000"/>
                  <a:lumOff val="2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0026" y="1428003"/>
            <a:ext cx="10496198" cy="619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0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ส่วนที่ 1 การรายงานผลการดำเนินงานตามแผนปฏิบัติการประจำปี </a:t>
            </a:r>
            <a:r>
              <a:rPr lang="en-US" sz="30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30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ให้รายงานในบริบทของสำนัก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065" y="2047966"/>
            <a:ext cx="4764933" cy="4028088"/>
          </a:xfrm>
          <a:prstGeom prst="rect">
            <a:avLst/>
          </a:prstGeom>
        </p:spPr>
      </p:pic>
      <p:sp>
        <p:nvSpPr>
          <p:cNvPr id="11" name="Rectangle 10">
            <a:hlinkClick r:id="rId3"/>
          </p:cNvPr>
          <p:cNvSpPr/>
          <p:nvPr/>
        </p:nvSpPr>
        <p:spPr>
          <a:xfrm>
            <a:off x="8293835" y="3367292"/>
            <a:ext cx="117211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3600" b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endParaRPr lang="en-US" sz="3600" b="1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37730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0024" y="0"/>
            <a:ext cx="9371949" cy="1183566"/>
          </a:xfrm>
        </p:spPr>
        <p:txBody>
          <a:bodyPr>
            <a:normAutofit/>
          </a:bodyPr>
          <a:lstStyle/>
          <a:p>
            <a:r>
              <a:rPr lang="th-TH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ตัวบ่งชี้ที่ 4 ความสำเร็จตามตัวชี้วัดของแผนปฏิบัติการประจำปี</a:t>
            </a:r>
            <a:endParaRPr lang="en-US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0024" y="1433733"/>
            <a:ext cx="9371948" cy="619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0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ส่วนที่ 2 การรายงานตัวชี้วัดที่ไม่บรรลุผล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21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817728"/>
              </p:ext>
            </p:extLst>
          </p:nvPr>
        </p:nvGraphicFramePr>
        <p:xfrm>
          <a:off x="2031997" y="2303864"/>
          <a:ext cx="8128000" cy="34137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552965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h-TH" sz="260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ตัวชี้วัดที่</a:t>
                      </a:r>
                      <a:r>
                        <a:rPr lang="th-TH" sz="2600" baseline="0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.....ชื่อตัวชี้วัด......................................(ตัวชี้วัดที่ไม่บรรลุผล)</a:t>
                      </a:r>
                      <a:endParaRPr lang="th-TH" sz="2600" dirty="0">
                        <a:solidFill>
                          <a:schemeClr val="tx2">
                            <a:lumMod val="85000"/>
                            <a:lumOff val="15000"/>
                          </a:schemeClr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326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600" b="1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1. การวิเคราะห์สาเหตุที่ทำให้ตัวชี้วัดไม่บรรลุผล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867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600" dirty="0">
                          <a:solidFill>
                            <a:srgbClr val="0070C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(อธิบาย).................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240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600" b="1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2. ปัจจัยนำเข้าที่ต้องการเพื่อทำให้ตัวชี้วัดบรรลุผล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4576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600" dirty="0">
                          <a:solidFill>
                            <a:srgbClr val="0070C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(อธิบาย)...................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694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600" b="1" dirty="0">
                          <a:solidFill>
                            <a:schemeClr val="tx2">
                              <a:lumMod val="85000"/>
                              <a:lumOff val="15000"/>
                            </a:schemeClr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3. แนวทางการดำเนินการเพื่อปรับปรุงและพัฒนา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2735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600" dirty="0">
                          <a:solidFill>
                            <a:srgbClr val="0070C0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(อธิบาย)...................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438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2390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0535" y="0"/>
            <a:ext cx="9371949" cy="1183566"/>
          </a:xfrm>
        </p:spPr>
        <p:txBody>
          <a:bodyPr>
            <a:normAutofit/>
          </a:bodyPr>
          <a:lstStyle/>
          <a:p>
            <a:pPr algn="ctr"/>
            <a:r>
              <a:rPr lang="th-TH" sz="36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ตารางรายงานผลการประเมินตนเอง</a:t>
            </a:r>
            <a:r>
              <a:rPr lang="th-TH" sz="36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...(ชื่อกอง/ฝ่าย/ส่วนงาน)...</a:t>
            </a:r>
            <a:endParaRPr lang="en-US" sz="36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214084" y="1596142"/>
            <a:ext cx="9371948" cy="46206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h-TH" sz="3400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ยกตารางภาคผนวกมาเลย</a:t>
            </a:r>
          </a:p>
          <a:p>
            <a:pPr marL="0" indent="0" algn="ctr">
              <a:buNone/>
            </a:pPr>
            <a:endParaRPr lang="th-TH" sz="3400" dirty="0">
              <a:solidFill>
                <a:schemeClr val="tx2">
                  <a:lumMod val="85000"/>
                  <a:lumOff val="1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066956"/>
              </p:ext>
            </p:extLst>
          </p:nvPr>
        </p:nvGraphicFramePr>
        <p:xfrm>
          <a:off x="2042511" y="2237703"/>
          <a:ext cx="8127999" cy="111252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52220881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66361546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8858197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714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>
                          <a:solidFill>
                            <a:srgbClr val="C00000"/>
                          </a:solidFill>
                        </a:rPr>
                        <a:t>ตารางภาคผนวก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125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435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4616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4819" y="2470946"/>
            <a:ext cx="240110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dirty="0">
                <a:ln w="0"/>
                <a:solidFill>
                  <a:schemeClr val="tx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 &amp; A</a:t>
            </a:r>
            <a:endParaRPr lang="en-US" sz="7200" b="0" cap="none" spc="0" dirty="0">
              <a:ln w="0"/>
              <a:solidFill>
                <a:schemeClr val="tx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1980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ตัวบ่งชี้ที่ 1 ผลประเมินความพึงพอใจของการให้บริการ</a:t>
            </a:r>
            <a:endParaRPr lang="en-US" b="1" dirty="0">
              <a:solidFill>
                <a:schemeClr val="tx2">
                  <a:lumMod val="85000"/>
                  <a:lumOff val="1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0026" y="1734185"/>
            <a:ext cx="9371948" cy="46206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b="1" u="sng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องค์ประกอบในการรายงาน </a:t>
            </a:r>
            <a:r>
              <a:rPr lang="en-US" sz="3600" b="1" u="sng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SAR</a:t>
            </a:r>
            <a:endParaRPr lang="th-TH" sz="3600" b="1" u="sng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742950" indent="-742950">
              <a:lnSpc>
                <a:spcPct val="100000"/>
              </a:lnSpc>
              <a:buFont typeface="+mj-lt"/>
              <a:buAutoNum type="arabicParenR"/>
            </a:pPr>
            <a:r>
              <a:rPr lang="th-TH" sz="36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กระบวนการ/ขั้นตอน</a:t>
            </a:r>
            <a:r>
              <a:rPr lang="th-TH" sz="36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การสร้างความพึงพอใจให้แก่ผู้รับบริการ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arenR"/>
            </a:pPr>
            <a:r>
              <a:rPr lang="th-TH" sz="36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วิธีการเก็บข้อมูล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arenR"/>
            </a:pPr>
            <a:r>
              <a:rPr lang="th-TH" sz="36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ข้อมูลสถานะของผู้ตอบแบบสอบถาม</a:t>
            </a:r>
          </a:p>
          <a:p>
            <a:pPr marL="742950" indent="-742950">
              <a:lnSpc>
                <a:spcPct val="100000"/>
              </a:lnSpc>
              <a:buFont typeface="+mj-lt"/>
              <a:buAutoNum type="arabicParenR"/>
            </a:pPr>
            <a:r>
              <a:rPr lang="th-TH" sz="3600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ผลประเมินความพึงพอใจของการให้บริการ</a:t>
            </a:r>
          </a:p>
        </p:txBody>
      </p:sp>
    </p:spTree>
    <p:extLst>
      <p:ext uri="{BB962C8B-B14F-4D97-AF65-F5344CB8AC3E}">
        <p14:creationId xmlns:p14="http://schemas.microsoft.com/office/powerpoint/2010/main" val="216563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0025" y="0"/>
            <a:ext cx="9371949" cy="1183566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1) </a:t>
            </a:r>
            <a:r>
              <a:rPr lang="th-TH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กระบวนการสร้างความพึงพอใจให้แก่ผู้รับบริการ</a:t>
            </a:r>
            <a:endParaRPr lang="en-US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13681" y="1664323"/>
            <a:ext cx="8364638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0"/>
              </a:spcAft>
            </a:pPr>
            <a:r>
              <a:rPr lang="th-TH" sz="2800" dirty="0">
                <a:solidFill>
                  <a:schemeClr val="tx2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อธิบายกระบวนการสร้างความพึงพอใจให้แก่ผู้รับบริการ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10024" y="3051068"/>
            <a:ext cx="1934645" cy="125454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85000"/>
                <a:lumOff val="1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(1) ช่องทางการให้บริการ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937269" y="2698437"/>
            <a:ext cx="3581096" cy="222220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(2) กระบวนการ/วิธีการ</a:t>
            </a:r>
            <a:br>
              <a:rPr lang="th-TH" sz="32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32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สร้างความพึงพอใจ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54732" y="3051067"/>
            <a:ext cx="2203163" cy="1508094"/>
          </a:xfrm>
          <a:prstGeom prst="roundRect">
            <a:avLst/>
          </a:prstGeom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ส่งมอบสินค้า/บริการ</a:t>
            </a:r>
            <a:br>
              <a:rPr lang="th-TH" sz="24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2400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ให้แก่ผู้รับ</a:t>
            </a:r>
          </a:p>
        </p:txBody>
      </p:sp>
      <p:sp>
        <p:nvSpPr>
          <p:cNvPr id="3" name="ลูกศร: เครื่องหมายบั้ง 2">
            <a:extLst>
              <a:ext uri="{FF2B5EF4-FFF2-40B4-BE49-F238E27FC236}">
                <a16:creationId xmlns:a16="http://schemas.microsoft.com/office/drawing/2014/main" id="{EA3D64FE-5658-45DA-A2C5-E0D9AD919E9B}"/>
              </a:ext>
            </a:extLst>
          </p:cNvPr>
          <p:cNvSpPr/>
          <p:nvPr/>
        </p:nvSpPr>
        <p:spPr>
          <a:xfrm>
            <a:off x="3520735" y="3577700"/>
            <a:ext cx="240467" cy="336018"/>
          </a:xfrm>
          <a:prstGeom prst="chevron">
            <a:avLst/>
          </a:prstGeom>
          <a:solidFill>
            <a:schemeClr val="tx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9" name="ลูกศร: เครื่องหมายบั้ง 8">
            <a:extLst>
              <a:ext uri="{FF2B5EF4-FFF2-40B4-BE49-F238E27FC236}">
                <a16:creationId xmlns:a16="http://schemas.microsoft.com/office/drawing/2014/main" id="{C7307FF4-7918-4E4B-8EC6-3F7BFBD9DE4B}"/>
              </a:ext>
            </a:extLst>
          </p:cNvPr>
          <p:cNvSpPr/>
          <p:nvPr/>
        </p:nvSpPr>
        <p:spPr>
          <a:xfrm>
            <a:off x="7789214" y="3577700"/>
            <a:ext cx="240467" cy="336018"/>
          </a:xfrm>
          <a:prstGeom prst="chevron">
            <a:avLst/>
          </a:prstGeom>
          <a:solidFill>
            <a:schemeClr val="tx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635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3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0025" y="0"/>
            <a:ext cx="9371949" cy="1183566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1) </a:t>
            </a:r>
            <a:r>
              <a:rPr lang="th-TH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กระบวนการสร้างความพึงพอใจให้แก่ผู้รับบริการ</a:t>
            </a:r>
            <a:endParaRPr lang="en-US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21371"/>
              </p:ext>
            </p:extLst>
          </p:nvPr>
        </p:nvGraphicFramePr>
        <p:xfrm>
          <a:off x="911440" y="2051414"/>
          <a:ext cx="10369118" cy="393592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122596">
                  <a:extLst>
                    <a:ext uri="{9D8B030D-6E8A-4147-A177-3AD203B41FA5}">
                      <a16:colId xmlns:a16="http://schemas.microsoft.com/office/drawing/2014/main" val="2165889245"/>
                    </a:ext>
                  </a:extLst>
                </a:gridCol>
                <a:gridCol w="7246522">
                  <a:extLst>
                    <a:ext uri="{9D8B030D-6E8A-4147-A177-3AD203B41FA5}">
                      <a16:colId xmlns:a16="http://schemas.microsoft.com/office/drawing/2014/main" val="2036203751"/>
                    </a:ext>
                  </a:extLst>
                </a:gridCol>
              </a:tblGrid>
              <a:tr h="7575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 b="1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ช่องทางการให้บริการ/</a:t>
                      </a:r>
                      <a:br>
                        <a:rPr lang="th-TH" sz="2800" b="1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</a:br>
                      <a:r>
                        <a:rPr lang="th-TH" sz="2800" b="1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ช่องทางที่ผู้รับบริการติดต่อ</a:t>
                      </a:r>
                      <a:endParaRPr lang="en-US" sz="2800" b="1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43380" marR="433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800" b="1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กระบวนการ/วิธีการสร้างความพึงพอใจให้แก่ผู้รับบริการ</a:t>
                      </a:r>
                      <a:endParaRPr lang="en-US" sz="2800" b="1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43380" marR="43380" marT="0" marB="0"/>
                </a:tc>
                <a:extLst>
                  <a:ext uri="{0D108BD9-81ED-4DB2-BD59-A6C34878D82A}">
                    <a16:rowId xmlns:a16="http://schemas.microsoft.com/office/drawing/2014/main" val="400748709"/>
                  </a:ext>
                </a:extLst>
              </a:tr>
              <a:tr h="20939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1. </a:t>
                      </a:r>
                      <a:r>
                        <a:rPr lang="th-TH" sz="20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(ตัวอย่าง)</a:t>
                      </a:r>
                      <a:b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</a:br>
                      <a:r>
                        <a:rPr lang="th-TH" sz="2800" b="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ให้คำปรึกษาทางโทรศัพท์</a:t>
                      </a:r>
                      <a:endParaRPr lang="en-US" sz="2000" b="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43380" marR="433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rgbClr val="FF00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(ตัวอย่าง)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1. บุคลากรภายในหน่วยงานสามารถรับสายเรียกเข้าแทนกันได้ทุกคู่สาย</a:t>
                      </a:r>
                      <a:br>
                        <a:rPr lang="th-TH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</a:br>
                      <a:r>
                        <a:rPr lang="th-TH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2. มีการโอนสายให้ผู้รับผิดชอบสนทนากับผู้ติดต่อโดยตรง หรือให้ผู้รับผิดชอบติดต่อกลับทันที(กรณี มีการให้บริการคู่สายอื่นอยู่)</a:t>
                      </a:r>
                      <a:endParaRPr lang="en-US" sz="24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3. ผู้ติดต่อสามารถขอข้อมูลโดยการติดต่อทางโทรศัพท์ได้ทันที ก่อนที่หนังสือในรูปแบบที่เป็นทางการจะมาถึง</a:t>
                      </a:r>
                      <a:endParaRPr lang="en-US" sz="24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43380" marR="43380" marT="0" marB="0"/>
                </a:tc>
                <a:extLst>
                  <a:ext uri="{0D108BD9-81ED-4DB2-BD59-A6C34878D82A}">
                    <a16:rowId xmlns:a16="http://schemas.microsoft.com/office/drawing/2014/main" val="4034645106"/>
                  </a:ext>
                </a:extLst>
              </a:tr>
              <a:tr h="7399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2.</a:t>
                      </a:r>
                      <a:endParaRPr lang="en-US" sz="18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43380" marR="433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43380" marR="43380" marT="0" marB="0"/>
                </a:tc>
                <a:extLst>
                  <a:ext uri="{0D108BD9-81ED-4DB2-BD59-A6C34878D82A}">
                    <a16:rowId xmlns:a16="http://schemas.microsoft.com/office/drawing/2014/main" val="1841972635"/>
                  </a:ext>
                </a:extLst>
              </a:tr>
            </a:tbl>
          </a:graphicData>
        </a:graphic>
      </p:graphicFrame>
      <p:sp>
        <p:nvSpPr>
          <p:cNvPr id="4" name="Rectangle 6">
            <a:extLst>
              <a:ext uri="{FF2B5EF4-FFF2-40B4-BE49-F238E27FC236}">
                <a16:creationId xmlns:a16="http://schemas.microsoft.com/office/drawing/2014/main" id="{5585DB4C-0D19-483B-A7E6-38595FD7216A}"/>
              </a:ext>
            </a:extLst>
          </p:cNvPr>
          <p:cNvSpPr/>
          <p:nvPr/>
        </p:nvSpPr>
        <p:spPr>
          <a:xfrm>
            <a:off x="4416171" y="1307854"/>
            <a:ext cx="2773730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>
              <a:lnSpc>
                <a:spcPct val="107000"/>
              </a:lnSpc>
              <a:spcAft>
                <a:spcPts val="0"/>
              </a:spcAft>
            </a:pPr>
            <a:r>
              <a:rPr lang="en-US" sz="3200" b="1" dirty="0">
                <a:solidFill>
                  <a:schemeClr val="tx2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Template </a:t>
            </a:r>
            <a:r>
              <a:rPr lang="th-TH" sz="3200" b="1" dirty="0">
                <a:solidFill>
                  <a:schemeClr val="tx2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และตัวอย่าง</a:t>
            </a:r>
          </a:p>
        </p:txBody>
      </p:sp>
    </p:spTree>
    <p:extLst>
      <p:ext uri="{BB962C8B-B14F-4D97-AF65-F5344CB8AC3E}">
        <p14:creationId xmlns:p14="http://schemas.microsoft.com/office/powerpoint/2010/main" val="2554738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0025" y="0"/>
            <a:ext cx="9371949" cy="1183566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2) </a:t>
            </a:r>
            <a:r>
              <a:rPr lang="th-TH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วิธีการเก็บข้อมูล</a:t>
            </a:r>
            <a:endParaRPr lang="en-US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1393618"/>
              </p:ext>
            </p:extLst>
          </p:nvPr>
        </p:nvGraphicFramePr>
        <p:xfrm>
          <a:off x="1410025" y="1432110"/>
          <a:ext cx="2268921" cy="4621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334318"/>
              </p:ext>
            </p:extLst>
          </p:nvPr>
        </p:nvGraphicFramePr>
        <p:xfrm>
          <a:off x="4476711" y="1434915"/>
          <a:ext cx="5396788" cy="1109980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5396788">
                  <a:extLst>
                    <a:ext uri="{9D8B030D-6E8A-4147-A177-3AD203B41FA5}">
                      <a16:colId xmlns:a16="http://schemas.microsoft.com/office/drawing/2014/main" val="2709078126"/>
                    </a:ext>
                  </a:extLst>
                </a:gridCol>
              </a:tblGrid>
              <a:tr h="1109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วิธีการจัดส่ง </a:t>
                      </a:r>
                      <a:r>
                        <a:rPr lang="en-US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QR Code</a:t>
                      </a:r>
                      <a:r>
                        <a:rPr lang="th-TH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/</a:t>
                      </a:r>
                      <a:r>
                        <a:rPr lang="en-US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URL </a:t>
                      </a:r>
                      <a:r>
                        <a:rPr lang="th-TH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ไปยังกลุ่มเป้าหมาย</a:t>
                      </a:r>
                      <a:endParaRPr lang="en-US" sz="24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........................(อธิบายวิธีการ)…………………………………...</a:t>
                      </a:r>
                      <a:endParaRPr lang="en-US" sz="24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endParaRPr lang="en-US" sz="18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7133651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224100"/>
              </p:ext>
            </p:extLst>
          </p:nvPr>
        </p:nvGraphicFramePr>
        <p:xfrm>
          <a:off x="4476711" y="3191913"/>
          <a:ext cx="5323216" cy="1076960"/>
        </p:xfrm>
        <a:graphic>
          <a:graphicData uri="http://schemas.openxmlformats.org/drawingml/2006/table">
            <a:tbl>
              <a:tblPr firstRow="1" firstCol="1" bandRow="1">
                <a:tableStyleId>{D27102A9-8310-4765-A935-A1911B00CA55}</a:tableStyleId>
              </a:tblPr>
              <a:tblGrid>
                <a:gridCol w="5323216">
                  <a:extLst>
                    <a:ext uri="{9D8B030D-6E8A-4147-A177-3AD203B41FA5}">
                      <a16:colId xmlns:a16="http://schemas.microsoft.com/office/drawing/2014/main" val="2692584339"/>
                    </a:ext>
                  </a:extLst>
                </a:gridCol>
              </a:tblGrid>
              <a:tr h="10769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วิธีการกำกับติดตามกลุ่มเป้าหมายให้ตอบแบบสอบถาม</a:t>
                      </a:r>
                      <a:endParaRPr lang="en-US" sz="24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dirty="0">
                          <a:solidFill>
                            <a:srgbClr val="FF3300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........................(อธิบายวิธีการ)………………………………….</a:t>
                      </a:r>
                      <a:endParaRPr lang="en-US" sz="2400" dirty="0">
                        <a:solidFill>
                          <a:srgbClr val="FF33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7698483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725167"/>
              </p:ext>
            </p:extLst>
          </p:nvPr>
        </p:nvGraphicFramePr>
        <p:xfrm>
          <a:off x="4550283" y="5009700"/>
          <a:ext cx="5323216" cy="1043623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323216">
                  <a:extLst>
                    <a:ext uri="{9D8B030D-6E8A-4147-A177-3AD203B41FA5}">
                      <a16:colId xmlns:a16="http://schemas.microsoft.com/office/drawing/2014/main" val="3214438153"/>
                    </a:ext>
                  </a:extLst>
                </a:gridCol>
              </a:tblGrid>
              <a:tr h="804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หลักฐานการดำเนินการ</a:t>
                      </a:r>
                      <a:br>
                        <a:rPr lang="th-TH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</a:br>
                      <a:r>
                        <a:rPr lang="th-TH" sz="2400" dirty="0">
                          <a:solidFill>
                            <a:srgbClr val="04760F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- (แนบ </a:t>
                      </a:r>
                      <a:r>
                        <a:rPr lang="en-US" sz="2400" dirty="0">
                          <a:solidFill>
                            <a:srgbClr val="04760F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Link</a:t>
                      </a:r>
                      <a:r>
                        <a:rPr lang="th-TH" sz="2400" dirty="0">
                          <a:solidFill>
                            <a:srgbClr val="04760F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)/ แสดงรายงานผลเป็น </a:t>
                      </a:r>
                      <a:r>
                        <a:rPr lang="en-US" sz="2400" dirty="0">
                          <a:solidFill>
                            <a:srgbClr val="04760F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Hardcopy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6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5328600"/>
                  </a:ext>
                </a:extLst>
              </a:tr>
            </a:tbl>
          </a:graphicData>
        </a:graphic>
      </p:graphicFrame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F50326BE-CCF7-4C5F-B5E5-2FC00291D132}"/>
              </a:ext>
            </a:extLst>
          </p:cNvPr>
          <p:cNvSpPr/>
          <p:nvPr/>
        </p:nvSpPr>
        <p:spPr>
          <a:xfrm>
            <a:off x="612260" y="1066575"/>
            <a:ext cx="10149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cap="none" spc="0" dirty="0">
                <a:ln w="0"/>
                <a:solidFill>
                  <a:srgbClr val="26262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</a:p>
        </p:txBody>
      </p:sp>
      <p:sp>
        <p:nvSpPr>
          <p:cNvPr id="10" name="สี่เหลี่ยมผืนผ้า 9">
            <a:extLst>
              <a:ext uri="{FF2B5EF4-FFF2-40B4-BE49-F238E27FC236}">
                <a16:creationId xmlns:a16="http://schemas.microsoft.com/office/drawing/2014/main" id="{609B72AA-9FD9-46FA-B24E-335E7FB7B4CE}"/>
              </a:ext>
            </a:extLst>
          </p:cNvPr>
          <p:cNvSpPr/>
          <p:nvPr/>
        </p:nvSpPr>
        <p:spPr>
          <a:xfrm>
            <a:off x="6196987" y="691933"/>
            <a:ext cx="10149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0"/>
                <a:solidFill>
                  <a:srgbClr val="26262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5400" b="1" cap="none" spc="0" dirty="0">
              <a:ln w="0"/>
              <a:solidFill>
                <a:srgbClr val="26262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สี่เหลี่ยมผืนผ้า 11">
            <a:extLst>
              <a:ext uri="{FF2B5EF4-FFF2-40B4-BE49-F238E27FC236}">
                <a16:creationId xmlns:a16="http://schemas.microsoft.com/office/drawing/2014/main" id="{CE27B429-7371-4EA6-AA94-CC4722758409}"/>
              </a:ext>
            </a:extLst>
          </p:cNvPr>
          <p:cNvSpPr/>
          <p:nvPr/>
        </p:nvSpPr>
        <p:spPr>
          <a:xfrm>
            <a:off x="6196987" y="2412852"/>
            <a:ext cx="10149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cap="none" spc="0" dirty="0">
                <a:ln w="0"/>
                <a:solidFill>
                  <a:srgbClr val="26262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</a:p>
        </p:txBody>
      </p:sp>
      <p:sp>
        <p:nvSpPr>
          <p:cNvPr id="14" name="สี่เหลี่ยมผืนผ้า 13">
            <a:extLst>
              <a:ext uri="{FF2B5EF4-FFF2-40B4-BE49-F238E27FC236}">
                <a16:creationId xmlns:a16="http://schemas.microsoft.com/office/drawing/2014/main" id="{7B27FDFA-7259-401D-B074-863A0A42D8AE}"/>
              </a:ext>
            </a:extLst>
          </p:cNvPr>
          <p:cNvSpPr/>
          <p:nvPr/>
        </p:nvSpPr>
        <p:spPr>
          <a:xfrm>
            <a:off x="6196987" y="4268873"/>
            <a:ext cx="10149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0"/>
                <a:solidFill>
                  <a:srgbClr val="26262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endParaRPr lang="th-TH" sz="5400" b="1" cap="none" spc="0" dirty="0">
              <a:ln w="0"/>
              <a:solidFill>
                <a:srgbClr val="26262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3269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3" grpId="0"/>
      <p:bldP spid="10" grpId="0"/>
      <p:bldP spid="1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3) </a:t>
            </a:r>
            <a:r>
              <a:rPr lang="th-TH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ข้อมูลของผู้ตอบแบบสอบถาม</a:t>
            </a:r>
            <a:endParaRPr lang="en-US" b="1" dirty="0">
              <a:solidFill>
                <a:schemeClr val="tx2">
                  <a:lumMod val="85000"/>
                  <a:lumOff val="1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599800541"/>
              </p:ext>
            </p:extLst>
          </p:nvPr>
        </p:nvGraphicFramePr>
        <p:xfrm>
          <a:off x="2679152" y="1459653"/>
          <a:ext cx="5467350" cy="2028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029943"/>
              </p:ext>
            </p:extLst>
          </p:nvPr>
        </p:nvGraphicFramePr>
        <p:xfrm>
          <a:off x="2791985" y="4222059"/>
          <a:ext cx="6942229" cy="1956755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3925409">
                  <a:extLst>
                    <a:ext uri="{9D8B030D-6E8A-4147-A177-3AD203B41FA5}">
                      <a16:colId xmlns:a16="http://schemas.microsoft.com/office/drawing/2014/main" val="189682748"/>
                    </a:ext>
                  </a:extLst>
                </a:gridCol>
                <a:gridCol w="1528430">
                  <a:extLst>
                    <a:ext uri="{9D8B030D-6E8A-4147-A177-3AD203B41FA5}">
                      <a16:colId xmlns:a16="http://schemas.microsoft.com/office/drawing/2014/main" val="1992757836"/>
                    </a:ext>
                  </a:extLst>
                </a:gridCol>
                <a:gridCol w="1488390">
                  <a:extLst>
                    <a:ext uri="{9D8B030D-6E8A-4147-A177-3AD203B41FA5}">
                      <a16:colId xmlns:a16="http://schemas.microsoft.com/office/drawing/2014/main" val="19715352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สถานภาพของผู้ตอบแบบสอบถาม</a:t>
                      </a:r>
                      <a:endParaRPr lang="en-US" sz="24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จำนวน</a:t>
                      </a:r>
                      <a:endParaRPr lang="en-US" sz="24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ร้อยละ</a:t>
                      </a:r>
                      <a:endParaRPr lang="en-US" sz="24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22768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1. นักศึกษา</a:t>
                      </a:r>
                      <a:endParaRPr lang="en-US" sz="24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4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4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00143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2. บุคลากรสายวิชาการ</a:t>
                      </a:r>
                      <a:endParaRPr lang="en-US" sz="24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4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4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29341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3. คณะกรรมการ...</a:t>
                      </a:r>
                      <a:endParaRPr lang="en-US" sz="24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4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4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80483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รวม</a:t>
                      </a:r>
                      <a:endParaRPr lang="en-US" sz="24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4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4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5845187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760455" y="3833363"/>
            <a:ext cx="5367175" cy="421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sz="20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rPr>
              <a:t>ตารางที่ 1 แสดงจำนวนร้อยละของผู้ตอบแบบสอบถามจำแนกตามสถานภาพ</a:t>
            </a:r>
            <a:endParaRPr lang="en-US" sz="20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14" name="Text Box 1"/>
          <p:cNvSpPr txBox="1"/>
          <p:nvPr/>
        </p:nvSpPr>
        <p:spPr>
          <a:xfrm rot="19962147">
            <a:off x="6205118" y="2738324"/>
            <a:ext cx="3832225" cy="909955"/>
          </a:xfrm>
          <a:prstGeom prst="rect">
            <a:avLst/>
          </a:prstGeom>
          <a:solidFill>
            <a:srgbClr val="CC0000">
              <a:alpha val="5098"/>
            </a:srgbClr>
          </a:solidFill>
          <a:ln>
            <a:solidFill>
              <a:srgbClr val="CC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h-TH" sz="3600" dirty="0">
                <a:ln>
                  <a:noFill/>
                </a:ln>
                <a:solidFill>
                  <a:srgbClr val="FF505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rPr>
              <a:t>กองพัฒนาคุณภาพจัดทำให้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83319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  <p:bldP spid="10" grpId="0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027058"/>
              </p:ext>
            </p:extLst>
          </p:nvPr>
        </p:nvGraphicFramePr>
        <p:xfrm>
          <a:off x="1410024" y="1836545"/>
          <a:ext cx="9371951" cy="3261360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782564">
                  <a:extLst>
                    <a:ext uri="{9D8B030D-6E8A-4147-A177-3AD203B41FA5}">
                      <a16:colId xmlns:a16="http://schemas.microsoft.com/office/drawing/2014/main" val="2007250500"/>
                    </a:ext>
                  </a:extLst>
                </a:gridCol>
                <a:gridCol w="1369886">
                  <a:extLst>
                    <a:ext uri="{9D8B030D-6E8A-4147-A177-3AD203B41FA5}">
                      <a16:colId xmlns:a16="http://schemas.microsoft.com/office/drawing/2014/main" val="3598269389"/>
                    </a:ext>
                  </a:extLst>
                </a:gridCol>
                <a:gridCol w="1456861">
                  <a:extLst>
                    <a:ext uri="{9D8B030D-6E8A-4147-A177-3AD203B41FA5}">
                      <a16:colId xmlns:a16="http://schemas.microsoft.com/office/drawing/2014/main" val="1595631588"/>
                    </a:ext>
                  </a:extLst>
                </a:gridCol>
                <a:gridCol w="1373610">
                  <a:extLst>
                    <a:ext uri="{9D8B030D-6E8A-4147-A177-3AD203B41FA5}">
                      <a16:colId xmlns:a16="http://schemas.microsoft.com/office/drawing/2014/main" val="1552033306"/>
                    </a:ext>
                  </a:extLst>
                </a:gridCol>
                <a:gridCol w="1092646">
                  <a:extLst>
                    <a:ext uri="{9D8B030D-6E8A-4147-A177-3AD203B41FA5}">
                      <a16:colId xmlns:a16="http://schemas.microsoft.com/office/drawing/2014/main" val="1899899960"/>
                    </a:ext>
                  </a:extLst>
                </a:gridCol>
                <a:gridCol w="1155081">
                  <a:extLst>
                    <a:ext uri="{9D8B030D-6E8A-4147-A177-3AD203B41FA5}">
                      <a16:colId xmlns:a16="http://schemas.microsoft.com/office/drawing/2014/main" val="2076744695"/>
                    </a:ext>
                  </a:extLst>
                </a:gridCol>
                <a:gridCol w="1034986">
                  <a:extLst>
                    <a:ext uri="{9D8B030D-6E8A-4147-A177-3AD203B41FA5}">
                      <a16:colId xmlns:a16="http://schemas.microsoft.com/office/drawing/2014/main" val="3592127942"/>
                    </a:ext>
                  </a:extLst>
                </a:gridCol>
                <a:gridCol w="1106317">
                  <a:extLst>
                    <a:ext uri="{9D8B030D-6E8A-4147-A177-3AD203B41FA5}">
                      <a16:colId xmlns:a16="http://schemas.microsoft.com/office/drawing/2014/main" val="3084249147"/>
                    </a:ext>
                  </a:extLst>
                </a:gridCol>
              </a:tblGrid>
              <a:tr h="9715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ลำดับ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ส่วนงาน/หน่วยงาน/งาน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จำนวนผู้ตอบแบบสอบถาม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ด้านกระบวนการ/ขั้นตอนการให้บริการ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ด้านเจ้าหน้าที่ผู้ให้บริการ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ด้านสิ่งอำนวยความสะดวก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ด้านคุณภาพการให้บริการ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ค่าเฉลี่ยความพึงพอใจ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72543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สำนัก...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8152202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กอง...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0649653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  <a:r>
                        <a:rPr lang="th-TH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งาน...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57139535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  <a:r>
                        <a:rPr lang="th-TH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งาน...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3690448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  <a:r>
                        <a:rPr lang="th-TH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.</a:t>
                      </a: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งาน...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4567106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ฝ่าย…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420186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ฝ่าย…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2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59364525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4) </a:t>
            </a:r>
            <a:r>
              <a:rPr lang="th-TH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ผลประเมินความพึงพอใจของการให้บริการ</a:t>
            </a:r>
            <a:endParaRPr lang="en-US" b="1" dirty="0">
              <a:solidFill>
                <a:schemeClr val="tx2">
                  <a:lumMod val="85000"/>
                  <a:lumOff val="15000"/>
                </a:schemeClr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7/31/2020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14" name="Text Box 1"/>
          <p:cNvSpPr txBox="1"/>
          <p:nvPr/>
        </p:nvSpPr>
        <p:spPr>
          <a:xfrm rot="20403869">
            <a:off x="5822501" y="3335705"/>
            <a:ext cx="3832225" cy="909955"/>
          </a:xfrm>
          <a:prstGeom prst="rect">
            <a:avLst/>
          </a:prstGeom>
          <a:solidFill>
            <a:srgbClr val="CC0000">
              <a:alpha val="5098"/>
            </a:srgbClr>
          </a:solidFill>
          <a:ln>
            <a:solidFill>
              <a:srgbClr val="CC00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h-TH" sz="3600">
                <a:ln>
                  <a:noFill/>
                </a:ln>
                <a:solidFill>
                  <a:srgbClr val="FF505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rPr>
              <a:t>กองพัฒนาคุณภาพจัดทำให้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88600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065" y="19280"/>
            <a:ext cx="9371949" cy="1183566"/>
          </a:xfrm>
        </p:spPr>
        <p:txBody>
          <a:bodyPr/>
          <a:lstStyle/>
          <a:p>
            <a:r>
              <a:rPr lang="th-TH" b="1" dirty="0">
                <a:solidFill>
                  <a:schemeClr val="tx2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ตัวบ่งชี้ที่ 2 การใช้เทคโนโลยีสารสนเทศในการปฏิบัติงาน</a:t>
            </a:r>
            <a:endParaRPr lang="en-US" b="1" dirty="0">
              <a:solidFill>
                <a:schemeClr val="tx2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0026" y="1437597"/>
            <a:ext cx="9805841" cy="301757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h-TH" sz="3600" b="1" dirty="0">
                <a:solidFill>
                  <a:schemeClr val="bg2">
                    <a:lumMod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ส่วนที่ 1 การใช้งานระบบสารสนเทศที่มีในปัจจุบัน</a:t>
            </a:r>
          </a:p>
          <a:p>
            <a:pPr marL="742950" indent="-742950">
              <a:buFont typeface="+mj-lt"/>
              <a:buAutoNum type="arabicParenR"/>
            </a:pPr>
            <a:r>
              <a:rPr lang="th-TH" sz="3600" dirty="0">
                <a:solidFill>
                  <a:schemeClr val="bg2">
                    <a:lumMod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รายงานผลการใช้งานระบบสารสนเทศที่มีในปัจจุบันหรือการใช้ระบบสารสนเทศอื่น ๆ ทดแทน</a:t>
            </a:r>
          </a:p>
          <a:p>
            <a:pPr marL="742950" indent="-742950">
              <a:buFont typeface="+mj-lt"/>
              <a:buAutoNum type="arabicParenR"/>
            </a:pPr>
            <a:r>
              <a:rPr lang="th-TH" sz="3600" dirty="0">
                <a:solidFill>
                  <a:schemeClr val="bg2">
                    <a:lumMod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หลักฐานการใช้งานระบบสารสนเทศ/การใช้งานระบบสารสนเทศอื่นทดแทน</a:t>
            </a:r>
          </a:p>
          <a:p>
            <a:pPr marL="742950" indent="-742950">
              <a:buFont typeface="+mj-lt"/>
              <a:buAutoNum type="arabicParenR"/>
            </a:pPr>
            <a:r>
              <a:rPr lang="th-TH" sz="3600" dirty="0">
                <a:solidFill>
                  <a:schemeClr val="bg2">
                    <a:lumMod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การคำนวณคะแนน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410026" y="4689923"/>
            <a:ext cx="9666946" cy="121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10312" indent="-210312" algn="l" defTabSz="91440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8912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66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52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8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624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910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96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h-TH" sz="3300" b="1" dirty="0">
                <a:solidFill>
                  <a:schemeClr val="tx2">
                    <a:lumMod val="85000"/>
                    <a:lumOff val="1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ส่วนที่ 2 การแสดงข้อมูลระบบสารสนเทศเฉพาะหรือเครื่องมือเทคโนโลยีสารสนเทศอื่น ๆ ที่หน่วยงานใช้ดำเนินการเพื่อสนับสนุนพันธกิจ</a:t>
            </a:r>
          </a:p>
        </p:txBody>
      </p:sp>
    </p:spTree>
    <p:extLst>
      <p:ext uri="{BB962C8B-B14F-4D97-AF65-F5344CB8AC3E}">
        <p14:creationId xmlns:p14="http://schemas.microsoft.com/office/powerpoint/2010/main" val="2451219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Ecology 16x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ture ecology education photo presentation.potx" id="{C2041BFC-79DD-469A-9C9C-CE3A45FF64F3}" vid="{F6D325B2-35D9-40C5-B4CD-C0A8483D5659}"/>
    </a:ext>
  </a:extLst>
</a:theme>
</file>

<file path=ppt/theme/theme2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2487</TotalTime>
  <Words>1821</Words>
  <Application>Microsoft Office PowerPoint</Application>
  <PresentationFormat>แบบจอกว้าง</PresentationFormat>
  <Paragraphs>342</Paragraphs>
  <Slides>23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23</vt:i4>
      </vt:variant>
    </vt:vector>
  </HeadingPairs>
  <TitlesOfParts>
    <vt:vector size="28" baseType="lpstr">
      <vt:lpstr>Angsana New</vt:lpstr>
      <vt:lpstr>Arial</vt:lpstr>
      <vt:lpstr>Calibri</vt:lpstr>
      <vt:lpstr>Corbel</vt:lpstr>
      <vt:lpstr>Ecology 16x9</vt:lpstr>
      <vt:lpstr>บทที่ 2 ตัวบ่งชี้ที่ใช้ในการประเมิน</vt:lpstr>
      <vt:lpstr>การประเมินการประกันคุณภาพภายใน ประจำปีงบประมาณ 2563</vt:lpstr>
      <vt:lpstr>ตัวบ่งชี้ที่ 1 ผลประเมินความพึงพอใจของการให้บริการ</vt:lpstr>
      <vt:lpstr>1) กระบวนการสร้างความพึงพอใจให้แก่ผู้รับบริการ</vt:lpstr>
      <vt:lpstr>1) กระบวนการสร้างความพึงพอใจให้แก่ผู้รับบริการ</vt:lpstr>
      <vt:lpstr>2) วิธีการเก็บข้อมูล</vt:lpstr>
      <vt:lpstr>3) ข้อมูลของผู้ตอบแบบสอบถาม</vt:lpstr>
      <vt:lpstr>4) ผลประเมินความพึงพอใจของการให้บริการ</vt:lpstr>
      <vt:lpstr>ตัวบ่งชี้ที่ 2 การใช้เทคโนโลยีสารสนเทศในการปฏิบัติงาน</vt:lpstr>
      <vt:lpstr>ส่วนที่ 1 การใช้งานระบบสารสนเทศที่มีในปัจจุบัน 1) รายงานผลการใช้งานระบบสารสนเทศที่มีในปัจจุบันหรือการใช้งานระบบสารสนเทศอื่นทดแทน </vt:lpstr>
      <vt:lpstr>2) หลักฐานการใช้งานระบบสารสนเทศ หรือการใช้งานระบบสารสนเทศอื่นทดแทน</vt:lpstr>
      <vt:lpstr>2) หลักฐานการใช้งานระบบสารสนเทศ หรือการใช้งานระบบสารสนเทศอื่นทดแทน</vt:lpstr>
      <vt:lpstr>2) หลักฐานการใช้งานระบบสารสนเทศ หรือการใช้งานระบบสารสนเทศอื่นทดแทน</vt:lpstr>
      <vt:lpstr> 3) การคำนวณคะแนน</vt:lpstr>
      <vt:lpstr>ส่วนที่ 2 ระบบสารสนเทศเฉพาะหรือเครื่องมือเทคโนโลยีสารสนเทศอื่น ๆ ที่หน่วยงานใช้     ดำเนินการเพื่อสนับสนุนพันธกิจ </vt:lpstr>
      <vt:lpstr>งานนำเสนอ PowerPoint</vt:lpstr>
      <vt:lpstr>ตัวบ่งชี้ที่ 3 ผลลัพธ์ของเป้าหมาย (OKRs) ที่หน่วยงานกำหนดเอง</vt:lpstr>
      <vt:lpstr>งานนำเสนอ PowerPoint</vt:lpstr>
      <vt:lpstr>การรายงานผลลัพธ์ของ OKRs </vt:lpstr>
      <vt:lpstr>ตัวบ่งชี้ที่ 4 ความสำเร็จตามตัวชี้วัดของแผนปฏิบัติการประจำปี</vt:lpstr>
      <vt:lpstr>ตัวบ่งชี้ที่ 4 ความสำเร็จตามตัวชี้วัดของแผนปฏิบัติการประจำปี</vt:lpstr>
      <vt:lpstr>ตารางรายงานผลการประเมินตนเอง...(ชื่อกอง/ฝ่าย/ส่วนงาน)...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acer</dc:creator>
  <cp:lastModifiedBy>Atsavathep Kanching</cp:lastModifiedBy>
  <cp:revision>75</cp:revision>
  <cp:lastPrinted>2020-07-22T06:35:46Z</cp:lastPrinted>
  <dcterms:created xsi:type="dcterms:W3CDTF">2020-06-25T06:35:36Z</dcterms:created>
  <dcterms:modified xsi:type="dcterms:W3CDTF">2020-07-31T00:55:26Z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