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714" r:id="rId2"/>
    <p:sldId id="715" r:id="rId3"/>
    <p:sldId id="737" r:id="rId4"/>
    <p:sldId id="738" r:id="rId5"/>
    <p:sldId id="764" r:id="rId6"/>
    <p:sldId id="743" r:id="rId7"/>
    <p:sldId id="744" r:id="rId8"/>
    <p:sldId id="756" r:id="rId9"/>
    <p:sldId id="757" r:id="rId10"/>
    <p:sldId id="759" r:id="rId11"/>
    <p:sldId id="758" r:id="rId12"/>
    <p:sldId id="745" r:id="rId13"/>
    <p:sldId id="746" r:id="rId14"/>
    <p:sldId id="760" r:id="rId15"/>
    <p:sldId id="765" r:id="rId16"/>
    <p:sldId id="766" r:id="rId17"/>
    <p:sldId id="767" r:id="rId18"/>
    <p:sldId id="770" r:id="rId19"/>
    <p:sldId id="769" r:id="rId20"/>
    <p:sldId id="768" r:id="rId21"/>
    <p:sldId id="739" r:id="rId22"/>
    <p:sldId id="7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377"/>
    <a:srgbClr val="6C757D"/>
    <a:srgbClr val="868951"/>
    <a:srgbClr val="663300"/>
    <a:srgbClr val="FDE9E0"/>
    <a:srgbClr val="DFDFC6"/>
    <a:srgbClr val="DFA87B"/>
    <a:srgbClr val="E6E6E6"/>
    <a:srgbClr val="D1D0B8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2D482-C9B7-4BB9-9927-A45F05EB3175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DBFCF-A034-4B15-93CD-F0AD95B7E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9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51BB-59E6-48F1-B59B-DF3E5680A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E820F0-B65F-4F62-9272-FC17B8FDB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A06A9-1C1A-4142-BCAC-12B40F0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B4836-D744-4164-934D-5E4DE458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E6783-D466-4367-B814-CF35B21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53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211E-8D5A-4B5C-9776-8925F7A8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B4787-CE41-423A-9B7E-9FEC20A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D4314-689B-4882-97FA-D5A7782EE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395A0-16E8-402E-9244-BCA1DB0A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D214-503A-4525-A3FF-39E74EC1F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8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1585AA-76B7-424D-9E8B-0A84474E8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DB287-3602-4567-8425-72A3488F8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C9561-8E26-4777-BC80-08798D962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5FD7C-5C2D-482A-A3FC-310CF2A2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71426-74F6-4F1B-A029-FDA7B695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m Slide 8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8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CDA5-0BE4-437E-85EA-A5A347707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7DD4-A674-4D0F-8602-B8C05867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FB4D8-24E4-4E63-BC91-542DCE5B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3F3D6-6B59-4C99-9D6D-26F433EF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6D1C1-D943-4E48-9B0E-80A6CB87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E5B3B-496B-4873-A0EF-608680BC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BA6FE-2978-450B-AF05-47095836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4E61B-295E-4037-A942-82A820AE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E369-70A4-4D12-A0E4-94BA13819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7F7D1-F5FB-4965-B3E6-DE332B8C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0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D317C-9522-4E7B-AE0D-B5A505EFC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120FF-A7A2-4608-8647-2E7189C0A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1494D-2D84-4D6E-9824-0222DDD0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F956-E586-4194-80E9-C3D43791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0C032-D452-4C0B-B435-F915BB2F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A053C-F7F9-40F1-879F-2E337CB0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D570-E4D5-4491-9F11-E89EC029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BDA48-617B-41D2-8C4D-772ED97AB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B9BA9-BEA0-419A-8A12-1E53E90F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B5A370-071D-4DAC-8DF0-E060BCBF9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0BD51-76C4-4079-A9CB-53D7525B67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5E9247-B6A8-4F64-907C-E36F41BE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28A6E-8564-45E5-9792-C5EA3FC7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84E64E-2017-49AE-AB16-8C949DCCA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7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6878-7E0D-4519-87E5-913B044B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6D7B1-8DF6-4AB3-9C8E-58DCDACA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E5279-D353-465C-B84C-F71C04FB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BC4E91-2A3B-484A-836A-93F8B43F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0FF11-4D95-42AA-92A4-ABF0C61F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44EBB-74C3-4A97-8343-C65FC706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33010-1F55-40CA-9200-CD946B07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34D85-2B26-4173-8CEC-83CFD4B9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3A4AF-951B-4CF4-8686-2EEAFE323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6D748-412C-4951-B374-4D26D69D2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61A0-81E2-43B1-ACBB-D9EA4EE72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A27DB-CC0B-47C8-A2BB-0113A1C4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A1AF0-64BD-4B35-99E6-72167F7F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F728-E84E-450F-BCBA-2DE91414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1298D5-44B2-403E-AFC5-195196082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722EB-8DCA-4E21-89A9-A2F238B7B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91A0E-94B3-4101-B10B-1F0A67AB1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62A24-381D-4ABD-9895-D647FFEA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184D5-6939-4E75-B989-E14D215B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834A61-71A6-4655-A7F1-C4FBAFFA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27000-D6D8-4CFA-B3F4-05A6C36DA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3788E-B45F-45BE-8632-64434B3C4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7EC6-F1C3-429E-A263-1A6DDF07CCC1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B05AD-E451-4613-9667-88A0FC183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442C3-7411-4F13-BE77-4E34440E9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98E5A-1068-47A9-99B6-314944C56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F0506A3-E659-4533-B698-E3FF642A4212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99EA87-F06A-4661-845D-65E7F44C7B13}"/>
              </a:ext>
            </a:extLst>
          </p:cNvPr>
          <p:cNvGrpSpPr/>
          <p:nvPr/>
        </p:nvGrpSpPr>
        <p:grpSpPr>
          <a:xfrm>
            <a:off x="349934" y="2392877"/>
            <a:ext cx="11492131" cy="2072245"/>
            <a:chOff x="1182469" y="203204"/>
            <a:chExt cx="11492131" cy="2072245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BA8448A-1F8D-4495-9AA6-3734D6BAAA09}"/>
                </a:ext>
              </a:extLst>
            </p:cNvPr>
            <p:cNvSpPr/>
            <p:nvPr/>
          </p:nvSpPr>
          <p:spPr>
            <a:xfrm>
              <a:off x="1182469" y="203204"/>
              <a:ext cx="11492131" cy="2061694"/>
            </a:xfrm>
            <a:prstGeom prst="roundRect">
              <a:avLst/>
            </a:prstGeom>
            <a:solidFill>
              <a:srgbClr val="FCA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A792E62-106B-4BEB-A302-592956E43AF5}"/>
                </a:ext>
              </a:extLst>
            </p:cNvPr>
            <p:cNvSpPr txBox="1"/>
            <p:nvPr/>
          </p:nvSpPr>
          <p:spPr>
            <a:xfrm>
              <a:off x="1527768" y="336457"/>
              <a:ext cx="107912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2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การทำหน้าที่</a:t>
              </a:r>
              <a:r>
                <a:rPr lang="en-US" sz="12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 </a:t>
              </a:r>
              <a:r>
                <a:rPr lang="th-TH" sz="12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เลขานุการฯ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425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B1F75-9BCF-40EE-A1B2-013BD96D4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3" y="0"/>
            <a:ext cx="11018373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E30E6F-BFFC-4805-983C-689DD677B105}"/>
              </a:ext>
            </a:extLst>
          </p:cNvPr>
          <p:cNvSpPr txBox="1"/>
          <p:nvPr/>
        </p:nvSpPr>
        <p:spPr>
          <a:xfrm>
            <a:off x="586813" y="1603251"/>
            <a:ext cx="3000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บันทึกผลประเมินฯ ทั้งราย</a:t>
            </a:r>
            <a:b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Criteria </a:t>
            </a: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Sub-Criteria</a:t>
            </a:r>
          </a:p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รวมทั้ง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Strengths </a:t>
            </a: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AFI</a:t>
            </a:r>
            <a:endParaRPr lang="th-TH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จนครบทั้ง 11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Cri.-V 3.0 </a:t>
            </a: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8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Cri.-V 4.0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B6A09D-DC8F-465A-8AA4-12C55ED34D21}"/>
              </a:ext>
            </a:extLst>
          </p:cNvPr>
          <p:cNvSpPr txBox="1"/>
          <p:nvPr/>
        </p:nvSpPr>
        <p:spPr>
          <a:xfrm>
            <a:off x="195261" y="5517619"/>
            <a:ext cx="11801475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ตรวจสอบก่อนบันทึกผลการประเมินฯ </a:t>
            </a:r>
            <a:b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กรณีเลือก 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Version 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ไม่ถูกต้อง  ... ให้ติดต่อกองพัฒนาคุณภาพโดยเร็วที่สุด</a:t>
            </a:r>
            <a:endParaRPr 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515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7B623F-1738-435D-836C-F2B4CEC0C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1879" r="1391" b="1879"/>
          <a:stretch/>
        </p:blipFill>
        <p:spPr>
          <a:xfrm>
            <a:off x="292101" y="393314"/>
            <a:ext cx="7102474" cy="22277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2937E9-5549-453B-A3EF-2D08F3CCF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" t="1543" r="1652" b="1543"/>
          <a:stretch/>
        </p:blipFill>
        <p:spPr>
          <a:xfrm>
            <a:off x="330201" y="2856412"/>
            <a:ext cx="7064374" cy="39221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F43C78-B894-45BD-A5D6-9B24EDDF9EED}"/>
              </a:ext>
            </a:extLst>
          </p:cNvPr>
          <p:cNvSpPr txBox="1"/>
          <p:nvPr/>
        </p:nvSpPr>
        <p:spPr>
          <a:xfrm>
            <a:off x="2428874" y="1076279"/>
            <a:ext cx="31623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  <a:r>
              <a:rPr lang="en-US" sz="5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Criteria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D60640-91E2-47D0-801E-B47D763CC888}"/>
              </a:ext>
            </a:extLst>
          </p:cNvPr>
          <p:cNvSpPr txBox="1"/>
          <p:nvPr/>
        </p:nvSpPr>
        <p:spPr>
          <a:xfrm>
            <a:off x="2428874" y="3498677"/>
            <a:ext cx="3381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 </a:t>
            </a:r>
            <a:r>
              <a:rPr lang="en-US" sz="5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Sub-Criteria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778DF8-8731-451B-A0C9-9AE8F4BD0BB7}"/>
              </a:ext>
            </a:extLst>
          </p:cNvPr>
          <p:cNvSpPr txBox="1"/>
          <p:nvPr/>
        </p:nvSpPr>
        <p:spPr>
          <a:xfrm>
            <a:off x="7394574" y="393313"/>
            <a:ext cx="479742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หน้าจอแสดงการบันทึก</a:t>
            </a:r>
            <a:br>
              <a:rPr lang="en-US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ผลคะแนนราย </a:t>
            </a:r>
            <a:r>
              <a:rPr lang="en-US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Criteria </a:t>
            </a:r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Sub-Criteria</a:t>
            </a:r>
          </a:p>
        </p:txBody>
      </p:sp>
    </p:spTree>
    <p:extLst>
      <p:ext uri="{BB962C8B-B14F-4D97-AF65-F5344CB8AC3E}">
        <p14:creationId xmlns:p14="http://schemas.microsoft.com/office/powerpoint/2010/main" val="6659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2BC88-21FD-4120-B777-D2A9EFF8A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80"/>
          <a:stretch/>
        </p:blipFill>
        <p:spPr>
          <a:xfrm>
            <a:off x="314325" y="442006"/>
            <a:ext cx="11563350" cy="4711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587413-F7C7-4F8A-9461-3D5DC99A3542}"/>
              </a:ext>
            </a:extLst>
          </p:cNvPr>
          <p:cNvSpPr txBox="1"/>
          <p:nvPr/>
        </p:nvSpPr>
        <p:spPr>
          <a:xfrm>
            <a:off x="4791075" y="2748838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บันทึกข้อมูลการสัมภาษณ์กลุ่มผู้มีส่วนได้ส่วนเสียแต่ละกลุ่ม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4C26C2D-4929-4BDD-808C-04438A80BBFA}"/>
              </a:ext>
            </a:extLst>
          </p:cNvPr>
          <p:cNvSpPr txBox="1"/>
          <p:nvPr/>
        </p:nvSpPr>
        <p:spPr>
          <a:xfrm>
            <a:off x="4791075" y="3254159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กำหนดการประเมินของแต่ละหลักสูตร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121246-346F-486C-AC19-BA579E9B8488}"/>
              </a:ext>
            </a:extLst>
          </p:cNvPr>
          <p:cNvSpPr txBox="1"/>
          <p:nvPr/>
        </p:nvSpPr>
        <p:spPr>
          <a:xfrm>
            <a:off x="4791075" y="2243517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คะแนนประเมิน </a:t>
            </a:r>
            <a:r>
              <a: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Over All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358589E-3825-489C-9F7C-9F6F05BA8F29}"/>
              </a:ext>
            </a:extLst>
          </p:cNvPr>
          <p:cNvSpPr txBox="1"/>
          <p:nvPr/>
        </p:nvSpPr>
        <p:spPr>
          <a:xfrm>
            <a:off x="3655785" y="425074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รูปภาพกิจกรรมการประเมิน และ/หรือ ไฟล์เอกสารอื่น ๆ 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28097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FD481-D64F-46FF-9C3B-43D20DC0F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" t="640"/>
          <a:stretch/>
        </p:blipFill>
        <p:spPr>
          <a:xfrm>
            <a:off x="243840" y="339634"/>
            <a:ext cx="6680836" cy="6218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B03982-F051-4A00-8F57-630024652E8F}"/>
              </a:ext>
            </a:extLst>
          </p:cNvPr>
          <p:cNvSpPr txBox="1"/>
          <p:nvPr/>
        </p:nvSpPr>
        <p:spPr>
          <a:xfrm>
            <a:off x="7445374" y="1259750"/>
            <a:ext cx="46482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หน้าจอแสดงการบันทึกข้อมูลการสัมภาษณ์</a:t>
            </a:r>
            <a:b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กลุ่มผู้มีส่วนได้ส่วนเสีย</a:t>
            </a:r>
            <a:b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แต่ละกลุ่ม พร้อมรายชื่อผู้ให้การสัมภาษณ์</a:t>
            </a:r>
          </a:p>
        </p:txBody>
      </p:sp>
    </p:spTree>
    <p:extLst>
      <p:ext uri="{BB962C8B-B14F-4D97-AF65-F5344CB8AC3E}">
        <p14:creationId xmlns:p14="http://schemas.microsoft.com/office/powerpoint/2010/main" val="81867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F05370-080D-45E7-AFC2-1A38AD38D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85003"/>
            <a:ext cx="11630025" cy="4344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449FAB-0A12-4C8D-B41A-934B7D15B2F7}"/>
              </a:ext>
            </a:extLst>
          </p:cNvPr>
          <p:cNvSpPr txBox="1"/>
          <p:nvPr/>
        </p:nvSpPr>
        <p:spPr>
          <a:xfrm>
            <a:off x="4571546" y="137036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กรอกข้อมูลให้ถูกต้อง // ตรวจสอบความถูกต้อง สมบูรณ์ ครบถ้วน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E67D2F-BDA0-4DE5-B60B-C4986DFC6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105" y="4007757"/>
            <a:ext cx="2324100" cy="452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BF3C14-E946-4640-825D-43E50ABB4B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9FA"/>
              </a:clrFrom>
              <a:clrTo>
                <a:srgbClr val="F8F9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9105" y="4007758"/>
            <a:ext cx="2324100" cy="4529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5165F-1B2E-458D-9143-270339DB4D15}"/>
              </a:ext>
            </a:extLst>
          </p:cNvPr>
          <p:cNvGrpSpPr/>
          <p:nvPr/>
        </p:nvGrpSpPr>
        <p:grpSpPr>
          <a:xfrm>
            <a:off x="6918526" y="3736814"/>
            <a:ext cx="2733458" cy="892702"/>
            <a:chOff x="6918526" y="3736814"/>
            <a:chExt cx="2733458" cy="892702"/>
          </a:xfrm>
        </p:grpSpPr>
        <p:pic>
          <p:nvPicPr>
            <p:cNvPr id="1026" name="Picture 2" descr="Download Free png Png File Svg - Right Hand Point Icon Png, Transparent Png  Download ... - DLPNG.com">
              <a:extLst>
                <a:ext uri="{FF2B5EF4-FFF2-40B4-BE49-F238E27FC236}">
                  <a16:creationId xmlns:a16="http://schemas.microsoft.com/office/drawing/2014/main" id="{32ECA029-B6F6-4354-B5EA-B6FBC98D1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844862" y="4081422"/>
              <a:ext cx="621758" cy="47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953FED-839D-441F-8D7F-3DA7FE950511}"/>
                </a:ext>
              </a:extLst>
            </p:cNvPr>
            <p:cNvSpPr txBox="1"/>
            <p:nvPr/>
          </p:nvSpPr>
          <p:spPr>
            <a:xfrm>
              <a:off x="7327884" y="3736814"/>
              <a:ext cx="23241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กดส่งข้อมูล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8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96B414-032D-4911-B30D-2FA76696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323"/>
            <a:ext cx="12192000" cy="42133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8AA89-2E48-4300-BB2F-01819A4686CF}"/>
              </a:ext>
            </a:extLst>
          </p:cNvPr>
          <p:cNvSpPr txBox="1"/>
          <p:nvPr/>
        </p:nvSpPr>
        <p:spPr>
          <a:xfrm>
            <a:off x="5730421" y="2413337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ตรวจสอบปีการศึกษาให้ถูกต้อง </a:t>
            </a:r>
          </a:p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ก่อนเริ่มบันทึกผลประเมินฯ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68988-4635-4F9F-91C6-ADD196790D66}"/>
              </a:ext>
            </a:extLst>
          </p:cNvPr>
          <p:cNvGrpSpPr/>
          <p:nvPr/>
        </p:nvGrpSpPr>
        <p:grpSpPr>
          <a:xfrm>
            <a:off x="8194765" y="3309942"/>
            <a:ext cx="4105145" cy="1237517"/>
            <a:chOff x="7964390" y="3027864"/>
            <a:chExt cx="4105145" cy="12375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832B21-17C1-4A89-AEFE-912B2E11D0DD}"/>
                </a:ext>
              </a:extLst>
            </p:cNvPr>
            <p:cNvSpPr/>
            <p:nvPr/>
          </p:nvSpPr>
          <p:spPr>
            <a:xfrm>
              <a:off x="10855636" y="3744212"/>
              <a:ext cx="997999" cy="5211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E17C6D-678C-4657-8AAB-BDFA23A76D34}"/>
                </a:ext>
              </a:extLst>
            </p:cNvPr>
            <p:cNvSpPr txBox="1"/>
            <p:nvPr/>
          </p:nvSpPr>
          <p:spPr>
            <a:xfrm>
              <a:off x="7964390" y="3027864"/>
              <a:ext cx="41051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(2) คลิกเลือกคณะ/วิทยาลัยที่จะบันทึก</a:t>
              </a:r>
              <a:endPara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7BEB9D-B150-4A39-9565-49ACA8F814C8}"/>
              </a:ext>
            </a:extLst>
          </p:cNvPr>
          <p:cNvSpPr txBox="1"/>
          <p:nvPr/>
        </p:nvSpPr>
        <p:spPr>
          <a:xfrm>
            <a:off x="0" y="135849"/>
            <a:ext cx="5730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QA Report : </a:t>
            </a:r>
            <a:r>
              <a:rPr lang="th-TH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ระดับคณะ/วิทยาลัย</a:t>
            </a:r>
          </a:p>
        </p:txBody>
      </p:sp>
    </p:spTree>
    <p:extLst>
      <p:ext uri="{BB962C8B-B14F-4D97-AF65-F5344CB8AC3E}">
        <p14:creationId xmlns:p14="http://schemas.microsoft.com/office/powerpoint/2010/main" val="41121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4410C0-B3C8-480F-BB63-F27973DB8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237"/>
            <a:ext cx="12192000" cy="589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BDCF8-10A0-48E8-9375-BAABF45D6B46}"/>
              </a:ext>
            </a:extLst>
          </p:cNvPr>
          <p:cNvSpPr txBox="1"/>
          <p:nvPr/>
        </p:nvSpPr>
        <p:spPr>
          <a:xfrm>
            <a:off x="5156291" y="1882822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ตรวจสอบรายชื่อคณะ/วิทยาลัย และปีการศึกษา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96238-8667-433C-B4FF-444E0CC9D0CD}"/>
              </a:ext>
            </a:extLst>
          </p:cNvPr>
          <p:cNvGrpSpPr/>
          <p:nvPr/>
        </p:nvGrpSpPr>
        <p:grpSpPr>
          <a:xfrm>
            <a:off x="4285797" y="2552699"/>
            <a:ext cx="7582353" cy="876300"/>
            <a:chOff x="4285797" y="2981325"/>
            <a:chExt cx="7582353" cy="876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0E7589-B7E3-4640-A012-4BDC88774887}"/>
                </a:ext>
              </a:extLst>
            </p:cNvPr>
            <p:cNvSpPr/>
            <p:nvPr/>
          </p:nvSpPr>
          <p:spPr>
            <a:xfrm>
              <a:off x="4285797" y="2981325"/>
              <a:ext cx="3648527" cy="8763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62C8DE-B35B-4E36-ADC3-040DF6EB063B}"/>
                </a:ext>
              </a:extLst>
            </p:cNvPr>
            <p:cNvSpPr txBox="1"/>
            <p:nvPr/>
          </p:nvSpPr>
          <p:spPr>
            <a:xfrm>
              <a:off x="8191499" y="3099221"/>
              <a:ext cx="36766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(2) คลิกเลือกเกณฑ์ </a:t>
              </a:r>
              <a:r>
                <a:rPr lang="en-US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CUPT-QMS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E02EB0E-823D-4635-99C2-226796F435B8}"/>
              </a:ext>
            </a:extLst>
          </p:cNvPr>
          <p:cNvGrpSpPr/>
          <p:nvPr/>
        </p:nvGrpSpPr>
        <p:grpSpPr>
          <a:xfrm>
            <a:off x="3506769" y="160046"/>
            <a:ext cx="5178461" cy="6537908"/>
            <a:chOff x="3841715" y="65384"/>
            <a:chExt cx="5178461" cy="653790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C0DADC9-2A3F-47A9-9A35-06A4C0FB2B30}"/>
                </a:ext>
              </a:extLst>
            </p:cNvPr>
            <p:cNvGrpSpPr/>
            <p:nvPr/>
          </p:nvGrpSpPr>
          <p:grpSpPr>
            <a:xfrm>
              <a:off x="3841715" y="254707"/>
              <a:ext cx="5178460" cy="6348585"/>
              <a:chOff x="3203540" y="169863"/>
              <a:chExt cx="5178460" cy="634858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994AA28-389A-482E-B2F8-1663FE9DD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03540" y="5027374"/>
                <a:ext cx="5178460" cy="149107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C6DF624-58C7-482C-ABEC-2F647B37E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3540" y="2668855"/>
                <a:ext cx="5178460" cy="2391860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3E84A17-516B-40B3-AF65-DFAF4C6E7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3540" y="169863"/>
                <a:ext cx="5178460" cy="2903126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F76AF54-88BD-49E0-8E19-653BF5B5D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2473"/>
            <a:stretch/>
          </p:blipFill>
          <p:spPr>
            <a:xfrm>
              <a:off x="3841716" y="65384"/>
              <a:ext cx="5178460" cy="189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0219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B888EF-82EE-4387-AC29-BC9DAEA93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5" r="1143" b="5972"/>
          <a:stretch/>
        </p:blipFill>
        <p:spPr>
          <a:xfrm>
            <a:off x="69668" y="868951"/>
            <a:ext cx="12052663" cy="5886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309B4-44BF-401A-9FBA-73B86DDAE2F5}"/>
              </a:ext>
            </a:extLst>
          </p:cNvPr>
          <p:cNvSpPr txBox="1"/>
          <p:nvPr/>
        </p:nvSpPr>
        <p:spPr>
          <a:xfrm>
            <a:off x="0" y="7177"/>
            <a:ext cx="60263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Secretary : </a:t>
            </a:r>
            <a:r>
              <a:rPr lang="th-TH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ตรวจสอบความถูกต้อง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751F4C-2D75-43F1-90D4-A8C060C9794F}"/>
              </a:ext>
            </a:extLst>
          </p:cNvPr>
          <p:cNvSpPr txBox="1"/>
          <p:nvPr/>
        </p:nvSpPr>
        <p:spPr>
          <a:xfrm>
            <a:off x="2848926" y="3516086"/>
            <a:ext cx="9186319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ระดับคณะ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7176AF-71C7-4822-A655-19EC6A1A8FB5}"/>
              </a:ext>
            </a:extLst>
          </p:cNvPr>
          <p:cNvSpPr txBox="1"/>
          <p:nvPr/>
        </p:nvSpPr>
        <p:spPr>
          <a:xfrm>
            <a:off x="7358743" y="3916196"/>
            <a:ext cx="3648891" cy="1631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</a:t>
            </a:r>
          </a:p>
          <a:p>
            <a:pPr algn="ctr"/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ระดับหลักสูตร-เช็คชื่อหลักสูตรและระดับปริญญา</a:t>
            </a:r>
            <a:endParaRPr lang="en-US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64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68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C84E01-3608-4826-B6F7-1CB1EF643461}"/>
              </a:ext>
            </a:extLst>
          </p:cNvPr>
          <p:cNvSpPr txBox="1"/>
          <p:nvPr/>
        </p:nvSpPr>
        <p:spPr>
          <a:xfrm>
            <a:off x="442910" y="421861"/>
            <a:ext cx="11306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  <a:r>
              <a:rPr lang="th-TH" sz="8000" b="1" dirty="0">
                <a:solidFill>
                  <a:srgbClr val="FCA377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การจัดทำรายงานการประเมินตนเอง </a:t>
            </a:r>
            <a:r>
              <a:rPr lang="en-US" sz="8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(SAR)</a:t>
            </a:r>
            <a:endParaRPr lang="th-TH" sz="8000" b="1" dirty="0">
              <a:latin typeface="2547_Ddinya-06" panose="02000000000000000000" pitchFamily="2" charset="0"/>
              <a:cs typeface="2547_Ddinya-06" panose="02000000000000000000" pitchFamily="2" charset="0"/>
            </a:endParaRPr>
          </a:p>
          <a:p>
            <a:pPr algn="ctr"/>
            <a:endParaRPr lang="th-TH" sz="8000" b="1" dirty="0">
              <a:latin typeface="2547_Ddinya-06" panose="02000000000000000000" pitchFamily="2" charset="0"/>
              <a:cs typeface="2547_Ddinya-06" panose="02000000000000000000" pitchFamily="2" charset="0"/>
            </a:endParaRPr>
          </a:p>
          <a:p>
            <a:pPr algn="ctr"/>
            <a:r>
              <a:rPr lang="en-US" sz="8000" b="1" dirty="0">
                <a:solidFill>
                  <a:srgbClr val="FCA377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&amp;</a:t>
            </a:r>
            <a:br>
              <a:rPr lang="th-TH" sz="5000" b="1" dirty="0">
                <a:latin typeface="2547_Ddinya-06" panose="02000000000000000000" pitchFamily="2" charset="0"/>
                <a:cs typeface="2547_Ddinya-06" panose="02000000000000000000" pitchFamily="2" charset="0"/>
              </a:rPr>
            </a:br>
            <a:r>
              <a:rPr lang="th-TH" sz="8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การจัดส่งผลประเมินคุณภาพฯ </a:t>
            </a:r>
            <a:endParaRPr lang="en-US" sz="8000" b="1" dirty="0">
              <a:latin typeface="2547_Ddinya-06" panose="02000000000000000000" pitchFamily="2" charset="0"/>
              <a:cs typeface="2547_Ddinya-06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C013C-6B74-4187-B59A-613C9433C2C5}"/>
              </a:ext>
            </a:extLst>
          </p:cNvPr>
          <p:cNvSpPr txBox="1"/>
          <p:nvPr/>
        </p:nvSpPr>
        <p:spPr>
          <a:xfrm>
            <a:off x="695324" y="5437474"/>
            <a:ext cx="1080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ออนไลน์ในระบบ </a:t>
            </a:r>
            <a:r>
              <a:rPr lang="en-US" sz="8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E-SAR</a:t>
            </a:r>
            <a:r>
              <a:rPr lang="th-TH" sz="8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(ERP)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CD731-CDDD-440B-9059-FB801864CF9D}"/>
              </a:ext>
            </a:extLst>
          </p:cNvPr>
          <p:cNvSpPr txBox="1"/>
          <p:nvPr/>
        </p:nvSpPr>
        <p:spPr>
          <a:xfrm>
            <a:off x="695324" y="1587401"/>
            <a:ext cx="11004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จัดทำหนังสือแจ้งผู้ประเมินฯ </a:t>
            </a:r>
            <a:r>
              <a:rPr lang="en-US" sz="6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&amp; </a:t>
            </a:r>
            <a:r>
              <a:rPr lang="th-TH" sz="6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คู่มือการเข้าใช้งานระบบ</a:t>
            </a:r>
            <a:endParaRPr lang="en-US" sz="6000" b="1" dirty="0">
              <a:latin typeface="2547_Ddinya-06" panose="02000000000000000000" pitchFamily="2" charset="0"/>
              <a:cs typeface="2547_Ddinya-06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8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BA02C2-D9DA-4D0A-8181-A7F391FA31D4}"/>
              </a:ext>
            </a:extLst>
          </p:cNvPr>
          <p:cNvSpPr/>
          <p:nvPr/>
        </p:nvSpPr>
        <p:spPr>
          <a:xfrm>
            <a:off x="406400" y="222550"/>
            <a:ext cx="11442700" cy="6419549"/>
          </a:xfrm>
          <a:prstGeom prst="roundRect">
            <a:avLst/>
          </a:prstGeom>
          <a:solidFill>
            <a:srgbClr val="FCA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2EA369-3025-4162-8A26-60B4F0A2F240}"/>
              </a:ext>
            </a:extLst>
          </p:cNvPr>
          <p:cNvSpPr txBox="1">
            <a:spLocks/>
          </p:cNvSpPr>
          <p:nvPr/>
        </p:nvSpPr>
        <p:spPr>
          <a:xfrm>
            <a:off x="749723" y="546100"/>
            <a:ext cx="10756053" cy="576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Angsana New" panose="02020603050405020304" pitchFamily="18" charset="-34"/>
                <a:ea typeface="+mj-ea"/>
                <a:cs typeface="+mj-cs"/>
              </a:defRPr>
            </a:lvl1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รายงานผลประเมินฯ </a:t>
            </a:r>
            <a:r>
              <a:rPr lang="th-TH" sz="4800" b="1" dirty="0">
                <a:cs typeface="Angsana New" panose="02020603050405020304" pitchFamily="18" charset="-34"/>
              </a:rPr>
              <a:t>วันถัดจากวันประเมินวันสุดท้าย</a:t>
            </a: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เสร็จสิ้น(ก่อน12.00 น.)</a:t>
            </a:r>
            <a:r>
              <a:rPr lang="en-US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  </a:t>
            </a:r>
            <a:endParaRPr lang="th-TH" sz="4800" b="1" dirty="0">
              <a:solidFill>
                <a:srgbClr val="663300"/>
              </a:solidFill>
              <a:cs typeface="Angsana New" panose="02020603050405020304" pitchFamily="18" charset="-34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รายงานใน</a:t>
            </a:r>
            <a:r>
              <a:rPr lang="th-TH" sz="4800" b="1" dirty="0">
                <a:cs typeface="Angsana New" panose="02020603050405020304" pitchFamily="18" charset="-34"/>
              </a:rPr>
              <a:t>ระบบ </a:t>
            </a:r>
            <a:r>
              <a:rPr lang="en-US" sz="4800" b="1" dirty="0">
                <a:cs typeface="Angsana New" panose="02020603050405020304" pitchFamily="18" charset="-34"/>
              </a:rPr>
              <a:t>QA-Report </a:t>
            </a: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ทั้งระดับหลักสูตรและระดับคณะ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ผู้ที่ยังไม่มีประสบการณ์หรือผู้ที่สนใจทำหน้าที่เลขาฯ </a:t>
            </a:r>
            <a:b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rgbClr val="663300"/>
                </a:solidFill>
                <a:cs typeface="Angsana New" panose="02020603050405020304" pitchFamily="18" charset="-34"/>
              </a:rPr>
              <a:t>สามารถขอออกฝึกร่วมกับเลขาฯ ได้  โดยทำหน้าที่เป็นผู้ช่วยเลขานุการ </a:t>
            </a:r>
            <a:r>
              <a:rPr lang="th-TH" sz="4800" b="1" dirty="0">
                <a:cs typeface="Angsana New" panose="02020603050405020304" pitchFamily="18" charset="-34"/>
              </a:rPr>
              <a:t>อย่างน้อย 2 ครั้ง</a:t>
            </a:r>
          </a:p>
        </p:txBody>
      </p:sp>
    </p:spTree>
    <p:extLst>
      <p:ext uri="{BB962C8B-B14F-4D97-AF65-F5344CB8AC3E}">
        <p14:creationId xmlns:p14="http://schemas.microsoft.com/office/powerpoint/2010/main" val="796142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689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C84E01-3608-4826-B6F7-1CB1EF643461}"/>
              </a:ext>
            </a:extLst>
          </p:cNvPr>
          <p:cNvSpPr txBox="1"/>
          <p:nvPr/>
        </p:nvSpPr>
        <p:spPr>
          <a:xfrm>
            <a:off x="3619500" y="310803"/>
            <a:ext cx="49529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  <a:r>
              <a:rPr lang="en-US" sz="10000" b="1" dirty="0">
                <a:solidFill>
                  <a:srgbClr val="FCA377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Volunteer</a:t>
            </a:r>
            <a:r>
              <a:rPr lang="th-TH" sz="10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??</a:t>
            </a:r>
            <a:r>
              <a:rPr lang="en-US" sz="10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BBA83-3E5C-4D43-8A56-E8009A978683}"/>
              </a:ext>
            </a:extLst>
          </p:cNvPr>
          <p:cNvSpPr txBox="1"/>
          <p:nvPr/>
        </p:nvSpPr>
        <p:spPr>
          <a:xfrm>
            <a:off x="442910" y="1942019"/>
            <a:ext cx="11306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  <a:r>
              <a:rPr lang="th-TH" sz="10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เลขานุการฯ ประสานงานหลักสูตรของวิทยาลัยนานาชาติ</a:t>
            </a:r>
            <a:r>
              <a:rPr lang="en-US" sz="10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C013C-6B74-4187-B59A-613C9433C2C5}"/>
              </a:ext>
            </a:extLst>
          </p:cNvPr>
          <p:cNvSpPr txBox="1"/>
          <p:nvPr/>
        </p:nvSpPr>
        <p:spPr>
          <a:xfrm>
            <a:off x="695324" y="5308837"/>
            <a:ext cx="1080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AUN v.4  </a:t>
            </a:r>
            <a:r>
              <a:rPr lang="en-US" sz="8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&amp;</a:t>
            </a:r>
            <a:r>
              <a:rPr lang="en-US" sz="8000" b="1" dirty="0">
                <a:latin typeface="2547_Ddinya-06" panose="02000000000000000000" pitchFamily="2" charset="0"/>
                <a:cs typeface="2547_Ddinya-06" panose="02000000000000000000" pitchFamily="2" charset="0"/>
              </a:rPr>
              <a:t>  SAR : English</a:t>
            </a:r>
          </a:p>
        </p:txBody>
      </p:sp>
    </p:spTree>
    <p:extLst>
      <p:ext uri="{BB962C8B-B14F-4D97-AF65-F5344CB8AC3E}">
        <p14:creationId xmlns:p14="http://schemas.microsoft.com/office/powerpoint/2010/main" val="8281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718B7F-1A34-4E5A-87F2-0EDC21271894}"/>
              </a:ext>
            </a:extLst>
          </p:cNvPr>
          <p:cNvSpPr/>
          <p:nvPr/>
        </p:nvSpPr>
        <p:spPr>
          <a:xfrm>
            <a:off x="293552" y="256534"/>
            <a:ext cx="10519773" cy="5040752"/>
          </a:xfrm>
          <a:prstGeom prst="roundRect">
            <a:avLst/>
          </a:prstGeom>
          <a:solidFill>
            <a:srgbClr val="FCA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FFAC6-54B9-482C-8946-CF2602495933}"/>
              </a:ext>
            </a:extLst>
          </p:cNvPr>
          <p:cNvSpPr txBox="1"/>
          <p:nvPr/>
        </p:nvSpPr>
        <p:spPr>
          <a:xfrm>
            <a:off x="7538083" y="4824018"/>
            <a:ext cx="46539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80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#</a:t>
            </a:r>
            <a:r>
              <a:rPr lang="th-TH" sz="80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คนคุณภาพ</a:t>
            </a:r>
            <a:endParaRPr lang="en-US" sz="8000" b="1" spc="5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47_Ddinya-06" panose="02000000000000000000" pitchFamily="2" charset="0"/>
              <a:cs typeface="2547_Ddinya-06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81905C-52D7-4747-9410-49EF31FD38D3}"/>
              </a:ext>
            </a:extLst>
          </p:cNvPr>
          <p:cNvGrpSpPr/>
          <p:nvPr/>
        </p:nvGrpSpPr>
        <p:grpSpPr>
          <a:xfrm>
            <a:off x="337094" y="332492"/>
            <a:ext cx="10432687" cy="4579811"/>
            <a:chOff x="122102" y="123085"/>
            <a:chExt cx="10432687" cy="4579811"/>
          </a:xfrm>
          <a:solidFill>
            <a:srgbClr val="FCA377"/>
          </a:solidFill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8B40B2-7D17-4EAA-91AB-D4E840860012}"/>
                </a:ext>
              </a:extLst>
            </p:cNvPr>
            <p:cNvSpPr txBox="1"/>
            <p:nvPr/>
          </p:nvSpPr>
          <p:spPr>
            <a:xfrm>
              <a:off x="122102" y="328822"/>
              <a:ext cx="10432687" cy="4285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th-TH" sz="6000" b="1" spc="500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ปฏิบัติหน้าที่อย่างเต็มศักยภาพ 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th-TH" sz="6000" b="1" spc="500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เพื่อสนับสนุนการประเมินคุณภาพการศึกษา</a:t>
              </a:r>
            </a:p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th-TH" sz="6000" b="1" spc="500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ได้อย่างสมบูรณ์ </a:t>
              </a:r>
              <a:endParaRPr lang="en-US" sz="6000" b="1" spc="500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DBCBA5-81CC-4D3D-A4C0-5D8798CBAA18}"/>
                </a:ext>
              </a:extLst>
            </p:cNvPr>
            <p:cNvSpPr txBox="1"/>
            <p:nvPr/>
          </p:nvSpPr>
          <p:spPr>
            <a:xfrm>
              <a:off x="1326287" y="123085"/>
              <a:ext cx="10953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0" b="1" dirty="0">
                  <a:solidFill>
                    <a:schemeClr val="bg1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“</a:t>
              </a:r>
              <a:endParaRPr lang="en-US" sz="10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1A2636-A5FA-46EF-9A09-5F1F650F7E6C}"/>
                </a:ext>
              </a:extLst>
            </p:cNvPr>
            <p:cNvSpPr txBox="1"/>
            <p:nvPr/>
          </p:nvSpPr>
          <p:spPr>
            <a:xfrm>
              <a:off x="7323091" y="3071680"/>
              <a:ext cx="109537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0" b="1" dirty="0">
                  <a:solidFill>
                    <a:schemeClr val="bg1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”</a:t>
              </a:r>
              <a:endParaRPr lang="en-US" sz="10000" b="1" dirty="0">
                <a:solidFill>
                  <a:schemeClr val="bg1"/>
                </a:solidFill>
                <a:latin typeface="2547_Ddinya-06" panose="02000000000000000000" pitchFamily="2" charset="0"/>
                <a:cs typeface="2547_Ddinya-06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08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2F43F9E-26CF-4AEA-9D66-5F1563416955}"/>
              </a:ext>
            </a:extLst>
          </p:cNvPr>
          <p:cNvSpPr txBox="1"/>
          <p:nvPr/>
        </p:nvSpPr>
        <p:spPr>
          <a:xfrm>
            <a:off x="1729548" y="730774"/>
            <a:ext cx="8732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h-TH" sz="72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ขอบคุณ </a:t>
            </a:r>
            <a:r>
              <a:rPr lang="en-US" sz="72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: </a:t>
            </a:r>
            <a:r>
              <a:rPr lang="th-TH" sz="60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คนคุณภาพทุก</a:t>
            </a:r>
            <a:r>
              <a:rPr lang="en-US" sz="60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 </a:t>
            </a:r>
            <a:r>
              <a:rPr lang="th-TH" sz="6000" b="1" spc="5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47_Ddinya-06" panose="02000000000000000000" pitchFamily="2" charset="0"/>
                <a:cs typeface="2547_Ddinya-06" panose="02000000000000000000" pitchFamily="2" charset="0"/>
              </a:rPr>
              <a:t>ๆ ท่านค่ะ</a:t>
            </a:r>
            <a:endParaRPr lang="en-US" sz="6000" b="1" spc="5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47_Ddinya-06" panose="02000000000000000000" pitchFamily="2" charset="0"/>
              <a:cs typeface="2547_Ddinya-06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4C89A1-C463-43E6-AA30-83783FA91725}"/>
              </a:ext>
            </a:extLst>
          </p:cNvPr>
          <p:cNvSpPr txBox="1"/>
          <p:nvPr/>
        </p:nvSpPr>
        <p:spPr>
          <a:xfrm>
            <a:off x="879901" y="6328375"/>
            <a:ext cx="22836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angna New" panose="02000506000000020004" pitchFamily="2" charset="0"/>
                <a:cs typeface="Bangna New" panose="02000506000000020004" pitchFamily="2" charset="0"/>
              </a:rPr>
              <a:t>|| Contract Us ||</a:t>
            </a:r>
            <a:r>
              <a:rPr lang="th-TH" sz="2000" b="1" dirty="0">
                <a:latin typeface="Bangna New" panose="02000506000000020004" pitchFamily="2" charset="0"/>
                <a:cs typeface="Bangna New" panose="02000506000000020004" pitchFamily="2" charset="0"/>
              </a:rPr>
              <a:t> </a:t>
            </a:r>
          </a:p>
        </p:txBody>
      </p:sp>
      <p:pic>
        <p:nvPicPr>
          <p:cNvPr id="29" name="Picture 8" descr="Png File - Tel Icon PNG Image | Transparent PNG Free Download on SeekPNG">
            <a:extLst>
              <a:ext uri="{FF2B5EF4-FFF2-40B4-BE49-F238E27FC236}">
                <a16:creationId xmlns:a16="http://schemas.microsoft.com/office/drawing/2014/main" id="{5D411EC1-71D4-421D-BE66-8D65ABAB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22" y="6359419"/>
            <a:ext cx="225342" cy="23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4886FD-F907-4674-A6C7-5D0E21BF9D51}"/>
              </a:ext>
            </a:extLst>
          </p:cNvPr>
          <p:cNvSpPr txBox="1"/>
          <p:nvPr/>
        </p:nvSpPr>
        <p:spPr>
          <a:xfrm>
            <a:off x="6381059" y="6381028"/>
            <a:ext cx="1963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0 5387 3310 – 3 (QA-3312)</a:t>
            </a:r>
            <a:endParaRPr lang="th-TH" sz="1000" b="1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5769EE-6945-4ADD-8274-8D15DC969893}"/>
              </a:ext>
            </a:extLst>
          </p:cNvPr>
          <p:cNvSpPr txBox="1"/>
          <p:nvPr/>
        </p:nvSpPr>
        <p:spPr>
          <a:xfrm>
            <a:off x="4740857" y="6370224"/>
            <a:ext cx="1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oqes.mju@gmail.com</a:t>
            </a:r>
            <a:endParaRPr lang="th-TH" sz="1000" b="1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pic>
        <p:nvPicPr>
          <p:cNvPr id="32" name="Picture 10" descr="Mail Comments - Mail Icon Png - 980x980 PNG Download - PNGkit">
            <a:extLst>
              <a:ext uri="{FF2B5EF4-FFF2-40B4-BE49-F238E27FC236}">
                <a16:creationId xmlns:a16="http://schemas.microsoft.com/office/drawing/2014/main" id="{7237F4F6-A9B7-4B0B-B40B-FC984E5B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84" y="6359420"/>
            <a:ext cx="225341" cy="23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Facebook, rounded Free Icon of Rounded Social Media set">
            <a:extLst>
              <a:ext uri="{FF2B5EF4-FFF2-40B4-BE49-F238E27FC236}">
                <a16:creationId xmlns:a16="http://schemas.microsoft.com/office/drawing/2014/main" id="{5A01EA55-3F66-473F-A493-7879F3E1F1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" r="5200"/>
          <a:stretch/>
        </p:blipFill>
        <p:spPr bwMode="auto">
          <a:xfrm>
            <a:off x="8193993" y="6363970"/>
            <a:ext cx="232361" cy="25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23D6804-B5A0-4954-A3BB-73AE38A09356}"/>
              </a:ext>
            </a:extLst>
          </p:cNvPr>
          <p:cNvSpPr txBox="1"/>
          <p:nvPr/>
        </p:nvSpPr>
        <p:spPr>
          <a:xfrm>
            <a:off x="8353394" y="6378752"/>
            <a:ext cx="1683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กองพัฒนาคุณภาพ </a:t>
            </a:r>
            <a:r>
              <a:rPr lang="en-US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: MJU</a:t>
            </a:r>
            <a:endParaRPr lang="th-TH" sz="1000" b="1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76AC0A-235B-4274-A880-A6E1E40CE3A2}"/>
              </a:ext>
            </a:extLst>
          </p:cNvPr>
          <p:cNvSpPr txBox="1"/>
          <p:nvPr/>
        </p:nvSpPr>
        <p:spPr>
          <a:xfrm>
            <a:off x="3224958" y="6395196"/>
            <a:ext cx="1546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www.oqes.mju.ac.th</a:t>
            </a:r>
            <a:endParaRPr lang="th-TH" sz="1000" b="1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pic>
        <p:nvPicPr>
          <p:cNvPr id="36" name="Picture 14">
            <a:extLst>
              <a:ext uri="{FF2B5EF4-FFF2-40B4-BE49-F238E27FC236}">
                <a16:creationId xmlns:a16="http://schemas.microsoft.com/office/drawing/2014/main" id="{248990B4-5163-4125-837B-CDD2249365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23937" r="24248" b="23693"/>
          <a:stretch/>
        </p:blipFill>
        <p:spPr bwMode="auto">
          <a:xfrm>
            <a:off x="3043772" y="6370224"/>
            <a:ext cx="244602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inCart ทำให้การสร้างเว็บไซต์ด้วยตัวคุณเองเป็นเรื่องง่าย!">
            <a:extLst>
              <a:ext uri="{FF2B5EF4-FFF2-40B4-BE49-F238E27FC236}">
                <a16:creationId xmlns:a16="http://schemas.microsoft.com/office/drawing/2014/main" id="{6DEED3F8-62EB-4E81-9EFA-0D2BB5920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10397" r="8884" b="11341"/>
          <a:stretch/>
        </p:blipFill>
        <p:spPr bwMode="auto">
          <a:xfrm>
            <a:off x="9871984" y="6353669"/>
            <a:ext cx="256926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C05BF3F-2914-4F9E-8720-C2E49F1544A4}"/>
              </a:ext>
            </a:extLst>
          </p:cNvPr>
          <p:cNvSpPr txBox="1"/>
          <p:nvPr/>
        </p:nvSpPr>
        <p:spPr>
          <a:xfrm>
            <a:off x="10072207" y="6370224"/>
            <a:ext cx="1008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Bangna New" panose="02000506000000020004" pitchFamily="2" charset="0"/>
                <a:cs typeface="Bangna New" panose="02000506000000020004" pitchFamily="2" charset="0"/>
              </a:rPr>
              <a:t>QA_MJU</a:t>
            </a:r>
            <a:endParaRPr lang="th-TH" sz="1000" b="1" dirty="0">
              <a:latin typeface="Bangna New" panose="02000506000000020004" pitchFamily="2" charset="0"/>
              <a:cs typeface="Bangna New" panose="02000506000000020004" pitchFamily="2" charset="0"/>
            </a:endParaRPr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F738C57A-C46E-4A50-85C0-2EA8BC1838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b="29722"/>
          <a:stretch/>
        </p:blipFill>
        <p:spPr>
          <a:xfrm>
            <a:off x="3067050" y="2470083"/>
            <a:ext cx="6057900" cy="245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4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0C2EDED-1B41-42DF-BA21-8824E09D1452}"/>
              </a:ext>
            </a:extLst>
          </p:cNvPr>
          <p:cNvGrpSpPr/>
          <p:nvPr/>
        </p:nvGrpSpPr>
        <p:grpSpPr>
          <a:xfrm>
            <a:off x="349934" y="1777324"/>
            <a:ext cx="11492131" cy="3303352"/>
            <a:chOff x="1182469" y="203204"/>
            <a:chExt cx="11492131" cy="3303352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2F91232-187C-4A5C-949E-4BE808E947E5}"/>
                </a:ext>
              </a:extLst>
            </p:cNvPr>
            <p:cNvSpPr/>
            <p:nvPr/>
          </p:nvSpPr>
          <p:spPr>
            <a:xfrm>
              <a:off x="1182469" y="203204"/>
              <a:ext cx="11492131" cy="3170098"/>
            </a:xfrm>
            <a:prstGeom prst="roundRect">
              <a:avLst/>
            </a:prstGeom>
            <a:solidFill>
              <a:srgbClr val="FCA3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CAABDE-ABCC-44FB-A8AA-9249A10F3CCB}"/>
                </a:ext>
              </a:extLst>
            </p:cNvPr>
            <p:cNvSpPr txBox="1"/>
            <p:nvPr/>
          </p:nvSpPr>
          <p:spPr>
            <a:xfrm>
              <a:off x="1527768" y="336457"/>
              <a:ext cx="1079123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0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ระบบรายงานผลการประเมินฯ</a:t>
              </a:r>
            </a:p>
            <a:p>
              <a:pPr algn="ctr"/>
              <a:r>
                <a:rPr lang="en-US" sz="10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QA </a:t>
              </a:r>
              <a:r>
                <a:rPr lang="th-TH" sz="10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- </a:t>
              </a:r>
              <a:r>
                <a:rPr lang="en-US" sz="10000" b="1" dirty="0">
                  <a:solidFill>
                    <a:srgbClr val="663300"/>
                  </a:solidFill>
                  <a:latin typeface="2547_Ddinya-06" panose="02000000000000000000" pitchFamily="2" charset="0"/>
                  <a:cs typeface="2547_Ddinya-06" panose="02000000000000000000" pitchFamily="2" charset="0"/>
                </a:rPr>
                <a:t>Report</a:t>
              </a:r>
              <a:endParaRPr lang="th-TH" sz="10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13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FF7D48-66D8-4BFF-B470-4C30E8A7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23" y="540824"/>
            <a:ext cx="11602354" cy="5517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719614-A0BE-4FA9-8BD7-89E5A52BB662}"/>
              </a:ext>
            </a:extLst>
          </p:cNvPr>
          <p:cNvSpPr/>
          <p:nvPr/>
        </p:nvSpPr>
        <p:spPr>
          <a:xfrm>
            <a:off x="323850" y="4314825"/>
            <a:ext cx="2619375" cy="400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2CF5F-2F17-449F-A69A-50B0ED88D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23" y="487951"/>
            <a:ext cx="11602354" cy="56228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2DE1C5-8B86-4E3F-B0F6-2A3DC5D58C26}"/>
              </a:ext>
            </a:extLst>
          </p:cNvPr>
          <p:cNvSpPr/>
          <p:nvPr/>
        </p:nvSpPr>
        <p:spPr>
          <a:xfrm>
            <a:off x="323850" y="3762375"/>
            <a:ext cx="2619375" cy="552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20236-24BD-43BC-AE54-FE7FCD98E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252" y="2253303"/>
            <a:ext cx="8895488" cy="27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685168-D6E8-40BF-B31E-DAEA571D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8855"/>
            <a:ext cx="12212825" cy="42309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B8AA89-2E48-4300-BB2F-01819A4686CF}"/>
              </a:ext>
            </a:extLst>
          </p:cNvPr>
          <p:cNvSpPr txBox="1"/>
          <p:nvPr/>
        </p:nvSpPr>
        <p:spPr>
          <a:xfrm>
            <a:off x="5730421" y="2510749"/>
            <a:ext cx="430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ตรวจสอบปีการศึกษาให้ถูกต้อง </a:t>
            </a:r>
          </a:p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    ก่อนเริ่มบันทึกผลประเมินฯ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68988-4635-4F9F-91C6-ADD196790D66}"/>
              </a:ext>
            </a:extLst>
          </p:cNvPr>
          <p:cNvGrpSpPr/>
          <p:nvPr/>
        </p:nvGrpSpPr>
        <p:grpSpPr>
          <a:xfrm>
            <a:off x="8598768" y="3526412"/>
            <a:ext cx="3614057" cy="1399867"/>
            <a:chOff x="8368393" y="3244334"/>
            <a:chExt cx="3614057" cy="139986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6832B21-17C1-4A89-AEFE-912B2E11D0DD}"/>
                </a:ext>
              </a:extLst>
            </p:cNvPr>
            <p:cNvSpPr/>
            <p:nvPr/>
          </p:nvSpPr>
          <p:spPr>
            <a:xfrm>
              <a:off x="10704741" y="4091751"/>
              <a:ext cx="1105352" cy="5524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E17C6D-678C-4657-8AAB-BDFA23A76D34}"/>
                </a:ext>
              </a:extLst>
            </p:cNvPr>
            <p:cNvSpPr txBox="1"/>
            <p:nvPr/>
          </p:nvSpPr>
          <p:spPr>
            <a:xfrm>
              <a:off x="8368393" y="3244334"/>
              <a:ext cx="3614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(2) คลิกเลือกหลักสูตรที่จะบันทึก</a:t>
              </a:r>
              <a:endPara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27BEB9D-B150-4A39-9565-49ACA8F814C8}"/>
              </a:ext>
            </a:extLst>
          </p:cNvPr>
          <p:cNvSpPr txBox="1"/>
          <p:nvPr/>
        </p:nvSpPr>
        <p:spPr>
          <a:xfrm>
            <a:off x="0" y="135849"/>
            <a:ext cx="482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QA Report : </a:t>
            </a:r>
            <a:r>
              <a:rPr lang="th-TH" sz="5000" b="1" dirty="0">
                <a:solidFill>
                  <a:srgbClr val="663300"/>
                </a:solidFill>
                <a:latin typeface="2547_Ddinya-06" panose="02000000000000000000" pitchFamily="2" charset="0"/>
                <a:cs typeface="2547_Ddinya-06" panose="02000000000000000000" pitchFamily="2" charset="0"/>
              </a:rPr>
              <a:t>ระดับหลักสูตร</a:t>
            </a:r>
          </a:p>
        </p:txBody>
      </p:sp>
    </p:spTree>
    <p:extLst>
      <p:ext uri="{BB962C8B-B14F-4D97-AF65-F5344CB8AC3E}">
        <p14:creationId xmlns:p14="http://schemas.microsoft.com/office/powerpoint/2010/main" val="19481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FAB40-1ABD-4AEC-8D09-0A731AB4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713"/>
            <a:ext cx="12192000" cy="6444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4BDCF8-10A0-48E8-9375-BAABF45D6B46}"/>
              </a:ext>
            </a:extLst>
          </p:cNvPr>
          <p:cNvSpPr txBox="1"/>
          <p:nvPr/>
        </p:nvSpPr>
        <p:spPr>
          <a:xfrm>
            <a:off x="5495925" y="1787028"/>
            <a:ext cx="6372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ตรวจสอบรายชื่อหลักสูตร / สังกัดคณะ / ปีการศึกษา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196238-8667-433C-B4FF-444E0CC9D0CD}"/>
              </a:ext>
            </a:extLst>
          </p:cNvPr>
          <p:cNvGrpSpPr/>
          <p:nvPr/>
        </p:nvGrpSpPr>
        <p:grpSpPr>
          <a:xfrm>
            <a:off x="4285797" y="2765846"/>
            <a:ext cx="7325177" cy="1520403"/>
            <a:chOff x="4285797" y="2765846"/>
            <a:chExt cx="7325177" cy="15204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60E7589-B7E3-4640-A012-4BDC88774887}"/>
                </a:ext>
              </a:extLst>
            </p:cNvPr>
            <p:cNvSpPr/>
            <p:nvPr/>
          </p:nvSpPr>
          <p:spPr>
            <a:xfrm>
              <a:off x="4285797" y="2765846"/>
              <a:ext cx="3648527" cy="15204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B62C8DE-B35B-4E36-ADC3-040DF6EB063B}"/>
                </a:ext>
              </a:extLst>
            </p:cNvPr>
            <p:cNvSpPr txBox="1"/>
            <p:nvPr/>
          </p:nvSpPr>
          <p:spPr>
            <a:xfrm>
              <a:off x="8191499" y="3099221"/>
              <a:ext cx="3419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(2) คลิกเลือกเวอร์ชั่นของเกณฑ์ </a:t>
              </a:r>
              <a:r>
                <a:rPr lang="en-US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AUN-QA </a:t>
              </a:r>
              <a:r>
                <a:rPr lang="th-TH" sz="3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ที่หลักสูตรประเมินฯ</a:t>
              </a:r>
              <a:endParaRPr lang="en-US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48C93D6-B0B5-4D49-A634-8364FF741FA7}"/>
              </a:ext>
            </a:extLst>
          </p:cNvPr>
          <p:cNvSpPr txBox="1"/>
          <p:nvPr/>
        </p:nvSpPr>
        <p:spPr>
          <a:xfrm>
            <a:off x="0" y="5327848"/>
            <a:ext cx="12191999" cy="1323439"/>
          </a:xfrm>
          <a:prstGeom prst="rect">
            <a:avLst/>
          </a:prstGeom>
          <a:solidFill>
            <a:srgbClr val="DFA8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ตรวจสอบ </a:t>
            </a:r>
            <a:r>
              <a:rPr lang="en-US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Criteria </a:t>
            </a:r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ตามเวอร์ชั่นให้ครบถ้วนก่อนบันทึกผลการประเมินฯ </a:t>
            </a:r>
            <a:b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และสามารถกดเลือกได้เพียงครั้งเดียว (ไม่สามารถแก้ไขได้)</a:t>
            </a:r>
            <a:endParaRPr lang="en-US" sz="40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65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E7CCBD5-F39E-4AB6-8FF6-A3FFEC4B5FF2}"/>
              </a:ext>
            </a:extLst>
          </p:cNvPr>
          <p:cNvGrpSpPr/>
          <p:nvPr/>
        </p:nvGrpSpPr>
        <p:grpSpPr>
          <a:xfrm>
            <a:off x="3257549" y="107114"/>
            <a:ext cx="5067301" cy="6643771"/>
            <a:chOff x="6562723" y="0"/>
            <a:chExt cx="5629277" cy="73805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0E2C3F-B881-4DB4-890E-9690DF87D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62725" y="0"/>
              <a:ext cx="5629275" cy="27341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ECC47F-BE5A-44C0-852C-412EB7F03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62724" y="2673239"/>
              <a:ext cx="5629275" cy="290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81E879-8143-43E7-B375-E22A80BDC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2723" y="5574539"/>
              <a:ext cx="5629274" cy="1806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85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E2C3F-B881-4DB4-890E-9690DF87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1" y="479301"/>
            <a:ext cx="11683378" cy="56745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F43C78-B894-45BD-A5D6-9B24EDDF9EED}"/>
              </a:ext>
            </a:extLst>
          </p:cNvPr>
          <p:cNvSpPr txBox="1"/>
          <p:nvPr/>
        </p:nvSpPr>
        <p:spPr>
          <a:xfrm>
            <a:off x="5753099" y="1746126"/>
            <a:ext cx="63274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รายละเอียดรายชื่อหลักสูตร / สังกัดคณะ / ปีการศึกษา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DB6C0-1DC6-4B38-978C-9073086CC910}"/>
              </a:ext>
            </a:extLst>
          </p:cNvPr>
          <p:cNvSpPr txBox="1"/>
          <p:nvPr/>
        </p:nvSpPr>
        <p:spPr>
          <a:xfrm>
            <a:off x="5753099" y="2505566"/>
            <a:ext cx="6192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ระบุวัน/เดือน/ปี ที่หลักสูตรรับการประเมิน </a:t>
            </a:r>
            <a:b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1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(กรณีมีมากกว่า 1 วัน ให้ระบุวันสุดท้าย เช่น ประเมินวันที่ 5 – 6 มิถุนายน 2565 ให้ระบุเป็น 6 มิถุนายน 2565)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3B9D5-4B55-46B8-B4E7-502BC5543989}"/>
              </a:ext>
            </a:extLst>
          </p:cNvPr>
          <p:cNvSpPr txBox="1"/>
          <p:nvPr/>
        </p:nvSpPr>
        <p:spPr>
          <a:xfrm>
            <a:off x="352424" y="3593976"/>
            <a:ext cx="3124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รายชื่ออาจารย์ผู้รับผิดชอบหลักสูตร</a:t>
            </a:r>
            <a:b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จะถูกกำหนดโดยระบบ </a:t>
            </a:r>
            <a:b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ให้ทำการตรวจสอบให้ถูกต้อง</a:t>
            </a:r>
            <a:b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ก่อนบันทึกผลประเมินฯ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02DDA-A04C-45B1-83BC-FA38318633D8}"/>
              </a:ext>
            </a:extLst>
          </p:cNvPr>
          <p:cNvSpPr txBox="1"/>
          <p:nvPr/>
        </p:nvSpPr>
        <p:spPr>
          <a:xfrm>
            <a:off x="438147" y="5564086"/>
            <a:ext cx="661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รายชื่อกรรมการประเมินฯ ให้ระบุให้ครบถ้วนทุกตำแหน่ง (เลขานุการด้วย)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80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549EBE-5E7B-4BEA-BD2E-3448ADE42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799"/>
          <a:stretch/>
        </p:blipFill>
        <p:spPr>
          <a:xfrm>
            <a:off x="232850" y="193336"/>
            <a:ext cx="8215826" cy="2819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F43C78-B894-45BD-A5D6-9B24EDDF9EED}"/>
              </a:ext>
            </a:extLst>
          </p:cNvPr>
          <p:cNvSpPr txBox="1"/>
          <p:nvPr/>
        </p:nvSpPr>
        <p:spPr>
          <a:xfrm>
            <a:off x="8686800" y="530108"/>
            <a:ext cx="3505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ตัวบ่งชี้ 1.1 ..ระบบจะกำหนดให้</a:t>
            </a:r>
            <a:br>
              <a:rPr lang="th-TH" sz="3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โดยอัตโนมัติ ตามระดับปริญญา</a:t>
            </a:r>
            <a:br>
              <a:rPr lang="th-TH" sz="30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ให้ทำการตรวจสอบให้ถูกต้อง</a:t>
            </a:r>
            <a:br>
              <a:rPr lang="th-TH" sz="32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200" b="1" dirty="0">
                <a:solidFill>
                  <a:srgbClr val="6633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ก่อนบันทึกผลประเมินฯ</a:t>
            </a:r>
            <a:endParaRPr lang="en-US" sz="3000" b="1" dirty="0">
              <a:solidFill>
                <a:srgbClr val="6633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D2419-67E8-47E1-9E59-F55AAE0AB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54"/>
          <a:stretch/>
        </p:blipFill>
        <p:spPr>
          <a:xfrm>
            <a:off x="232850" y="3168831"/>
            <a:ext cx="8215826" cy="355110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320F32E-BFEB-4A59-A065-087271F75744}"/>
              </a:ext>
            </a:extLst>
          </p:cNvPr>
          <p:cNvSpPr txBox="1"/>
          <p:nvPr/>
        </p:nvSpPr>
        <p:spPr>
          <a:xfrm>
            <a:off x="314325" y="1787408"/>
            <a:ext cx="2028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ระดับปริญญาตรี</a:t>
            </a:r>
            <a:endParaRPr lang="en-US" sz="3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B63EDF-38C1-4FFF-A35A-6CB4304BE7F7}"/>
              </a:ext>
            </a:extLst>
          </p:cNvPr>
          <p:cNvSpPr txBox="1"/>
          <p:nvPr/>
        </p:nvSpPr>
        <p:spPr>
          <a:xfrm>
            <a:off x="135474" y="4606936"/>
            <a:ext cx="238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ระดับปริญญาโท-เอก</a:t>
            </a:r>
            <a:endParaRPr lang="en-US" sz="28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60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598</Words>
  <Application>Microsoft Office PowerPoint</Application>
  <PresentationFormat>Widescreen</PresentationFormat>
  <Paragraphs>69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2547_Ddinya-06</vt:lpstr>
      <vt:lpstr>Angsana New</vt:lpstr>
      <vt:lpstr>Arial</vt:lpstr>
      <vt:lpstr>Bangna New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Judarad Chittong</dc:creator>
  <cp:lastModifiedBy>Nittaya Jaikanta</cp:lastModifiedBy>
  <cp:revision>18</cp:revision>
  <dcterms:created xsi:type="dcterms:W3CDTF">2022-05-05T02:26:54Z</dcterms:created>
  <dcterms:modified xsi:type="dcterms:W3CDTF">2022-05-06T09:05:13Z</dcterms:modified>
</cp:coreProperties>
</file>