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714" r:id="rId2"/>
    <p:sldId id="715" r:id="rId3"/>
    <p:sldId id="737" r:id="rId4"/>
    <p:sldId id="738" r:id="rId5"/>
    <p:sldId id="764" r:id="rId6"/>
    <p:sldId id="743" r:id="rId7"/>
    <p:sldId id="744" r:id="rId8"/>
    <p:sldId id="756" r:id="rId9"/>
    <p:sldId id="757" r:id="rId10"/>
    <p:sldId id="759" r:id="rId11"/>
    <p:sldId id="758" r:id="rId12"/>
    <p:sldId id="745" r:id="rId13"/>
    <p:sldId id="746" r:id="rId14"/>
    <p:sldId id="760" r:id="rId15"/>
    <p:sldId id="765" r:id="rId16"/>
    <p:sldId id="766" r:id="rId17"/>
    <p:sldId id="767" r:id="rId18"/>
    <p:sldId id="770" r:id="rId19"/>
    <p:sldId id="769" r:id="rId20"/>
    <p:sldId id="768" r:id="rId21"/>
    <p:sldId id="739" r:id="rId22"/>
    <p:sldId id="718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A377"/>
    <a:srgbClr val="6C757D"/>
    <a:srgbClr val="868951"/>
    <a:srgbClr val="663300"/>
    <a:srgbClr val="FDE9E0"/>
    <a:srgbClr val="DFDFC6"/>
    <a:srgbClr val="DFA87B"/>
    <a:srgbClr val="E6E6E6"/>
    <a:srgbClr val="D1D0B8"/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2" d="100"/>
          <a:sy n="92" d="100"/>
        </p:scale>
        <p:origin x="45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A2D482-C9B7-4BB9-9927-A45F05EB3175}" type="datetimeFigureOut">
              <a:rPr lang="en-US" smtClean="0"/>
              <a:t>5/6/2022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EDBFCF-A034-4B15-93CD-F0AD95B7EE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3749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34915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4B51BB-59E6-48F1-B59B-DF3E5680A8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E820F0-B65F-4F62-9272-FC17B8FDB4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5A06A9-1C1A-4142-BCAC-12B40F0DC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D7EC6-F1C3-429E-A263-1A6DDF07CCC1}" type="datetimeFigureOut">
              <a:rPr lang="en-US" smtClean="0"/>
              <a:t>5/6/2022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4B4836-D744-4164-934D-5E4DE4583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5E6783-D466-4367-B814-CF35B21328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98E5A-1068-47A9-99B6-314944C56E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5531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C211E-8D5A-4B5C-9776-8925F7A807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EBB4787-CE41-423A-9B7E-9FEC20ADC8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6D4314-689B-4882-97FA-D5A7782EEF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D7EC6-F1C3-429E-A263-1A6DDF07CCC1}" type="datetimeFigureOut">
              <a:rPr lang="en-US" smtClean="0"/>
              <a:t>5/6/2022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A395A0-16E8-402E-9244-BCA1DB0A33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05D214-503A-4525-A3FF-39E74EC1F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98E5A-1068-47A9-99B6-314944C56E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0849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91585AA-76B7-424D-9E8B-0A84474E87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CDDB287-3602-4567-8425-72A3488F8E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AC9561-8E26-4777-BC80-08798D9623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D7EC6-F1C3-429E-A263-1A6DDF07CCC1}" type="datetimeFigureOut">
              <a:rPr lang="en-US" smtClean="0"/>
              <a:t>5/6/2022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45FD7C-5C2D-482A-A3FC-310CF2A269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C71426-74F6-4F1B-A029-FDA7B695B3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98E5A-1068-47A9-99B6-314944C56E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0352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eam Slide 8 Peo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187AAB93-862D-455E-9E73-3D0DAEFDED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473953"/>
            <a:ext cx="12192000" cy="5621336"/>
            <a:chOff x="0" y="473953"/>
            <a:chExt cx="12192000" cy="5621336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B0DFD584-E5CF-41EF-B51E-679CE22DDF9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0" y="473953"/>
              <a:ext cx="2057400" cy="1647825"/>
            </a:xfrm>
            <a:prstGeom prst="rect">
              <a:avLst/>
            </a:prstGeom>
          </p:spPr>
        </p:pic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E5C02DDF-25A6-42C7-9525-F279CE2095C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1049000" y="5180889"/>
              <a:ext cx="1143000" cy="91440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tx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0BDE76A-30A6-4268-9656-28A484C3DCC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7176" y="2428875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900">
                <a:solidFill>
                  <a:sysClr val="windowText" lastClr="000000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500168" y="3654378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A02C0876-23F7-41FA-9AC9-721097D1A3C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1500168" y="3809747"/>
            <a:ext cx="18288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7" name="Picture Placeholder 10">
            <a:extLst>
              <a:ext uri="{FF2B5EF4-FFF2-40B4-BE49-F238E27FC236}">
                <a16:creationId xmlns:a16="http://schemas.microsoft.com/office/drawing/2014/main" id="{C4CA5C9C-91D5-44B1-A82A-A49732B4691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226270" y="2428875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900">
                <a:solidFill>
                  <a:sysClr val="windowText" lastClr="000000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572D0301-10F1-41B4-BEF8-C53FA4D66214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3849262" y="3654378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7ADEB263-F204-4A78-A5E0-7361EFE0B921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3849262" y="3809747"/>
            <a:ext cx="18288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32" name="Picture Placeholder 10">
            <a:extLst>
              <a:ext uri="{FF2B5EF4-FFF2-40B4-BE49-F238E27FC236}">
                <a16:creationId xmlns:a16="http://schemas.microsoft.com/office/drawing/2014/main" id="{1938DB4D-239F-4E8E-8802-0470B0131189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6655584" y="2428875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900">
                <a:solidFill>
                  <a:sysClr val="windowText" lastClr="000000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E767B9DE-7410-43CC-90CF-52D67EF03D48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6198355" y="3654378"/>
            <a:ext cx="2105135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103678F5-B025-46E2-BD45-E77861487165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6095999" y="3809747"/>
            <a:ext cx="2299855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9" name="Picture Placeholder 10">
            <a:extLst>
              <a:ext uri="{FF2B5EF4-FFF2-40B4-BE49-F238E27FC236}">
                <a16:creationId xmlns:a16="http://schemas.microsoft.com/office/drawing/2014/main" id="{92E6B581-A522-4758-A9A4-8B9C7B860CF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136814" y="2428875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900">
                <a:solidFill>
                  <a:sysClr val="windowText" lastClr="000000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E13DFE1F-4534-4828-990E-B052F51FC65C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8759806" y="3654378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7E3F385B-4DD9-4F3C-A02B-179B9FA61292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8744480" y="3809747"/>
            <a:ext cx="1844126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55" name="Picture Placeholder 10">
            <a:extLst>
              <a:ext uri="{FF2B5EF4-FFF2-40B4-BE49-F238E27FC236}">
                <a16:creationId xmlns:a16="http://schemas.microsoft.com/office/drawing/2014/main" id="{1EBAEB1D-A7F9-4F90-B642-4277D3802BAB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877176" y="4287711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900">
                <a:solidFill>
                  <a:sysClr val="windowText" lastClr="000000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4" name="Text Placeholder 2">
            <a:extLst>
              <a:ext uri="{FF2B5EF4-FFF2-40B4-BE49-F238E27FC236}">
                <a16:creationId xmlns:a16="http://schemas.microsoft.com/office/drawing/2014/main" id="{22930C5B-603C-494E-A467-8B394D01D406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1500168" y="5513214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62" name="Text Placeholder 2">
            <a:extLst>
              <a:ext uri="{FF2B5EF4-FFF2-40B4-BE49-F238E27FC236}">
                <a16:creationId xmlns:a16="http://schemas.microsoft.com/office/drawing/2014/main" id="{540C455F-A23B-493F-B95E-AB485D91DA6A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1500168" y="5668583"/>
            <a:ext cx="18288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56" name="Picture Placeholder 10">
            <a:extLst>
              <a:ext uri="{FF2B5EF4-FFF2-40B4-BE49-F238E27FC236}">
                <a16:creationId xmlns:a16="http://schemas.microsoft.com/office/drawing/2014/main" id="{9461A69E-14C8-4325-89AF-D4257C1C05BA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4226270" y="4287711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900">
                <a:solidFill>
                  <a:sysClr val="windowText" lastClr="000000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9" name="Text Placeholder 2">
            <a:extLst>
              <a:ext uri="{FF2B5EF4-FFF2-40B4-BE49-F238E27FC236}">
                <a16:creationId xmlns:a16="http://schemas.microsoft.com/office/drawing/2014/main" id="{6D1C374C-DAF7-40EF-B279-4EC7A2AFE6A2}"/>
              </a:ext>
            </a:extLst>
          </p:cNvPr>
          <p:cNvSpPr>
            <a:spLocks noGrp="1"/>
          </p:cNvSpPr>
          <p:nvPr>
            <p:ph type="body" idx="30" hasCustomPrompt="1"/>
          </p:nvPr>
        </p:nvSpPr>
        <p:spPr>
          <a:xfrm>
            <a:off x="3849262" y="5513214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63" name="Text Placeholder 2">
            <a:extLst>
              <a:ext uri="{FF2B5EF4-FFF2-40B4-BE49-F238E27FC236}">
                <a16:creationId xmlns:a16="http://schemas.microsoft.com/office/drawing/2014/main" id="{421FF438-E4E8-4643-BCB3-4A1C12429042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3849262" y="5668583"/>
            <a:ext cx="18288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33" name="Picture Placeholder 10">
            <a:extLst>
              <a:ext uri="{FF2B5EF4-FFF2-40B4-BE49-F238E27FC236}">
                <a16:creationId xmlns:a16="http://schemas.microsoft.com/office/drawing/2014/main" id="{E029C5CA-EDDA-4BF9-9051-8B09E98EE1E2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6655584" y="4287711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900">
                <a:solidFill>
                  <a:sysClr val="windowText" lastClr="000000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0" name="Text Placeholder 2">
            <a:extLst>
              <a:ext uri="{FF2B5EF4-FFF2-40B4-BE49-F238E27FC236}">
                <a16:creationId xmlns:a16="http://schemas.microsoft.com/office/drawing/2014/main" id="{D4FEDD19-A7BA-45BB-93A0-F1E896C9F26D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6339926" y="5513214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64" name="Text Placeholder 2">
            <a:extLst>
              <a:ext uri="{FF2B5EF4-FFF2-40B4-BE49-F238E27FC236}">
                <a16:creationId xmlns:a16="http://schemas.microsoft.com/office/drawing/2014/main" id="{A12F0175-7AEE-46B1-9590-D4A427680DC7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6339926" y="5668583"/>
            <a:ext cx="1813474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58" name="Picture Placeholder 10">
            <a:extLst>
              <a:ext uri="{FF2B5EF4-FFF2-40B4-BE49-F238E27FC236}">
                <a16:creationId xmlns:a16="http://schemas.microsoft.com/office/drawing/2014/main" id="{622ED9F4-EB9B-4588-8501-BFECB846EE73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9136814" y="4287711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900">
                <a:solidFill>
                  <a:sysClr val="windowText" lastClr="000000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1" name="Text Placeholder 2">
            <a:extLst>
              <a:ext uri="{FF2B5EF4-FFF2-40B4-BE49-F238E27FC236}">
                <a16:creationId xmlns:a16="http://schemas.microsoft.com/office/drawing/2014/main" id="{5026D39F-46AB-4680-9A52-F367344A3531}"/>
              </a:ext>
            </a:extLst>
          </p:cNvPr>
          <p:cNvSpPr>
            <a:spLocks noGrp="1"/>
          </p:cNvSpPr>
          <p:nvPr>
            <p:ph type="body" idx="32" hasCustomPrompt="1"/>
          </p:nvPr>
        </p:nvSpPr>
        <p:spPr>
          <a:xfrm>
            <a:off x="8759806" y="5513214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65" name="Text Placeholder 2">
            <a:extLst>
              <a:ext uri="{FF2B5EF4-FFF2-40B4-BE49-F238E27FC236}">
                <a16:creationId xmlns:a16="http://schemas.microsoft.com/office/drawing/2014/main" id="{04E11FE2-6320-4E8C-A5B3-8104AF329ADA}"/>
              </a:ext>
            </a:extLst>
          </p:cNvPr>
          <p:cNvSpPr>
            <a:spLocks noGrp="1"/>
          </p:cNvSpPr>
          <p:nvPr>
            <p:ph type="body" idx="36" hasCustomPrompt="1"/>
          </p:nvPr>
        </p:nvSpPr>
        <p:spPr>
          <a:xfrm>
            <a:off x="8744480" y="5668583"/>
            <a:ext cx="1844126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45582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C1CDA5-0BE4-437E-85EA-A5A347707B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EB7DD4-A674-4D0F-8602-B8C058672F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BFB4D8-24E4-4E63-BC91-542DCE5BF7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D7EC6-F1C3-429E-A263-1A6DDF07CCC1}" type="datetimeFigureOut">
              <a:rPr lang="en-US" smtClean="0"/>
              <a:t>5/6/2022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03F3D6-6B59-4C99-9D6D-26F433EFCD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E6D1C1-D943-4E48-9B0E-80A6CB878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98E5A-1068-47A9-99B6-314944C56E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0212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DE5B3B-496B-4873-A0EF-608680BC56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4BA6FE-2978-450B-AF05-4709583623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E4E61B-295E-4037-A942-82A820AEF6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D7EC6-F1C3-429E-A263-1A6DDF07CCC1}" type="datetimeFigureOut">
              <a:rPr lang="en-US" smtClean="0"/>
              <a:t>5/6/2022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37E369-70A4-4D12-A0E4-94BA13819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67F7D1-F5FB-4965-B3E6-DE332B8C3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98E5A-1068-47A9-99B6-314944C56E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301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BD317C-9522-4E7B-AE0D-B5A505EFC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A120FF-A7A2-4608-8647-2E7189C0A6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11494D-2D84-4D6E-9824-0222DDD07D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5DF956-E586-4194-80E9-C3D4379166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D7EC6-F1C3-429E-A263-1A6DDF07CCC1}" type="datetimeFigureOut">
              <a:rPr lang="en-US" smtClean="0"/>
              <a:t>5/6/2022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40C032-D452-4C0B-B435-F915BB2F5E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9A053C-F7F9-40F1-879F-2E337CB0A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98E5A-1068-47A9-99B6-314944C56E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4399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14D570-E4D5-4491-9F11-E89EC02992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DBDA48-617B-41D2-8C4D-772ED97AB9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EEB9BA9-BEA0-419A-8A12-1E53E90F9B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AB5A370-071D-4DAC-8DF0-E060BCBF95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5A0BD51-76C4-4079-A9CB-53D7525B67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45E9247-B6A8-4F64-907C-E36F41BED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D7EC6-F1C3-429E-A263-1A6DDF07CCC1}" type="datetimeFigureOut">
              <a:rPr lang="en-US" smtClean="0"/>
              <a:t>5/6/2022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A28A6E-8564-45E5-9792-C5EA3FC7F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E84E64E-2017-49AE-AB16-8C949DCCAB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98E5A-1068-47A9-99B6-314944C56E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372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EF6878-7E0D-4519-87E5-913B044B1C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A86D7B1-8DF6-4AB3-9C8E-58DCDACA4B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D7EC6-F1C3-429E-A263-1A6DDF07CCC1}" type="datetimeFigureOut">
              <a:rPr lang="en-US" smtClean="0"/>
              <a:t>5/6/2022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6E5279-D353-465C-B84C-F71C04FB49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BC4E91-2A3B-484A-836A-93F8B43F6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98E5A-1068-47A9-99B6-314944C56E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044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230FF11-4D95-42AA-92A4-ABF0C61FC9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D7EC6-F1C3-429E-A263-1A6DDF07CCC1}" type="datetimeFigureOut">
              <a:rPr lang="en-US" smtClean="0"/>
              <a:t>5/6/2022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C644EBB-74C3-4A97-8343-C65FC70680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D33010-1F55-40CA-9200-CD946B07F9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98E5A-1068-47A9-99B6-314944C56E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637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534D85-2B26-4173-8CEC-83CFD4B99B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63A4AF-951B-4CF4-8686-2EEAFE3234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D6D748-412C-4951-B374-4D26D69D2A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A961A0-81E2-43B1-ACBB-D9EA4EE722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D7EC6-F1C3-429E-A263-1A6DDF07CCC1}" type="datetimeFigureOut">
              <a:rPr lang="en-US" smtClean="0"/>
              <a:t>5/6/2022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9A27DB-CC0B-47C8-A2BB-0113A1C4AA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5A1AF0-64BD-4B35-99E6-72167F7F4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98E5A-1068-47A9-99B6-314944C56E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005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8BF728-E84E-450F-BCBA-2DE9141432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11298D5-44B2-403E-AFC5-195196082FE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F722EB-8DCA-4E21-89A9-A2F238B7B3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C91A0E-94B3-4101-B10B-1F0A67AB11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D7EC6-F1C3-429E-A263-1A6DDF07CCC1}" type="datetimeFigureOut">
              <a:rPr lang="en-US" smtClean="0"/>
              <a:t>5/6/2022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F62A24-381D-4ABD-9895-D647FFEA8B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8184D5-6939-4E75-B989-E14D215B5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98E5A-1068-47A9-99B6-314944C56E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4356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E9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C834A61-71A6-4655-A7F1-C4FBAFFAB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627000-D6D8-4CFA-B3F4-05A6C36DA6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E3788E-B45F-45BE-8632-64434B3C49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1D7EC6-F1C3-429E-A263-1A6DDF07CCC1}" type="datetimeFigureOut">
              <a:rPr lang="en-US" smtClean="0"/>
              <a:t>5/6/2022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AB05AD-E451-4613-9667-88A0FC183A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F442C3-7411-4F13-BE77-4E34440E98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298E5A-1068-47A9-99B6-314944C56E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464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.png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g"/><Relationship Id="rId3" Type="http://schemas.openxmlformats.org/officeDocument/2006/relationships/image" Target="../media/image30.jpeg"/><Relationship Id="rId7" Type="http://schemas.openxmlformats.org/officeDocument/2006/relationships/image" Target="../media/image33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EF0506A3-E659-4533-B698-E3FF642A4212}"/>
              </a:ext>
            </a:extLst>
          </p:cNvPr>
          <p:cNvSpPr txBox="1"/>
          <p:nvPr/>
        </p:nvSpPr>
        <p:spPr>
          <a:xfrm>
            <a:off x="3048000" y="324433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C99EA87-F06A-4661-845D-65E7F44C7B13}"/>
              </a:ext>
            </a:extLst>
          </p:cNvPr>
          <p:cNvGrpSpPr/>
          <p:nvPr/>
        </p:nvGrpSpPr>
        <p:grpSpPr>
          <a:xfrm>
            <a:off x="349934" y="2392877"/>
            <a:ext cx="11492131" cy="2072245"/>
            <a:chOff x="1182469" y="203204"/>
            <a:chExt cx="11492131" cy="2072245"/>
          </a:xfrm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3BA8448A-1F8D-4495-9AA6-3734D6BAAA09}"/>
                </a:ext>
              </a:extLst>
            </p:cNvPr>
            <p:cNvSpPr/>
            <p:nvPr/>
          </p:nvSpPr>
          <p:spPr>
            <a:xfrm>
              <a:off x="1182469" y="203204"/>
              <a:ext cx="11492131" cy="2061694"/>
            </a:xfrm>
            <a:prstGeom prst="roundRect">
              <a:avLst/>
            </a:prstGeom>
            <a:solidFill>
              <a:srgbClr val="FCA3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1A792E62-106B-4BEB-A302-592956E43AF5}"/>
                </a:ext>
              </a:extLst>
            </p:cNvPr>
            <p:cNvSpPr txBox="1"/>
            <p:nvPr/>
          </p:nvSpPr>
          <p:spPr>
            <a:xfrm>
              <a:off x="1527768" y="336457"/>
              <a:ext cx="10791232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12000" b="1" dirty="0">
                  <a:solidFill>
                    <a:srgbClr val="663300"/>
                  </a:solidFill>
                  <a:latin typeface="2547_Ddinya-06" panose="02000000000000000000" pitchFamily="2" charset="0"/>
                  <a:cs typeface="2547_Ddinya-06" panose="02000000000000000000" pitchFamily="2" charset="0"/>
                </a:rPr>
                <a:t>การทำหน้าที่</a:t>
              </a:r>
              <a:r>
                <a:rPr lang="en-US" sz="12000" b="1" dirty="0">
                  <a:solidFill>
                    <a:srgbClr val="663300"/>
                  </a:solidFill>
                  <a:latin typeface="2547_Ddinya-06" panose="02000000000000000000" pitchFamily="2" charset="0"/>
                  <a:cs typeface="2547_Ddinya-06" panose="02000000000000000000" pitchFamily="2" charset="0"/>
                </a:rPr>
                <a:t> </a:t>
              </a:r>
              <a:r>
                <a:rPr lang="th-TH" sz="12000" b="1" dirty="0">
                  <a:solidFill>
                    <a:srgbClr val="663300"/>
                  </a:solidFill>
                  <a:latin typeface="2547_Ddinya-06" panose="02000000000000000000" pitchFamily="2" charset="0"/>
                  <a:cs typeface="2547_Ddinya-06" panose="02000000000000000000" pitchFamily="2" charset="0"/>
                </a:rPr>
                <a:t>เลขานุการฯ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742521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35B1F75-9BCF-40EE-A1B2-013BD96D49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813" y="0"/>
            <a:ext cx="11018373" cy="68580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3BE30E6F-BFFC-4805-983C-689DD677B105}"/>
              </a:ext>
            </a:extLst>
          </p:cNvPr>
          <p:cNvSpPr txBox="1"/>
          <p:nvPr/>
        </p:nvSpPr>
        <p:spPr>
          <a:xfrm>
            <a:off x="586813" y="1603251"/>
            <a:ext cx="300037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บันทึกผลประเมินฯ ทั้งราย</a:t>
            </a:r>
            <a:br>
              <a:rPr lang="th-TH" sz="3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en-US" sz="3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Criteria </a:t>
            </a:r>
            <a:r>
              <a:rPr lang="th-TH" sz="3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และ </a:t>
            </a:r>
            <a:r>
              <a:rPr lang="en-US" sz="3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Sub-Criteria</a:t>
            </a:r>
          </a:p>
          <a:p>
            <a:r>
              <a:rPr lang="th-TH" sz="3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รวมทั้ง </a:t>
            </a:r>
            <a:r>
              <a:rPr lang="en-US" sz="3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Strengths </a:t>
            </a:r>
            <a:r>
              <a:rPr lang="th-TH" sz="3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และ </a:t>
            </a:r>
            <a:r>
              <a:rPr lang="en-US" sz="3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AFI</a:t>
            </a:r>
            <a:endParaRPr lang="th-TH" sz="3000" b="1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r>
              <a:rPr lang="th-TH" sz="3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จนครบทั้ง 11 </a:t>
            </a:r>
            <a:r>
              <a:rPr lang="en-US" sz="3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Cri.-V 3.0 </a:t>
            </a:r>
            <a:r>
              <a:rPr lang="th-TH" sz="3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หรือ 8 </a:t>
            </a:r>
            <a:r>
              <a:rPr lang="en-US" sz="3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Cri.-V 4.0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8B6A09D-DC8F-465A-8AA4-12C55ED34D21}"/>
              </a:ext>
            </a:extLst>
          </p:cNvPr>
          <p:cNvSpPr txBox="1"/>
          <p:nvPr/>
        </p:nvSpPr>
        <p:spPr>
          <a:xfrm>
            <a:off x="195261" y="5517619"/>
            <a:ext cx="11801475" cy="1323439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ตรวจสอบก่อนบันทึกผลการประเมินฯ </a:t>
            </a:r>
            <a:b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กรณีเลือก </a:t>
            </a:r>
            <a:r>
              <a:rPr lang="en-US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Version </a:t>
            </a: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ไม่ถูกต้อง  ... ให้ติดต่อกองพัฒนาคุณภาพโดยเร็วที่สุด</a:t>
            </a:r>
            <a:endParaRPr lang="en-US" sz="40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75155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67B623F-1738-435D-836C-F2B4CEC0C15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91" t="1879" r="1391" b="1879"/>
          <a:stretch/>
        </p:blipFill>
        <p:spPr>
          <a:xfrm>
            <a:off x="292101" y="393314"/>
            <a:ext cx="7102474" cy="222770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02937E9-5549-453B-A3EF-2D08F3CCF4D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52" t="1543" r="1652" b="1543"/>
          <a:stretch/>
        </p:blipFill>
        <p:spPr>
          <a:xfrm>
            <a:off x="330201" y="2856412"/>
            <a:ext cx="7064374" cy="392219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4F43C78-B894-45BD-A5D6-9B24EDDF9EED}"/>
              </a:ext>
            </a:extLst>
          </p:cNvPr>
          <p:cNvSpPr txBox="1"/>
          <p:nvPr/>
        </p:nvSpPr>
        <p:spPr>
          <a:xfrm>
            <a:off x="2428874" y="1076279"/>
            <a:ext cx="316230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5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ราย </a:t>
            </a:r>
            <a:r>
              <a:rPr lang="en-US" sz="5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Criteria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7D60640-91E2-47D0-801E-B47D763CC888}"/>
              </a:ext>
            </a:extLst>
          </p:cNvPr>
          <p:cNvSpPr txBox="1"/>
          <p:nvPr/>
        </p:nvSpPr>
        <p:spPr>
          <a:xfrm>
            <a:off x="2428874" y="3498677"/>
            <a:ext cx="338137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5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ราย </a:t>
            </a:r>
            <a:r>
              <a:rPr lang="en-US" sz="5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Sub-Criteria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B778DF8-8731-451B-A0C9-9AE8F4BD0BB7}"/>
              </a:ext>
            </a:extLst>
          </p:cNvPr>
          <p:cNvSpPr txBox="1"/>
          <p:nvPr/>
        </p:nvSpPr>
        <p:spPr>
          <a:xfrm>
            <a:off x="7394574" y="393313"/>
            <a:ext cx="479742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5000" b="1" dirty="0">
                <a:solidFill>
                  <a:srgbClr val="6633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หน้าจอแสดงการบันทึก</a:t>
            </a:r>
            <a:br>
              <a:rPr lang="en-US" sz="5000" b="1" dirty="0">
                <a:solidFill>
                  <a:srgbClr val="6633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5000" b="1" dirty="0">
                <a:solidFill>
                  <a:srgbClr val="6633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ผลคะแนนราย </a:t>
            </a:r>
            <a:r>
              <a:rPr lang="en-US" sz="5000" b="1" dirty="0">
                <a:solidFill>
                  <a:srgbClr val="6633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Criteria </a:t>
            </a:r>
            <a:r>
              <a:rPr lang="th-TH" sz="5000" b="1" dirty="0">
                <a:solidFill>
                  <a:srgbClr val="6633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และ </a:t>
            </a:r>
            <a:r>
              <a:rPr lang="en-US" sz="5000" b="1" dirty="0">
                <a:solidFill>
                  <a:srgbClr val="6633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Sub-Criteria</a:t>
            </a:r>
          </a:p>
        </p:txBody>
      </p:sp>
    </p:spTree>
    <p:extLst>
      <p:ext uri="{BB962C8B-B14F-4D97-AF65-F5344CB8AC3E}">
        <p14:creationId xmlns:p14="http://schemas.microsoft.com/office/powerpoint/2010/main" val="665964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822BC88-21FD-4120-B777-D2A9EFF8AF5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780"/>
          <a:stretch/>
        </p:blipFill>
        <p:spPr>
          <a:xfrm>
            <a:off x="314325" y="442006"/>
            <a:ext cx="11563350" cy="471101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8587413-F7C7-4F8A-9461-3D5DC99A3542}"/>
              </a:ext>
            </a:extLst>
          </p:cNvPr>
          <p:cNvSpPr txBox="1"/>
          <p:nvPr/>
        </p:nvSpPr>
        <p:spPr>
          <a:xfrm>
            <a:off x="4791075" y="2748838"/>
            <a:ext cx="70866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บันทึกข้อมูลการสัมภาษณ์กลุ่มผู้มีส่วนได้ส่วนเสียแต่ละกลุ่ม</a:t>
            </a:r>
          </a:p>
        </p:txBody>
      </p:sp>
      <p:sp>
        <p:nvSpPr>
          <p:cNvPr id="5" name="TextBox 3">
            <a:extLst>
              <a:ext uri="{FF2B5EF4-FFF2-40B4-BE49-F238E27FC236}">
                <a16:creationId xmlns:a16="http://schemas.microsoft.com/office/drawing/2014/main" id="{34C26C2D-4929-4BDD-808C-04438A80BBFA}"/>
              </a:ext>
            </a:extLst>
          </p:cNvPr>
          <p:cNvSpPr txBox="1"/>
          <p:nvPr/>
        </p:nvSpPr>
        <p:spPr>
          <a:xfrm>
            <a:off x="4791075" y="3254159"/>
            <a:ext cx="70866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กำหนดการประเมินของแต่ละหลักสูตร</a:t>
            </a:r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DA121246-346F-486C-AC19-BA579E9B8488}"/>
              </a:ext>
            </a:extLst>
          </p:cNvPr>
          <p:cNvSpPr txBox="1"/>
          <p:nvPr/>
        </p:nvSpPr>
        <p:spPr>
          <a:xfrm>
            <a:off x="4791075" y="2243517"/>
            <a:ext cx="70866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คะแนนประเมิน </a:t>
            </a:r>
            <a:r>
              <a:rPr lang="en-US" sz="3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Over All</a:t>
            </a:r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id="{8358589E-3825-489C-9F7C-9F6F05BA8F29}"/>
              </a:ext>
            </a:extLst>
          </p:cNvPr>
          <p:cNvSpPr txBox="1"/>
          <p:nvPr/>
        </p:nvSpPr>
        <p:spPr>
          <a:xfrm>
            <a:off x="3655785" y="4250740"/>
            <a:ext cx="70866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รูปภาพกิจกรรมการประเมิน และ/หรือ ไฟล์เอกสารอื่น ๆ ที่เกี่ยวข้อง</a:t>
            </a:r>
          </a:p>
        </p:txBody>
      </p:sp>
    </p:spTree>
    <p:extLst>
      <p:ext uri="{BB962C8B-B14F-4D97-AF65-F5344CB8AC3E}">
        <p14:creationId xmlns:p14="http://schemas.microsoft.com/office/powerpoint/2010/main" val="2809707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8FFD481-D64F-46FF-9C3B-43D20DC0F4A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7" t="640"/>
          <a:stretch/>
        </p:blipFill>
        <p:spPr>
          <a:xfrm>
            <a:off x="243840" y="339634"/>
            <a:ext cx="6680836" cy="621879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BB03982-F051-4A00-8F57-630024652E8F}"/>
              </a:ext>
            </a:extLst>
          </p:cNvPr>
          <p:cNvSpPr txBox="1"/>
          <p:nvPr/>
        </p:nvSpPr>
        <p:spPr>
          <a:xfrm>
            <a:off x="7445374" y="1259750"/>
            <a:ext cx="4648201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5000" b="1" dirty="0">
                <a:solidFill>
                  <a:srgbClr val="6633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หน้าจอแสดงการบันทึกข้อมูลการสัมภาษณ์</a:t>
            </a:r>
            <a:br>
              <a:rPr lang="th-TH" sz="5000" b="1" dirty="0">
                <a:solidFill>
                  <a:srgbClr val="6633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5000" b="1" dirty="0">
                <a:solidFill>
                  <a:srgbClr val="6633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กลุ่มผู้มีส่วนได้ส่วนเสีย</a:t>
            </a:r>
            <a:br>
              <a:rPr lang="th-TH" sz="5000" b="1" dirty="0">
                <a:solidFill>
                  <a:srgbClr val="6633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5000" b="1" dirty="0">
                <a:solidFill>
                  <a:srgbClr val="6633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แต่ละกลุ่ม พร้อมรายชื่อผู้ให้การสัมภาษณ์</a:t>
            </a:r>
          </a:p>
        </p:txBody>
      </p:sp>
    </p:spTree>
    <p:extLst>
      <p:ext uri="{BB962C8B-B14F-4D97-AF65-F5344CB8AC3E}">
        <p14:creationId xmlns:p14="http://schemas.microsoft.com/office/powerpoint/2010/main" val="8186719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AF05370-080D-45E7-AFC2-1A38AD38D1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987" y="285003"/>
            <a:ext cx="11630025" cy="434451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D449FAB-0A12-4C8D-B41A-934B7D15B2F7}"/>
              </a:ext>
            </a:extLst>
          </p:cNvPr>
          <p:cNvSpPr txBox="1"/>
          <p:nvPr/>
        </p:nvSpPr>
        <p:spPr>
          <a:xfrm>
            <a:off x="4571546" y="1370361"/>
            <a:ext cx="6705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4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กรอกข้อมูลให้ถูกต้อง // ตรวจสอบความถูกต้อง สมบูรณ์ ครบถ้วน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DE67D2F-BDA0-4DE5-B60B-C4986DFC60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9105" y="4007757"/>
            <a:ext cx="2324100" cy="45294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7BF3C14-E946-4640-825D-43E50ABB4B1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8F9FA"/>
              </a:clrFrom>
              <a:clrTo>
                <a:srgbClr val="F8F9F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99105" y="4007758"/>
            <a:ext cx="2324100" cy="452939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7785165F-1B2E-458D-9143-270339DB4D15}"/>
              </a:ext>
            </a:extLst>
          </p:cNvPr>
          <p:cNvGrpSpPr/>
          <p:nvPr/>
        </p:nvGrpSpPr>
        <p:grpSpPr>
          <a:xfrm>
            <a:off x="6918526" y="3736814"/>
            <a:ext cx="2733458" cy="892702"/>
            <a:chOff x="6918526" y="3736814"/>
            <a:chExt cx="2733458" cy="892702"/>
          </a:xfrm>
        </p:grpSpPr>
        <p:pic>
          <p:nvPicPr>
            <p:cNvPr id="1026" name="Picture 2" descr="Download Free png Png File Svg - Right Hand Point Icon Png, Transparent Png  Download ... - DLPNG.com">
              <a:extLst>
                <a:ext uri="{FF2B5EF4-FFF2-40B4-BE49-F238E27FC236}">
                  <a16:creationId xmlns:a16="http://schemas.microsoft.com/office/drawing/2014/main" id="{32ECA029-B6F6-4354-B5EA-B6FBC98D1C8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6844862" y="4081422"/>
              <a:ext cx="621758" cy="4744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3953FED-839D-441F-8D7F-3DA7FE950511}"/>
                </a:ext>
              </a:extLst>
            </p:cNvPr>
            <p:cNvSpPr txBox="1"/>
            <p:nvPr/>
          </p:nvSpPr>
          <p:spPr>
            <a:xfrm>
              <a:off x="7327884" y="3736814"/>
              <a:ext cx="2324100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5000" b="1" dirty="0">
                  <a:solidFill>
                    <a:srgbClr val="FF0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กดส่งข้อมูล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01865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296B414-032D-4911-B30D-2FA766967C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22323"/>
            <a:ext cx="12192000" cy="421335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5B8AA89-2E48-4300-BB2F-01819A4686CF}"/>
              </a:ext>
            </a:extLst>
          </p:cNvPr>
          <p:cNvSpPr txBox="1"/>
          <p:nvPr/>
        </p:nvSpPr>
        <p:spPr>
          <a:xfrm>
            <a:off x="5730421" y="2413337"/>
            <a:ext cx="43053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arenBoth"/>
            </a:pPr>
            <a:r>
              <a:rPr lang="th-TH" sz="3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ตรวจสอบปีการศึกษาให้ถูกต้อง </a:t>
            </a:r>
          </a:p>
          <a:p>
            <a:r>
              <a:rPr lang="th-TH" sz="3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       ก่อนเริ่มบันทึกผลประเมินฯ</a:t>
            </a:r>
            <a:endParaRPr lang="en-US" sz="3000" b="1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7968988-4635-4F9F-91C6-ADD196790D66}"/>
              </a:ext>
            </a:extLst>
          </p:cNvPr>
          <p:cNvGrpSpPr/>
          <p:nvPr/>
        </p:nvGrpSpPr>
        <p:grpSpPr>
          <a:xfrm>
            <a:off x="8194765" y="3309942"/>
            <a:ext cx="4105145" cy="1237517"/>
            <a:chOff x="7964390" y="3027864"/>
            <a:chExt cx="4105145" cy="123751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6832B21-17C1-4A89-AEFE-912B2E11D0DD}"/>
                </a:ext>
              </a:extLst>
            </p:cNvPr>
            <p:cNvSpPr/>
            <p:nvPr/>
          </p:nvSpPr>
          <p:spPr>
            <a:xfrm>
              <a:off x="10855636" y="3744212"/>
              <a:ext cx="997999" cy="521169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6E17C6D-678C-4657-8AAB-BDFA23A76D34}"/>
                </a:ext>
              </a:extLst>
            </p:cNvPr>
            <p:cNvSpPr txBox="1"/>
            <p:nvPr/>
          </p:nvSpPr>
          <p:spPr>
            <a:xfrm>
              <a:off x="7964390" y="3027864"/>
              <a:ext cx="4105145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sz="3000" b="1" dirty="0">
                  <a:solidFill>
                    <a:srgbClr val="FF0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(2) คลิกเลือกคณะ/วิทยาลัยที่จะบันทึก</a:t>
              </a:r>
              <a:endParaRPr lang="en-US" sz="3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227BEB9D-B150-4A39-9565-49ACA8F814C8}"/>
              </a:ext>
            </a:extLst>
          </p:cNvPr>
          <p:cNvSpPr txBox="1"/>
          <p:nvPr/>
        </p:nvSpPr>
        <p:spPr>
          <a:xfrm>
            <a:off x="0" y="135849"/>
            <a:ext cx="573042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 dirty="0">
                <a:solidFill>
                  <a:srgbClr val="663300"/>
                </a:solidFill>
                <a:latin typeface="2547_Ddinya-06" panose="02000000000000000000" pitchFamily="2" charset="0"/>
                <a:cs typeface="2547_Ddinya-06" panose="02000000000000000000" pitchFamily="2" charset="0"/>
              </a:rPr>
              <a:t>QA Report : </a:t>
            </a:r>
            <a:r>
              <a:rPr lang="th-TH" sz="5000" b="1" dirty="0">
                <a:solidFill>
                  <a:srgbClr val="663300"/>
                </a:solidFill>
                <a:latin typeface="2547_Ddinya-06" panose="02000000000000000000" pitchFamily="2" charset="0"/>
                <a:cs typeface="2547_Ddinya-06" panose="02000000000000000000" pitchFamily="2" charset="0"/>
              </a:rPr>
              <a:t>ระดับคณะ/วิทยาลัย</a:t>
            </a:r>
          </a:p>
        </p:txBody>
      </p:sp>
    </p:spTree>
    <p:extLst>
      <p:ext uri="{BB962C8B-B14F-4D97-AF65-F5344CB8AC3E}">
        <p14:creationId xmlns:p14="http://schemas.microsoft.com/office/powerpoint/2010/main" val="4112167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84410C0-B3C8-480F-BB63-F27973DB84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0237"/>
            <a:ext cx="12192000" cy="58975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24BDCF8-10A0-48E8-9375-BAABF45D6B46}"/>
              </a:ext>
            </a:extLst>
          </p:cNvPr>
          <p:cNvSpPr txBox="1"/>
          <p:nvPr/>
        </p:nvSpPr>
        <p:spPr>
          <a:xfrm>
            <a:off x="5156291" y="1882822"/>
            <a:ext cx="637222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(1) ตรวจสอบรายชื่อคณะ/วิทยาลัย และปีการศึกษา</a:t>
            </a:r>
            <a:endParaRPr lang="en-US" sz="3000" b="1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E196238-8667-433C-B4FF-444E0CC9D0CD}"/>
              </a:ext>
            </a:extLst>
          </p:cNvPr>
          <p:cNvGrpSpPr/>
          <p:nvPr/>
        </p:nvGrpSpPr>
        <p:grpSpPr>
          <a:xfrm>
            <a:off x="4285797" y="2552699"/>
            <a:ext cx="7582353" cy="876300"/>
            <a:chOff x="4285797" y="2981325"/>
            <a:chExt cx="7582353" cy="8763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60E7589-B7E3-4640-A012-4BDC88774887}"/>
                </a:ext>
              </a:extLst>
            </p:cNvPr>
            <p:cNvSpPr/>
            <p:nvPr/>
          </p:nvSpPr>
          <p:spPr>
            <a:xfrm>
              <a:off x="4285797" y="2981325"/>
              <a:ext cx="3648527" cy="876300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B62C8DE-B35B-4E36-ADC3-040DF6EB063B}"/>
                </a:ext>
              </a:extLst>
            </p:cNvPr>
            <p:cNvSpPr txBox="1"/>
            <p:nvPr/>
          </p:nvSpPr>
          <p:spPr>
            <a:xfrm>
              <a:off x="8191499" y="3099221"/>
              <a:ext cx="3676651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sz="3000" b="1" dirty="0">
                  <a:solidFill>
                    <a:srgbClr val="FF0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(2) คลิกเลือกเกณฑ์ </a:t>
              </a:r>
              <a:r>
                <a:rPr lang="en-US" sz="3000" b="1" dirty="0">
                  <a:solidFill>
                    <a:srgbClr val="FF0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CUPT-QMS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28250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3E02EB0E-823D-4635-99C2-226796F435B8}"/>
              </a:ext>
            </a:extLst>
          </p:cNvPr>
          <p:cNvGrpSpPr/>
          <p:nvPr/>
        </p:nvGrpSpPr>
        <p:grpSpPr>
          <a:xfrm>
            <a:off x="3506769" y="160046"/>
            <a:ext cx="5178461" cy="6537908"/>
            <a:chOff x="3841715" y="65384"/>
            <a:chExt cx="5178461" cy="6537908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DC0DADC9-2A3F-47A9-9A35-06A4C0FB2B30}"/>
                </a:ext>
              </a:extLst>
            </p:cNvPr>
            <p:cNvGrpSpPr/>
            <p:nvPr/>
          </p:nvGrpSpPr>
          <p:grpSpPr>
            <a:xfrm>
              <a:off x="3841715" y="254707"/>
              <a:ext cx="5178460" cy="6348585"/>
              <a:chOff x="3203540" y="169863"/>
              <a:chExt cx="5178460" cy="6348585"/>
            </a:xfrm>
          </p:grpSpPr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6994AA28-389A-482E-B2F8-1663FE9DD56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203540" y="5027374"/>
                <a:ext cx="5178460" cy="1491074"/>
              </a:xfrm>
              <a:prstGeom prst="rect">
                <a:avLst/>
              </a:prstGeom>
            </p:spPr>
          </p:pic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AC6DF624-58C7-482C-ABEC-2F647B37E15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203540" y="2668855"/>
                <a:ext cx="5178460" cy="2391860"/>
              </a:xfrm>
              <a:prstGeom prst="rect">
                <a:avLst/>
              </a:prstGeom>
            </p:spPr>
          </p:pic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A3E84A17-516B-40B3-AF65-DFAF4C6E790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203540" y="169863"/>
                <a:ext cx="5178460" cy="2903126"/>
              </a:xfrm>
              <a:prstGeom prst="rect">
                <a:avLst/>
              </a:prstGeom>
            </p:spPr>
          </p:pic>
        </p:grp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3F76AF54-88BD-49E0-8E19-653BF5B5DDC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b="92473"/>
            <a:stretch/>
          </p:blipFill>
          <p:spPr>
            <a:xfrm>
              <a:off x="3841716" y="65384"/>
              <a:ext cx="5178460" cy="18932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902199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BB888EF-82EE-4387-AC29-BC9DAEA934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195" r="1143" b="5972"/>
          <a:stretch/>
        </p:blipFill>
        <p:spPr>
          <a:xfrm>
            <a:off x="69668" y="868951"/>
            <a:ext cx="12052663" cy="588645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D8309B4-44BF-401A-9FBA-73B86DDAE2F5}"/>
              </a:ext>
            </a:extLst>
          </p:cNvPr>
          <p:cNvSpPr txBox="1"/>
          <p:nvPr/>
        </p:nvSpPr>
        <p:spPr>
          <a:xfrm>
            <a:off x="0" y="7177"/>
            <a:ext cx="602633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 dirty="0">
                <a:solidFill>
                  <a:srgbClr val="663300"/>
                </a:solidFill>
                <a:latin typeface="2547_Ddinya-06" panose="02000000000000000000" pitchFamily="2" charset="0"/>
                <a:cs typeface="2547_Ddinya-06" panose="02000000000000000000" pitchFamily="2" charset="0"/>
              </a:rPr>
              <a:t>Secretary : </a:t>
            </a:r>
            <a:r>
              <a:rPr lang="th-TH" sz="5000" b="1" dirty="0">
                <a:solidFill>
                  <a:srgbClr val="663300"/>
                </a:solidFill>
                <a:latin typeface="2547_Ddinya-06" panose="02000000000000000000" pitchFamily="2" charset="0"/>
                <a:cs typeface="2547_Ddinya-06" panose="02000000000000000000" pitchFamily="2" charset="0"/>
              </a:rPr>
              <a:t>ตรวจสอบความถูกต้อง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4751F4C-2D75-43F1-90D4-A8C060C9794F}"/>
              </a:ext>
            </a:extLst>
          </p:cNvPr>
          <p:cNvSpPr txBox="1"/>
          <p:nvPr/>
        </p:nvSpPr>
        <p:spPr>
          <a:xfrm>
            <a:off x="2848926" y="3516086"/>
            <a:ext cx="9186319" cy="40011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2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		ระดับคณะ</a:t>
            </a:r>
            <a:endParaRPr lang="en-US" sz="2000" b="1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67176AF-71C7-4822-A655-19EC6A1A8FB5}"/>
              </a:ext>
            </a:extLst>
          </p:cNvPr>
          <p:cNvSpPr txBox="1"/>
          <p:nvPr/>
        </p:nvSpPr>
        <p:spPr>
          <a:xfrm>
            <a:off x="7358743" y="3916196"/>
            <a:ext cx="3648891" cy="163121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2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		</a:t>
            </a:r>
          </a:p>
          <a:p>
            <a:pPr algn="ctr"/>
            <a:endParaRPr lang="th-TH" sz="2000" b="1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th-TH" sz="2000" b="1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th-TH" sz="2000" b="1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th-TH" sz="2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ระดับหลักสูตร-เช็คชื่อหลักสูตรและระดับปริญญา</a:t>
            </a:r>
            <a:endParaRPr lang="en-US" sz="2000" b="1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876471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8689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26C84E01-3608-4826-B6F7-1CB1EF643461}"/>
              </a:ext>
            </a:extLst>
          </p:cNvPr>
          <p:cNvSpPr txBox="1"/>
          <p:nvPr/>
        </p:nvSpPr>
        <p:spPr>
          <a:xfrm>
            <a:off x="442910" y="421861"/>
            <a:ext cx="1130617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8000" b="1" dirty="0">
                <a:latin typeface="2547_Ddinya-06" panose="02000000000000000000" pitchFamily="2" charset="0"/>
                <a:cs typeface="2547_Ddinya-06" panose="02000000000000000000" pitchFamily="2" charset="0"/>
              </a:rPr>
              <a:t> </a:t>
            </a:r>
            <a:r>
              <a:rPr lang="th-TH" sz="8000" b="1" dirty="0">
                <a:solidFill>
                  <a:srgbClr val="FCA377"/>
                </a:solidFill>
                <a:latin typeface="2547_Ddinya-06" panose="02000000000000000000" pitchFamily="2" charset="0"/>
                <a:cs typeface="2547_Ddinya-06" panose="02000000000000000000" pitchFamily="2" charset="0"/>
              </a:rPr>
              <a:t>การจัดทำรายงานการประเมินตนเอง </a:t>
            </a:r>
            <a:r>
              <a:rPr lang="en-US" sz="8000" b="1" dirty="0">
                <a:latin typeface="2547_Ddinya-06" panose="02000000000000000000" pitchFamily="2" charset="0"/>
                <a:cs typeface="2547_Ddinya-06" panose="02000000000000000000" pitchFamily="2" charset="0"/>
              </a:rPr>
              <a:t>(SAR)</a:t>
            </a:r>
            <a:endParaRPr lang="th-TH" sz="8000" b="1" dirty="0">
              <a:latin typeface="2547_Ddinya-06" panose="02000000000000000000" pitchFamily="2" charset="0"/>
              <a:cs typeface="2547_Ddinya-06" panose="02000000000000000000" pitchFamily="2" charset="0"/>
            </a:endParaRPr>
          </a:p>
          <a:p>
            <a:pPr algn="ctr"/>
            <a:endParaRPr lang="th-TH" sz="8000" b="1" dirty="0">
              <a:latin typeface="2547_Ddinya-06" panose="02000000000000000000" pitchFamily="2" charset="0"/>
              <a:cs typeface="2547_Ddinya-06" panose="02000000000000000000" pitchFamily="2" charset="0"/>
            </a:endParaRPr>
          </a:p>
          <a:p>
            <a:pPr algn="ctr"/>
            <a:r>
              <a:rPr lang="en-US" sz="8000" b="1" dirty="0">
                <a:solidFill>
                  <a:srgbClr val="FCA377"/>
                </a:solidFill>
                <a:latin typeface="2547_Ddinya-06" panose="02000000000000000000" pitchFamily="2" charset="0"/>
                <a:cs typeface="2547_Ddinya-06" panose="02000000000000000000" pitchFamily="2" charset="0"/>
              </a:rPr>
              <a:t>&amp;</a:t>
            </a:r>
            <a:br>
              <a:rPr lang="th-TH" sz="5000" b="1" dirty="0">
                <a:latin typeface="2547_Ddinya-06" panose="02000000000000000000" pitchFamily="2" charset="0"/>
                <a:cs typeface="2547_Ddinya-06" panose="02000000000000000000" pitchFamily="2" charset="0"/>
              </a:rPr>
            </a:br>
            <a:r>
              <a:rPr lang="th-TH" sz="8000" b="1" dirty="0">
                <a:latin typeface="2547_Ddinya-06" panose="02000000000000000000" pitchFamily="2" charset="0"/>
                <a:cs typeface="2547_Ddinya-06" panose="02000000000000000000" pitchFamily="2" charset="0"/>
              </a:rPr>
              <a:t>การจัดส่งผลประเมินคุณภาพฯ </a:t>
            </a:r>
            <a:endParaRPr lang="en-US" sz="8000" b="1" dirty="0">
              <a:latin typeface="2547_Ddinya-06" panose="02000000000000000000" pitchFamily="2" charset="0"/>
              <a:cs typeface="2547_Ddinya-06" panose="020000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9FC013C-6B74-4187-B59A-613C9433C2C5}"/>
              </a:ext>
            </a:extLst>
          </p:cNvPr>
          <p:cNvSpPr txBox="1"/>
          <p:nvPr/>
        </p:nvSpPr>
        <p:spPr>
          <a:xfrm>
            <a:off x="695324" y="5437474"/>
            <a:ext cx="108013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8000" b="1" dirty="0">
                <a:solidFill>
                  <a:schemeClr val="bg1"/>
                </a:solidFill>
                <a:latin typeface="2547_Ddinya-06" panose="02000000000000000000" pitchFamily="2" charset="0"/>
                <a:cs typeface="2547_Ddinya-06" panose="02000000000000000000" pitchFamily="2" charset="0"/>
              </a:rPr>
              <a:t>ออนไลน์ในระบบ </a:t>
            </a:r>
            <a:r>
              <a:rPr lang="en-US" sz="8000" b="1" dirty="0">
                <a:solidFill>
                  <a:schemeClr val="bg1"/>
                </a:solidFill>
                <a:latin typeface="2547_Ddinya-06" panose="02000000000000000000" pitchFamily="2" charset="0"/>
                <a:cs typeface="2547_Ddinya-06" panose="02000000000000000000" pitchFamily="2" charset="0"/>
              </a:rPr>
              <a:t>E-SAR</a:t>
            </a:r>
            <a:r>
              <a:rPr lang="th-TH" sz="8000" b="1" dirty="0">
                <a:solidFill>
                  <a:schemeClr val="bg1"/>
                </a:solidFill>
                <a:latin typeface="2547_Ddinya-06" panose="02000000000000000000" pitchFamily="2" charset="0"/>
                <a:cs typeface="2547_Ddinya-06" panose="02000000000000000000" pitchFamily="2" charset="0"/>
              </a:rPr>
              <a:t> </a:t>
            </a:r>
            <a:r>
              <a:rPr lang="en-US" sz="8000" b="1" dirty="0">
                <a:solidFill>
                  <a:schemeClr val="bg1"/>
                </a:solidFill>
                <a:latin typeface="2547_Ddinya-06" panose="02000000000000000000" pitchFamily="2" charset="0"/>
                <a:cs typeface="2547_Ddinya-06" panose="02000000000000000000" pitchFamily="2" charset="0"/>
              </a:rPr>
              <a:t>(ERP)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5ACD731-CDDD-440B-9059-FB801864CF9D}"/>
              </a:ext>
            </a:extLst>
          </p:cNvPr>
          <p:cNvSpPr txBox="1"/>
          <p:nvPr/>
        </p:nvSpPr>
        <p:spPr>
          <a:xfrm>
            <a:off x="695324" y="1587401"/>
            <a:ext cx="1100463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6000" b="1" dirty="0">
                <a:latin typeface="2547_Ddinya-06" panose="02000000000000000000" pitchFamily="2" charset="0"/>
                <a:cs typeface="2547_Ddinya-06" panose="02000000000000000000" pitchFamily="2" charset="0"/>
              </a:rPr>
              <a:t>จัดทำหนังสือแจ้งผู้ประเมินฯ </a:t>
            </a:r>
            <a:r>
              <a:rPr lang="en-US" sz="6000" b="1" dirty="0">
                <a:latin typeface="2547_Ddinya-06" panose="02000000000000000000" pitchFamily="2" charset="0"/>
                <a:cs typeface="2547_Ddinya-06" panose="02000000000000000000" pitchFamily="2" charset="0"/>
              </a:rPr>
              <a:t>&amp; </a:t>
            </a:r>
            <a:r>
              <a:rPr lang="th-TH" sz="6000" b="1" dirty="0">
                <a:latin typeface="2547_Ddinya-06" panose="02000000000000000000" pitchFamily="2" charset="0"/>
                <a:cs typeface="2547_Ddinya-06" panose="02000000000000000000" pitchFamily="2" charset="0"/>
              </a:rPr>
              <a:t>คู่มือการเข้าใช้งานระบบ</a:t>
            </a:r>
            <a:endParaRPr lang="en-US" sz="6000" b="1" dirty="0">
              <a:latin typeface="2547_Ddinya-06" panose="02000000000000000000" pitchFamily="2" charset="0"/>
              <a:cs typeface="2547_Ddinya-06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3840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0BA02C2-D9DA-4D0A-8181-A7F391FA31D4}"/>
              </a:ext>
            </a:extLst>
          </p:cNvPr>
          <p:cNvSpPr/>
          <p:nvPr/>
        </p:nvSpPr>
        <p:spPr>
          <a:xfrm>
            <a:off x="406400" y="222550"/>
            <a:ext cx="11442700" cy="6419549"/>
          </a:xfrm>
          <a:prstGeom prst="roundRect">
            <a:avLst/>
          </a:prstGeom>
          <a:solidFill>
            <a:srgbClr val="FCA3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Wingdings" panose="05000000000000000000" pitchFamily="2" charset="2"/>
              <a:buChar char="Ø"/>
            </a:pP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22EA369-3025-4162-8A26-60B4F0A2F240}"/>
              </a:ext>
            </a:extLst>
          </p:cNvPr>
          <p:cNvSpPr txBox="1">
            <a:spLocks/>
          </p:cNvSpPr>
          <p:nvPr/>
        </p:nvSpPr>
        <p:spPr>
          <a:xfrm>
            <a:off x="749723" y="546100"/>
            <a:ext cx="10756053" cy="5765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Angsana New" panose="02020603050405020304" pitchFamily="18" charset="-34"/>
                <a:ea typeface="+mj-ea"/>
                <a:cs typeface="+mj-cs"/>
              </a:defRPr>
            </a:lvl1pPr>
          </a:lstStyle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th-TH" sz="4800" b="1" dirty="0">
                <a:solidFill>
                  <a:srgbClr val="663300"/>
                </a:solidFill>
                <a:cs typeface="Angsana New" panose="02020603050405020304" pitchFamily="18" charset="-34"/>
              </a:rPr>
              <a:t>รายงานผลประเมินฯ </a:t>
            </a:r>
            <a:r>
              <a:rPr lang="th-TH" sz="4800" b="1" dirty="0">
                <a:cs typeface="Angsana New" panose="02020603050405020304" pitchFamily="18" charset="-34"/>
              </a:rPr>
              <a:t>วันถัดจากวันประเมินวันสุดท้าย</a:t>
            </a:r>
            <a:r>
              <a:rPr lang="th-TH" sz="4800" b="1" dirty="0">
                <a:solidFill>
                  <a:srgbClr val="663300"/>
                </a:solidFill>
                <a:cs typeface="Angsana New" panose="02020603050405020304" pitchFamily="18" charset="-34"/>
              </a:rPr>
              <a:t>เสร็จสิ้น(ก่อน12.00 น.)</a:t>
            </a:r>
            <a:r>
              <a:rPr lang="en-US" sz="4800" b="1" dirty="0">
                <a:solidFill>
                  <a:srgbClr val="663300"/>
                </a:solidFill>
                <a:cs typeface="Angsana New" panose="02020603050405020304" pitchFamily="18" charset="-34"/>
              </a:rPr>
              <a:t>  </a:t>
            </a:r>
            <a:endParaRPr lang="th-TH" sz="4800" b="1" dirty="0">
              <a:solidFill>
                <a:srgbClr val="663300"/>
              </a:solidFill>
              <a:cs typeface="Angsana New" panose="02020603050405020304" pitchFamily="18" charset="-34"/>
            </a:endParaRP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th-TH" sz="4800" b="1" dirty="0">
                <a:solidFill>
                  <a:srgbClr val="663300"/>
                </a:solidFill>
                <a:cs typeface="Angsana New" panose="02020603050405020304" pitchFamily="18" charset="-34"/>
              </a:rPr>
              <a:t>รายงานใน</a:t>
            </a:r>
            <a:r>
              <a:rPr lang="th-TH" sz="4800" b="1" dirty="0">
                <a:cs typeface="Angsana New" panose="02020603050405020304" pitchFamily="18" charset="-34"/>
              </a:rPr>
              <a:t>ระบบ </a:t>
            </a:r>
            <a:r>
              <a:rPr lang="en-US" sz="4800" b="1" dirty="0">
                <a:cs typeface="Angsana New" panose="02020603050405020304" pitchFamily="18" charset="-34"/>
              </a:rPr>
              <a:t>QA-Report </a:t>
            </a:r>
            <a:r>
              <a:rPr lang="th-TH" sz="4800" b="1" dirty="0">
                <a:solidFill>
                  <a:srgbClr val="663300"/>
                </a:solidFill>
                <a:cs typeface="Angsana New" panose="02020603050405020304" pitchFamily="18" charset="-34"/>
              </a:rPr>
              <a:t>ทั้งระดับหลักสูตรและระดับคณะ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th-TH" sz="4800" b="1" dirty="0">
                <a:solidFill>
                  <a:srgbClr val="663300"/>
                </a:solidFill>
                <a:cs typeface="Angsana New" panose="02020603050405020304" pitchFamily="18" charset="-34"/>
              </a:rPr>
              <a:t>ผู้ที่ยังไม่มีประสบการณ์หรือผู้ที่สนใจทำหน้าที่เลขาฯ </a:t>
            </a:r>
            <a:br>
              <a:rPr lang="th-TH" sz="4800" b="1" dirty="0">
                <a:solidFill>
                  <a:srgbClr val="663300"/>
                </a:solidFill>
                <a:cs typeface="Angsana New" panose="02020603050405020304" pitchFamily="18" charset="-34"/>
              </a:rPr>
            </a:br>
            <a:r>
              <a:rPr lang="th-TH" sz="4800" b="1" dirty="0">
                <a:solidFill>
                  <a:srgbClr val="663300"/>
                </a:solidFill>
                <a:cs typeface="Angsana New" panose="02020603050405020304" pitchFamily="18" charset="-34"/>
              </a:rPr>
              <a:t>สามารถขอออกฝึกร่วมกับเลขาฯ ได้  โดยทำหน้าที่เป็นผู้ช่วยเลขานุการ </a:t>
            </a:r>
            <a:r>
              <a:rPr lang="th-TH" sz="4800" b="1" dirty="0">
                <a:cs typeface="Angsana New" panose="02020603050405020304" pitchFamily="18" charset="-34"/>
              </a:rPr>
              <a:t>อย่างน้อย 2 ครั้ง</a:t>
            </a:r>
          </a:p>
        </p:txBody>
      </p:sp>
    </p:spTree>
    <p:extLst>
      <p:ext uri="{BB962C8B-B14F-4D97-AF65-F5344CB8AC3E}">
        <p14:creationId xmlns:p14="http://schemas.microsoft.com/office/powerpoint/2010/main" val="7961428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8689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26C84E01-3608-4826-B6F7-1CB1EF643461}"/>
              </a:ext>
            </a:extLst>
          </p:cNvPr>
          <p:cNvSpPr txBox="1"/>
          <p:nvPr/>
        </p:nvSpPr>
        <p:spPr>
          <a:xfrm>
            <a:off x="3619500" y="310803"/>
            <a:ext cx="495299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0000" b="1" dirty="0">
                <a:latin typeface="2547_Ddinya-06" panose="02000000000000000000" pitchFamily="2" charset="0"/>
                <a:cs typeface="2547_Ddinya-06" panose="02000000000000000000" pitchFamily="2" charset="0"/>
              </a:rPr>
              <a:t> </a:t>
            </a:r>
            <a:r>
              <a:rPr lang="en-US" sz="10000" b="1" dirty="0">
                <a:solidFill>
                  <a:srgbClr val="FCA377"/>
                </a:solidFill>
                <a:latin typeface="2547_Ddinya-06" panose="02000000000000000000" pitchFamily="2" charset="0"/>
                <a:cs typeface="2547_Ddinya-06" panose="02000000000000000000" pitchFamily="2" charset="0"/>
              </a:rPr>
              <a:t>Volunteer</a:t>
            </a:r>
            <a:r>
              <a:rPr lang="th-TH" sz="10000" b="1" dirty="0">
                <a:latin typeface="2547_Ddinya-06" panose="02000000000000000000" pitchFamily="2" charset="0"/>
                <a:cs typeface="2547_Ddinya-06" panose="02000000000000000000" pitchFamily="2" charset="0"/>
              </a:rPr>
              <a:t> ??</a:t>
            </a:r>
            <a:r>
              <a:rPr lang="en-US" sz="10000" b="1" dirty="0">
                <a:latin typeface="2547_Ddinya-06" panose="02000000000000000000" pitchFamily="2" charset="0"/>
                <a:cs typeface="2547_Ddinya-06" panose="02000000000000000000" pitchFamily="2" charset="0"/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05BBA83-3E5C-4D43-8A56-E8009A978683}"/>
              </a:ext>
            </a:extLst>
          </p:cNvPr>
          <p:cNvSpPr txBox="1"/>
          <p:nvPr/>
        </p:nvSpPr>
        <p:spPr>
          <a:xfrm>
            <a:off x="442910" y="1942019"/>
            <a:ext cx="1130617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0000" b="1" dirty="0">
                <a:latin typeface="2547_Ddinya-06" panose="02000000000000000000" pitchFamily="2" charset="0"/>
                <a:cs typeface="2547_Ddinya-06" panose="02000000000000000000" pitchFamily="2" charset="0"/>
              </a:rPr>
              <a:t> </a:t>
            </a:r>
            <a:r>
              <a:rPr lang="th-TH" sz="10000" b="1" dirty="0">
                <a:solidFill>
                  <a:schemeClr val="bg1"/>
                </a:solidFill>
                <a:latin typeface="2547_Ddinya-06" panose="02000000000000000000" pitchFamily="2" charset="0"/>
                <a:cs typeface="2547_Ddinya-06" panose="02000000000000000000" pitchFamily="2" charset="0"/>
              </a:rPr>
              <a:t>เลขานุการฯ ประสานงานหลักสูตรของวิทยาลัยนานาชาติ</a:t>
            </a:r>
            <a:r>
              <a:rPr lang="en-US" sz="10000" b="1" dirty="0">
                <a:latin typeface="2547_Ddinya-06" panose="02000000000000000000" pitchFamily="2" charset="0"/>
                <a:cs typeface="2547_Ddinya-06" panose="02000000000000000000" pitchFamily="2" charset="0"/>
              </a:rPr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9FC013C-6B74-4187-B59A-613C9433C2C5}"/>
              </a:ext>
            </a:extLst>
          </p:cNvPr>
          <p:cNvSpPr txBox="1"/>
          <p:nvPr/>
        </p:nvSpPr>
        <p:spPr>
          <a:xfrm>
            <a:off x="695324" y="5308837"/>
            <a:ext cx="108013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>
                <a:latin typeface="2547_Ddinya-06" panose="02000000000000000000" pitchFamily="2" charset="0"/>
                <a:cs typeface="2547_Ddinya-06" panose="02000000000000000000" pitchFamily="2" charset="0"/>
              </a:rPr>
              <a:t>AUN v.4  </a:t>
            </a:r>
            <a:r>
              <a:rPr lang="en-US" sz="8000" b="1" dirty="0">
                <a:solidFill>
                  <a:schemeClr val="bg1"/>
                </a:solidFill>
                <a:latin typeface="2547_Ddinya-06" panose="02000000000000000000" pitchFamily="2" charset="0"/>
                <a:cs typeface="2547_Ddinya-06" panose="02000000000000000000" pitchFamily="2" charset="0"/>
              </a:rPr>
              <a:t>&amp;</a:t>
            </a:r>
            <a:r>
              <a:rPr lang="en-US" sz="8000" b="1" dirty="0">
                <a:latin typeface="2547_Ddinya-06" panose="02000000000000000000" pitchFamily="2" charset="0"/>
                <a:cs typeface="2547_Ddinya-06" panose="02000000000000000000" pitchFamily="2" charset="0"/>
              </a:rPr>
              <a:t>  SAR : English</a:t>
            </a:r>
          </a:p>
        </p:txBody>
      </p:sp>
    </p:spTree>
    <p:extLst>
      <p:ext uri="{BB962C8B-B14F-4D97-AF65-F5344CB8AC3E}">
        <p14:creationId xmlns:p14="http://schemas.microsoft.com/office/powerpoint/2010/main" val="828146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2718B7F-1A34-4E5A-87F2-0EDC21271894}"/>
              </a:ext>
            </a:extLst>
          </p:cNvPr>
          <p:cNvSpPr/>
          <p:nvPr/>
        </p:nvSpPr>
        <p:spPr>
          <a:xfrm>
            <a:off x="293552" y="256534"/>
            <a:ext cx="10519773" cy="5040752"/>
          </a:xfrm>
          <a:prstGeom prst="roundRect">
            <a:avLst/>
          </a:prstGeom>
          <a:solidFill>
            <a:srgbClr val="FCA3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EFFAC6-54B9-482C-8946-CF2602495933}"/>
              </a:ext>
            </a:extLst>
          </p:cNvPr>
          <p:cNvSpPr txBox="1"/>
          <p:nvPr/>
        </p:nvSpPr>
        <p:spPr>
          <a:xfrm>
            <a:off x="7538083" y="4824018"/>
            <a:ext cx="4653917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en-US" sz="8000" b="1" spc="500" dirty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547_Ddinya-06" panose="02000000000000000000" pitchFamily="2" charset="0"/>
                <a:cs typeface="2547_Ddinya-06" panose="02000000000000000000" pitchFamily="2" charset="0"/>
              </a:rPr>
              <a:t>#</a:t>
            </a:r>
            <a:r>
              <a:rPr lang="th-TH" sz="8000" b="1" spc="500" dirty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547_Ddinya-06" panose="02000000000000000000" pitchFamily="2" charset="0"/>
                <a:cs typeface="2547_Ddinya-06" panose="02000000000000000000" pitchFamily="2" charset="0"/>
              </a:rPr>
              <a:t>คนคุณภาพ</a:t>
            </a:r>
            <a:endParaRPr lang="en-US" sz="8000" b="1" spc="500" dirty="0">
              <a:solidFill>
                <a:srgbClr val="66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2547_Ddinya-06" panose="02000000000000000000" pitchFamily="2" charset="0"/>
              <a:cs typeface="2547_Ddinya-06" panose="02000000000000000000" pitchFamily="2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B81905C-52D7-4747-9410-49EF31FD38D3}"/>
              </a:ext>
            </a:extLst>
          </p:cNvPr>
          <p:cNvGrpSpPr/>
          <p:nvPr/>
        </p:nvGrpSpPr>
        <p:grpSpPr>
          <a:xfrm>
            <a:off x="337094" y="332492"/>
            <a:ext cx="10432687" cy="4579811"/>
            <a:chOff x="122102" y="123085"/>
            <a:chExt cx="10432687" cy="4579811"/>
          </a:xfrm>
          <a:solidFill>
            <a:srgbClr val="FCA377"/>
          </a:solidFill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68B40B2-7D17-4EAA-91AB-D4E840860012}"/>
                </a:ext>
              </a:extLst>
            </p:cNvPr>
            <p:cNvSpPr txBox="1"/>
            <p:nvPr/>
          </p:nvSpPr>
          <p:spPr>
            <a:xfrm>
              <a:off x="122102" y="328822"/>
              <a:ext cx="10432687" cy="4285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  <a:spcAft>
                  <a:spcPts val="600"/>
                </a:spcAft>
              </a:pPr>
              <a:r>
                <a:rPr lang="th-TH" sz="6000" b="1" spc="500" dirty="0">
                  <a:solidFill>
                    <a:srgbClr val="663300"/>
                  </a:solidFill>
                  <a:latin typeface="2547_Ddinya-06" panose="02000000000000000000" pitchFamily="2" charset="0"/>
                  <a:cs typeface="2547_Ddinya-06" panose="02000000000000000000" pitchFamily="2" charset="0"/>
                </a:rPr>
                <a:t>ปฏิบัติหน้าที่อย่างเต็มศักยภาพ </a:t>
              </a:r>
            </a:p>
            <a:p>
              <a:pPr algn="ctr">
                <a:lnSpc>
                  <a:spcPct val="150000"/>
                </a:lnSpc>
                <a:spcAft>
                  <a:spcPts val="600"/>
                </a:spcAft>
              </a:pPr>
              <a:r>
                <a:rPr lang="th-TH" sz="6000" b="1" spc="500" dirty="0">
                  <a:solidFill>
                    <a:srgbClr val="663300"/>
                  </a:solidFill>
                  <a:latin typeface="2547_Ddinya-06" panose="02000000000000000000" pitchFamily="2" charset="0"/>
                  <a:cs typeface="2547_Ddinya-06" panose="02000000000000000000" pitchFamily="2" charset="0"/>
                </a:rPr>
                <a:t>เพื่อสนับสนุนการประเมินคุณภาพการศึกษา</a:t>
              </a:r>
            </a:p>
            <a:p>
              <a:pPr algn="ctr">
                <a:lnSpc>
                  <a:spcPct val="150000"/>
                </a:lnSpc>
                <a:spcAft>
                  <a:spcPts val="600"/>
                </a:spcAft>
              </a:pPr>
              <a:r>
                <a:rPr lang="th-TH" sz="6000" b="1" spc="500" dirty="0">
                  <a:solidFill>
                    <a:srgbClr val="663300"/>
                  </a:solidFill>
                  <a:latin typeface="2547_Ddinya-06" panose="02000000000000000000" pitchFamily="2" charset="0"/>
                  <a:cs typeface="2547_Ddinya-06" panose="02000000000000000000" pitchFamily="2" charset="0"/>
                </a:rPr>
                <a:t>ได้อย่างสมบูรณ์ </a:t>
              </a:r>
              <a:endParaRPr lang="en-US" sz="6000" b="1" spc="500" dirty="0">
                <a:solidFill>
                  <a:srgbClr val="663300"/>
                </a:solidFill>
                <a:latin typeface="2547_Ddinya-06" panose="02000000000000000000" pitchFamily="2" charset="0"/>
                <a:cs typeface="2547_Ddinya-06" panose="02000000000000000000" pitchFamily="2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ADBCBA5-81CC-4D3D-A4C0-5D8798CBAA18}"/>
                </a:ext>
              </a:extLst>
            </p:cNvPr>
            <p:cNvSpPr txBox="1"/>
            <p:nvPr/>
          </p:nvSpPr>
          <p:spPr>
            <a:xfrm>
              <a:off x="1326287" y="123085"/>
              <a:ext cx="1095375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sz="10000" b="1" dirty="0">
                  <a:solidFill>
                    <a:schemeClr val="bg1"/>
                  </a:solidFill>
                  <a:latin typeface="2547_Ddinya-06" panose="02000000000000000000" pitchFamily="2" charset="0"/>
                  <a:cs typeface="2547_Ddinya-06" panose="02000000000000000000" pitchFamily="2" charset="0"/>
                </a:rPr>
                <a:t>“</a:t>
              </a:r>
              <a:endParaRPr lang="en-US" sz="10000" b="1" dirty="0">
                <a:solidFill>
                  <a:schemeClr val="bg1"/>
                </a:solidFill>
                <a:latin typeface="2547_Ddinya-06" panose="02000000000000000000" pitchFamily="2" charset="0"/>
                <a:cs typeface="2547_Ddinya-06" panose="02000000000000000000" pitchFamily="2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91A2636-A5FA-46EF-9A09-5F1F650F7E6C}"/>
                </a:ext>
              </a:extLst>
            </p:cNvPr>
            <p:cNvSpPr txBox="1"/>
            <p:nvPr/>
          </p:nvSpPr>
          <p:spPr>
            <a:xfrm>
              <a:off x="7323091" y="3071680"/>
              <a:ext cx="1095375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sz="10000" b="1" dirty="0">
                  <a:solidFill>
                    <a:schemeClr val="bg1"/>
                  </a:solidFill>
                  <a:latin typeface="2547_Ddinya-06" panose="02000000000000000000" pitchFamily="2" charset="0"/>
                  <a:cs typeface="2547_Ddinya-06" panose="02000000000000000000" pitchFamily="2" charset="0"/>
                </a:rPr>
                <a:t>”</a:t>
              </a:r>
              <a:endParaRPr lang="en-US" sz="10000" b="1" dirty="0">
                <a:solidFill>
                  <a:schemeClr val="bg1"/>
                </a:solidFill>
                <a:latin typeface="2547_Ddinya-06" panose="02000000000000000000" pitchFamily="2" charset="0"/>
                <a:cs typeface="2547_Ddinya-06" panose="020000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890833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id="{22F43F9E-26CF-4AEA-9D66-5F1563416955}"/>
              </a:ext>
            </a:extLst>
          </p:cNvPr>
          <p:cNvSpPr txBox="1"/>
          <p:nvPr/>
        </p:nvSpPr>
        <p:spPr>
          <a:xfrm>
            <a:off x="1729548" y="730774"/>
            <a:ext cx="87329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th-TH" sz="7200" b="1" spc="500" dirty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547_Ddinya-06" panose="02000000000000000000" pitchFamily="2" charset="0"/>
                <a:cs typeface="2547_Ddinya-06" panose="02000000000000000000" pitchFamily="2" charset="0"/>
              </a:rPr>
              <a:t>ขอบคุณ </a:t>
            </a:r>
            <a:r>
              <a:rPr lang="en-US" sz="7200" b="1" spc="500" dirty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547_Ddinya-06" panose="02000000000000000000" pitchFamily="2" charset="0"/>
                <a:cs typeface="2547_Ddinya-06" panose="02000000000000000000" pitchFamily="2" charset="0"/>
              </a:rPr>
              <a:t>: </a:t>
            </a:r>
            <a:r>
              <a:rPr lang="th-TH" sz="6000" b="1" spc="500" dirty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547_Ddinya-06" panose="02000000000000000000" pitchFamily="2" charset="0"/>
                <a:cs typeface="2547_Ddinya-06" panose="02000000000000000000" pitchFamily="2" charset="0"/>
              </a:rPr>
              <a:t>คนคุณภาพทุก</a:t>
            </a:r>
            <a:r>
              <a:rPr lang="en-US" sz="6000" b="1" spc="500" dirty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547_Ddinya-06" panose="02000000000000000000" pitchFamily="2" charset="0"/>
                <a:cs typeface="2547_Ddinya-06" panose="02000000000000000000" pitchFamily="2" charset="0"/>
              </a:rPr>
              <a:t> </a:t>
            </a:r>
            <a:r>
              <a:rPr lang="th-TH" sz="6000" b="1" spc="500" dirty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547_Ddinya-06" panose="02000000000000000000" pitchFamily="2" charset="0"/>
                <a:cs typeface="2547_Ddinya-06" panose="02000000000000000000" pitchFamily="2" charset="0"/>
              </a:rPr>
              <a:t>ๆ ท่านค่ะ</a:t>
            </a:r>
            <a:endParaRPr lang="en-US" sz="6000" b="1" spc="500" dirty="0">
              <a:solidFill>
                <a:srgbClr val="66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2547_Ddinya-06" panose="02000000000000000000" pitchFamily="2" charset="0"/>
              <a:cs typeface="2547_Ddinya-06" panose="02000000000000000000" pitchFamily="2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24C89A1-C463-43E6-AA30-83783FA91725}"/>
              </a:ext>
            </a:extLst>
          </p:cNvPr>
          <p:cNvSpPr txBox="1"/>
          <p:nvPr/>
        </p:nvSpPr>
        <p:spPr>
          <a:xfrm>
            <a:off x="879901" y="6328375"/>
            <a:ext cx="2283649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Bangna New" panose="02000506000000020004" pitchFamily="2" charset="0"/>
                <a:cs typeface="Bangna New" panose="02000506000000020004" pitchFamily="2" charset="0"/>
              </a:rPr>
              <a:t>|| Contract Us ||</a:t>
            </a:r>
            <a:r>
              <a:rPr lang="th-TH" sz="2000" b="1" dirty="0">
                <a:latin typeface="Bangna New" panose="02000506000000020004" pitchFamily="2" charset="0"/>
                <a:cs typeface="Bangna New" panose="02000506000000020004" pitchFamily="2" charset="0"/>
              </a:rPr>
              <a:t> </a:t>
            </a:r>
          </a:p>
        </p:txBody>
      </p:sp>
      <p:pic>
        <p:nvPicPr>
          <p:cNvPr id="29" name="Picture 8" descr="Png File - Tel Icon PNG Image | Transparent PNG Free Download on SeekPNG">
            <a:extLst>
              <a:ext uri="{FF2B5EF4-FFF2-40B4-BE49-F238E27FC236}">
                <a16:creationId xmlns:a16="http://schemas.microsoft.com/office/drawing/2014/main" id="{5D411EC1-71D4-421D-BE66-8D65ABAB20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4022" y="6359419"/>
            <a:ext cx="225342" cy="236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E14886FD-F907-4674-A6C7-5D0E21BF9D51}"/>
              </a:ext>
            </a:extLst>
          </p:cNvPr>
          <p:cNvSpPr txBox="1"/>
          <p:nvPr/>
        </p:nvSpPr>
        <p:spPr>
          <a:xfrm>
            <a:off x="6381059" y="6381028"/>
            <a:ext cx="196338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latin typeface="Bangna New" panose="02000506000000020004" pitchFamily="2" charset="0"/>
                <a:cs typeface="Bangna New" panose="02000506000000020004" pitchFamily="2" charset="0"/>
              </a:rPr>
              <a:t>0 5387 3310 – 3 (QA-3312)</a:t>
            </a:r>
            <a:endParaRPr lang="th-TH" sz="1000" b="1" dirty="0">
              <a:latin typeface="Bangna New" panose="02000506000000020004" pitchFamily="2" charset="0"/>
              <a:cs typeface="Bangna New" panose="02000506000000020004" pitchFamily="2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35769EE-6945-4ADD-8274-8D15DC969893}"/>
              </a:ext>
            </a:extLst>
          </p:cNvPr>
          <p:cNvSpPr txBox="1"/>
          <p:nvPr/>
        </p:nvSpPr>
        <p:spPr>
          <a:xfrm>
            <a:off x="4740857" y="6370224"/>
            <a:ext cx="1546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latin typeface="Bangna New" panose="02000506000000020004" pitchFamily="2" charset="0"/>
                <a:cs typeface="Bangna New" panose="02000506000000020004" pitchFamily="2" charset="0"/>
              </a:rPr>
              <a:t>oqes.mju@gmail.com</a:t>
            </a:r>
            <a:endParaRPr lang="th-TH" sz="1000" b="1" dirty="0">
              <a:latin typeface="Bangna New" panose="02000506000000020004" pitchFamily="2" charset="0"/>
              <a:cs typeface="Bangna New" panose="02000506000000020004" pitchFamily="2" charset="0"/>
            </a:endParaRPr>
          </a:p>
        </p:txBody>
      </p:sp>
      <p:pic>
        <p:nvPicPr>
          <p:cNvPr id="32" name="Picture 10" descr="Mail Comments - Mail Icon Png - 980x980 PNG Download - PNGkit">
            <a:extLst>
              <a:ext uri="{FF2B5EF4-FFF2-40B4-BE49-F238E27FC236}">
                <a16:creationId xmlns:a16="http://schemas.microsoft.com/office/drawing/2014/main" id="{7237F4F6-A9B7-4B0B-B40B-FC984E5BA1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7584" y="6359420"/>
            <a:ext cx="225341" cy="236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12" descr="Facebook, rounded Free Icon of Rounded Social Media set">
            <a:extLst>
              <a:ext uri="{FF2B5EF4-FFF2-40B4-BE49-F238E27FC236}">
                <a16:creationId xmlns:a16="http://schemas.microsoft.com/office/drawing/2014/main" id="{5A01EA55-3F66-473F-A493-7879F3E1F1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0" r="5200"/>
          <a:stretch/>
        </p:blipFill>
        <p:spPr bwMode="auto">
          <a:xfrm>
            <a:off x="8193993" y="6363970"/>
            <a:ext cx="232361" cy="258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623D6804-B5A0-4954-A3BB-73AE38A09356}"/>
              </a:ext>
            </a:extLst>
          </p:cNvPr>
          <p:cNvSpPr txBox="1"/>
          <p:nvPr/>
        </p:nvSpPr>
        <p:spPr>
          <a:xfrm>
            <a:off x="8353394" y="6378752"/>
            <a:ext cx="16837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000" b="1" dirty="0">
                <a:latin typeface="Bangna New" panose="02000506000000020004" pitchFamily="2" charset="0"/>
                <a:cs typeface="Bangna New" panose="02000506000000020004" pitchFamily="2" charset="0"/>
              </a:rPr>
              <a:t>กองพัฒนาคุณภาพ </a:t>
            </a:r>
            <a:r>
              <a:rPr lang="en-US" sz="1000" b="1" dirty="0">
                <a:latin typeface="Bangna New" panose="02000506000000020004" pitchFamily="2" charset="0"/>
                <a:cs typeface="Bangna New" panose="02000506000000020004" pitchFamily="2" charset="0"/>
              </a:rPr>
              <a:t>: MJU</a:t>
            </a:r>
            <a:endParaRPr lang="th-TH" sz="1000" b="1" dirty="0">
              <a:latin typeface="Bangna New" panose="02000506000000020004" pitchFamily="2" charset="0"/>
              <a:cs typeface="Bangna New" panose="02000506000000020004" pitchFamily="2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776AC0A-235B-4274-A880-A6E1E40CE3A2}"/>
              </a:ext>
            </a:extLst>
          </p:cNvPr>
          <p:cNvSpPr txBox="1"/>
          <p:nvPr/>
        </p:nvSpPr>
        <p:spPr>
          <a:xfrm>
            <a:off x="3224958" y="6395196"/>
            <a:ext cx="1546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latin typeface="Bangna New" panose="02000506000000020004" pitchFamily="2" charset="0"/>
                <a:cs typeface="Bangna New" panose="02000506000000020004" pitchFamily="2" charset="0"/>
              </a:rPr>
              <a:t>www.oqes.mju.ac.th</a:t>
            </a:r>
            <a:endParaRPr lang="th-TH" sz="1000" b="1" dirty="0">
              <a:latin typeface="Bangna New" panose="02000506000000020004" pitchFamily="2" charset="0"/>
              <a:cs typeface="Bangna New" panose="02000506000000020004" pitchFamily="2" charset="0"/>
            </a:endParaRPr>
          </a:p>
        </p:txBody>
      </p:sp>
      <p:pic>
        <p:nvPicPr>
          <p:cNvPr id="36" name="Picture 14">
            <a:extLst>
              <a:ext uri="{FF2B5EF4-FFF2-40B4-BE49-F238E27FC236}">
                <a16:creationId xmlns:a16="http://schemas.microsoft.com/office/drawing/2014/main" id="{248990B4-5163-4125-837B-CDD2249365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725" t="23937" r="24248" b="23693"/>
          <a:stretch/>
        </p:blipFill>
        <p:spPr bwMode="auto">
          <a:xfrm>
            <a:off x="3043772" y="6370224"/>
            <a:ext cx="244602" cy="246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16" descr="inCart ทำให้การสร้างเว็บไซต์ด้วยตัวคุณเองเป็นเรื่องง่าย!">
            <a:extLst>
              <a:ext uri="{FF2B5EF4-FFF2-40B4-BE49-F238E27FC236}">
                <a16:creationId xmlns:a16="http://schemas.microsoft.com/office/drawing/2014/main" id="{6DEED3F8-62EB-4E81-9EFA-0D2BB59203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51" t="10397" r="8884" b="11341"/>
          <a:stretch/>
        </p:blipFill>
        <p:spPr bwMode="auto">
          <a:xfrm>
            <a:off x="9871984" y="6353669"/>
            <a:ext cx="256926" cy="246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FC05BF3F-2914-4F9E-8720-C2E49F1544A4}"/>
              </a:ext>
            </a:extLst>
          </p:cNvPr>
          <p:cNvSpPr txBox="1"/>
          <p:nvPr/>
        </p:nvSpPr>
        <p:spPr>
          <a:xfrm>
            <a:off x="10072207" y="6370224"/>
            <a:ext cx="100890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latin typeface="Bangna New" panose="02000506000000020004" pitchFamily="2" charset="0"/>
                <a:cs typeface="Bangna New" panose="02000506000000020004" pitchFamily="2" charset="0"/>
              </a:rPr>
              <a:t>QA_MJU</a:t>
            </a:r>
            <a:endParaRPr lang="th-TH" sz="1000" b="1" dirty="0">
              <a:latin typeface="Bangna New" panose="02000506000000020004" pitchFamily="2" charset="0"/>
              <a:cs typeface="Bangna New" panose="02000506000000020004" pitchFamily="2" charset="0"/>
            </a:endParaRPr>
          </a:p>
        </p:txBody>
      </p:sp>
      <p:pic>
        <p:nvPicPr>
          <p:cNvPr id="21" name="Picture 20" descr="Logo, company name&#10;&#10;Description automatically generated">
            <a:extLst>
              <a:ext uri="{FF2B5EF4-FFF2-40B4-BE49-F238E27FC236}">
                <a16:creationId xmlns:a16="http://schemas.microsoft.com/office/drawing/2014/main" id="{F738C57A-C46E-4A50-85C0-2EA8BC1838B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722" b="29722"/>
          <a:stretch/>
        </p:blipFill>
        <p:spPr>
          <a:xfrm>
            <a:off x="3067050" y="2470083"/>
            <a:ext cx="6057900" cy="2456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0403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20C2EDED-1B41-42DF-BA21-8824E09D1452}"/>
              </a:ext>
            </a:extLst>
          </p:cNvPr>
          <p:cNvGrpSpPr/>
          <p:nvPr/>
        </p:nvGrpSpPr>
        <p:grpSpPr>
          <a:xfrm>
            <a:off x="349934" y="1777324"/>
            <a:ext cx="11492131" cy="3303352"/>
            <a:chOff x="1182469" y="203204"/>
            <a:chExt cx="11492131" cy="3303352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12F91232-187C-4A5C-949E-4BE808E947E5}"/>
                </a:ext>
              </a:extLst>
            </p:cNvPr>
            <p:cNvSpPr/>
            <p:nvPr/>
          </p:nvSpPr>
          <p:spPr>
            <a:xfrm>
              <a:off x="1182469" y="203204"/>
              <a:ext cx="11492131" cy="3170098"/>
            </a:xfrm>
            <a:prstGeom prst="roundRect">
              <a:avLst/>
            </a:prstGeom>
            <a:solidFill>
              <a:srgbClr val="FCA3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2CAABDE-ABCC-44FB-A8AA-9249A10F3CCB}"/>
                </a:ext>
              </a:extLst>
            </p:cNvPr>
            <p:cNvSpPr txBox="1"/>
            <p:nvPr/>
          </p:nvSpPr>
          <p:spPr>
            <a:xfrm>
              <a:off x="1527768" y="336457"/>
              <a:ext cx="10791232" cy="31700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10000" b="1" dirty="0">
                  <a:solidFill>
                    <a:srgbClr val="663300"/>
                  </a:solidFill>
                  <a:latin typeface="2547_Ddinya-06" panose="02000000000000000000" pitchFamily="2" charset="0"/>
                  <a:cs typeface="2547_Ddinya-06" panose="02000000000000000000" pitchFamily="2" charset="0"/>
                </a:rPr>
                <a:t>ระบบรายงานผลการประเมินฯ</a:t>
              </a:r>
            </a:p>
            <a:p>
              <a:pPr algn="ctr"/>
              <a:r>
                <a:rPr lang="en-US" sz="10000" b="1" dirty="0">
                  <a:solidFill>
                    <a:srgbClr val="663300"/>
                  </a:solidFill>
                  <a:latin typeface="2547_Ddinya-06" panose="02000000000000000000" pitchFamily="2" charset="0"/>
                  <a:cs typeface="2547_Ddinya-06" panose="02000000000000000000" pitchFamily="2" charset="0"/>
                </a:rPr>
                <a:t>QA </a:t>
              </a:r>
              <a:r>
                <a:rPr lang="th-TH" sz="10000" b="1" dirty="0">
                  <a:solidFill>
                    <a:srgbClr val="663300"/>
                  </a:solidFill>
                  <a:latin typeface="2547_Ddinya-06" panose="02000000000000000000" pitchFamily="2" charset="0"/>
                  <a:cs typeface="2547_Ddinya-06" panose="02000000000000000000" pitchFamily="2" charset="0"/>
                </a:rPr>
                <a:t>- </a:t>
              </a:r>
              <a:r>
                <a:rPr lang="en-US" sz="10000" b="1" dirty="0">
                  <a:solidFill>
                    <a:srgbClr val="663300"/>
                  </a:solidFill>
                  <a:latin typeface="2547_Ddinya-06" panose="02000000000000000000" pitchFamily="2" charset="0"/>
                  <a:cs typeface="2547_Ddinya-06" panose="02000000000000000000" pitchFamily="2" charset="0"/>
                </a:rPr>
                <a:t>Report</a:t>
              </a:r>
              <a:endParaRPr lang="th-TH" sz="10000" b="1" dirty="0">
                <a:solidFill>
                  <a:srgbClr val="663300"/>
                </a:solidFill>
                <a:latin typeface="2547_Ddinya-06" panose="02000000000000000000" pitchFamily="2" charset="0"/>
                <a:cs typeface="2547_Ddinya-06" panose="020000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221326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9FF7D48-66D8-4BFF-B470-4C30E8A748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823" y="540824"/>
            <a:ext cx="11602354" cy="551707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8719614-A0BE-4FA9-8BD7-89E5A52BB662}"/>
              </a:ext>
            </a:extLst>
          </p:cNvPr>
          <p:cNvSpPr/>
          <p:nvPr/>
        </p:nvSpPr>
        <p:spPr>
          <a:xfrm>
            <a:off x="323850" y="4314825"/>
            <a:ext cx="2619375" cy="40005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312CF5F-2F17-449F-A69A-50B0ED88D2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823" y="487951"/>
            <a:ext cx="11602354" cy="562281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D2DE1C5-8B86-4E3F-B0F6-2A3DC5D58C26}"/>
              </a:ext>
            </a:extLst>
          </p:cNvPr>
          <p:cNvSpPr/>
          <p:nvPr/>
        </p:nvSpPr>
        <p:spPr>
          <a:xfrm>
            <a:off x="323850" y="3762375"/>
            <a:ext cx="2619375" cy="55245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B020236-24BD-43BC-AE54-FE7FCD98E5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2252" y="2253303"/>
            <a:ext cx="8895488" cy="2775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585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CA685168-D6E8-40BF-B31E-DAEA571D22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28855"/>
            <a:ext cx="12212825" cy="423095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5B8AA89-2E48-4300-BB2F-01819A4686CF}"/>
              </a:ext>
            </a:extLst>
          </p:cNvPr>
          <p:cNvSpPr txBox="1"/>
          <p:nvPr/>
        </p:nvSpPr>
        <p:spPr>
          <a:xfrm>
            <a:off x="5730421" y="2510749"/>
            <a:ext cx="43053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arenBoth"/>
            </a:pPr>
            <a:r>
              <a:rPr lang="th-TH" sz="3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ตรวจสอบปีการศึกษาให้ถูกต้อง </a:t>
            </a:r>
          </a:p>
          <a:p>
            <a:r>
              <a:rPr lang="th-TH" sz="3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       ก่อนเริ่มบันทึกผลประเมินฯ</a:t>
            </a:r>
            <a:endParaRPr lang="en-US" sz="3000" b="1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7968988-4635-4F9F-91C6-ADD196790D66}"/>
              </a:ext>
            </a:extLst>
          </p:cNvPr>
          <p:cNvGrpSpPr/>
          <p:nvPr/>
        </p:nvGrpSpPr>
        <p:grpSpPr>
          <a:xfrm>
            <a:off x="8598768" y="3526412"/>
            <a:ext cx="3614057" cy="1399867"/>
            <a:chOff x="8368393" y="3244334"/>
            <a:chExt cx="3614057" cy="139986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6832B21-17C1-4A89-AEFE-912B2E11D0DD}"/>
                </a:ext>
              </a:extLst>
            </p:cNvPr>
            <p:cNvSpPr/>
            <p:nvPr/>
          </p:nvSpPr>
          <p:spPr>
            <a:xfrm>
              <a:off x="10704741" y="4091751"/>
              <a:ext cx="1105352" cy="552450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6E17C6D-678C-4657-8AAB-BDFA23A76D34}"/>
                </a:ext>
              </a:extLst>
            </p:cNvPr>
            <p:cNvSpPr txBox="1"/>
            <p:nvPr/>
          </p:nvSpPr>
          <p:spPr>
            <a:xfrm>
              <a:off x="8368393" y="3244334"/>
              <a:ext cx="3614057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sz="3000" b="1" dirty="0">
                  <a:solidFill>
                    <a:srgbClr val="FF0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(2) คลิกเลือกหลักสูตรที่จะบันทึก</a:t>
              </a:r>
              <a:endParaRPr lang="en-US" sz="3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227BEB9D-B150-4A39-9565-49ACA8F814C8}"/>
              </a:ext>
            </a:extLst>
          </p:cNvPr>
          <p:cNvSpPr txBox="1"/>
          <p:nvPr/>
        </p:nvSpPr>
        <p:spPr>
          <a:xfrm>
            <a:off x="0" y="135849"/>
            <a:ext cx="482926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 dirty="0">
                <a:solidFill>
                  <a:srgbClr val="663300"/>
                </a:solidFill>
                <a:latin typeface="2547_Ddinya-06" panose="02000000000000000000" pitchFamily="2" charset="0"/>
                <a:cs typeface="2547_Ddinya-06" panose="02000000000000000000" pitchFamily="2" charset="0"/>
              </a:rPr>
              <a:t>QA Report : </a:t>
            </a:r>
            <a:r>
              <a:rPr lang="th-TH" sz="5000" b="1" dirty="0">
                <a:solidFill>
                  <a:srgbClr val="663300"/>
                </a:solidFill>
                <a:latin typeface="2547_Ddinya-06" panose="02000000000000000000" pitchFamily="2" charset="0"/>
                <a:cs typeface="2547_Ddinya-06" panose="02000000000000000000" pitchFamily="2" charset="0"/>
              </a:rPr>
              <a:t>ระดับหลักสูตร</a:t>
            </a:r>
          </a:p>
        </p:txBody>
      </p:sp>
    </p:spTree>
    <p:extLst>
      <p:ext uri="{BB962C8B-B14F-4D97-AF65-F5344CB8AC3E}">
        <p14:creationId xmlns:p14="http://schemas.microsoft.com/office/powerpoint/2010/main" val="1948179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D0FAB40-1ABD-4AEC-8D09-0A731AB4D4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6713"/>
            <a:ext cx="12192000" cy="644457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24BDCF8-10A0-48E8-9375-BAABF45D6B46}"/>
              </a:ext>
            </a:extLst>
          </p:cNvPr>
          <p:cNvSpPr txBox="1"/>
          <p:nvPr/>
        </p:nvSpPr>
        <p:spPr>
          <a:xfrm>
            <a:off x="5495925" y="1787028"/>
            <a:ext cx="637222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(1) ตรวจสอบรายชื่อหลักสูตร / สังกัดคณะ / ปีการศึกษา</a:t>
            </a:r>
            <a:endParaRPr lang="en-US" sz="3000" b="1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E196238-8667-433C-B4FF-444E0CC9D0CD}"/>
              </a:ext>
            </a:extLst>
          </p:cNvPr>
          <p:cNvGrpSpPr/>
          <p:nvPr/>
        </p:nvGrpSpPr>
        <p:grpSpPr>
          <a:xfrm>
            <a:off x="4285797" y="2765846"/>
            <a:ext cx="7325177" cy="1520403"/>
            <a:chOff x="4285797" y="2765846"/>
            <a:chExt cx="7325177" cy="1520403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60E7589-B7E3-4640-A012-4BDC88774887}"/>
                </a:ext>
              </a:extLst>
            </p:cNvPr>
            <p:cNvSpPr/>
            <p:nvPr/>
          </p:nvSpPr>
          <p:spPr>
            <a:xfrm>
              <a:off x="4285797" y="2765846"/>
              <a:ext cx="3648527" cy="1520403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B62C8DE-B35B-4E36-ADC3-040DF6EB063B}"/>
                </a:ext>
              </a:extLst>
            </p:cNvPr>
            <p:cNvSpPr txBox="1"/>
            <p:nvPr/>
          </p:nvSpPr>
          <p:spPr>
            <a:xfrm>
              <a:off x="8191499" y="3099221"/>
              <a:ext cx="341947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sz="3000" b="1" dirty="0">
                  <a:solidFill>
                    <a:srgbClr val="FF0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(2) คลิกเลือกเวอร์ชั่นของเกณฑ์ </a:t>
              </a:r>
              <a:r>
                <a:rPr lang="en-US" sz="3000" b="1" dirty="0">
                  <a:solidFill>
                    <a:srgbClr val="FF0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AUN-QA </a:t>
              </a:r>
              <a:r>
                <a:rPr lang="th-TH" sz="3000" b="1" dirty="0">
                  <a:solidFill>
                    <a:srgbClr val="FF0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ที่หลักสูตรประเมินฯ</a:t>
              </a:r>
              <a:endParaRPr lang="en-US" sz="3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848C93D6-B0B5-4D49-A634-8364FF741FA7}"/>
              </a:ext>
            </a:extLst>
          </p:cNvPr>
          <p:cNvSpPr txBox="1"/>
          <p:nvPr/>
        </p:nvSpPr>
        <p:spPr>
          <a:xfrm>
            <a:off x="0" y="5327848"/>
            <a:ext cx="12191999" cy="1323439"/>
          </a:xfrm>
          <a:prstGeom prst="rect">
            <a:avLst/>
          </a:prstGeom>
          <a:solidFill>
            <a:srgbClr val="DFA87B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40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ตรวจสอบ </a:t>
            </a:r>
            <a:r>
              <a:rPr lang="en-US" sz="40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Criteria </a:t>
            </a:r>
            <a:r>
              <a:rPr lang="th-TH" sz="40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ตามเวอร์ชั่นให้ครบถ้วนก่อนบันทึกผลการประเมินฯ </a:t>
            </a:r>
            <a:br>
              <a:rPr lang="th-TH" sz="40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40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และสามารถกดเลือกได้เพียงครั้งเดียว (ไม่สามารถแก้ไขได้)</a:t>
            </a:r>
            <a:endParaRPr lang="en-US" sz="4000" b="1" dirty="0">
              <a:solidFill>
                <a:schemeClr val="bg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566541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4E7CCBD5-F39E-4AB6-8FF6-A3FFEC4B5FF2}"/>
              </a:ext>
            </a:extLst>
          </p:cNvPr>
          <p:cNvGrpSpPr/>
          <p:nvPr/>
        </p:nvGrpSpPr>
        <p:grpSpPr>
          <a:xfrm>
            <a:off x="3257549" y="107114"/>
            <a:ext cx="5067301" cy="6643771"/>
            <a:chOff x="6562723" y="0"/>
            <a:chExt cx="5629277" cy="7380582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F80E2C3F-B881-4DB4-890E-9690DF87DBE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562725" y="0"/>
              <a:ext cx="5629275" cy="2734112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FAECC47F-BE5A-44C0-852C-412EB7F03E3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562724" y="2673239"/>
              <a:ext cx="5629275" cy="2901300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D281E879-8143-43E7-B375-E22A80BDCB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62723" y="5574539"/>
              <a:ext cx="5629274" cy="18060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348552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80E2C3F-B881-4DB4-890E-9690DF87DB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311" y="479301"/>
            <a:ext cx="11683378" cy="567456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4F43C78-B894-45BD-A5D6-9B24EDDF9EED}"/>
              </a:ext>
            </a:extLst>
          </p:cNvPr>
          <p:cNvSpPr txBox="1"/>
          <p:nvPr/>
        </p:nvSpPr>
        <p:spPr>
          <a:xfrm>
            <a:off x="5753099" y="1746126"/>
            <a:ext cx="632746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รายละเอียดรายชื่อหลักสูตร / สังกัดคณะ / ปีการศึกษา</a:t>
            </a:r>
            <a:endParaRPr lang="en-US" sz="3000" b="1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2DB6C0-1DC6-4B38-978C-9073086CC910}"/>
              </a:ext>
            </a:extLst>
          </p:cNvPr>
          <p:cNvSpPr txBox="1"/>
          <p:nvPr/>
        </p:nvSpPr>
        <p:spPr>
          <a:xfrm>
            <a:off x="5753099" y="2505566"/>
            <a:ext cx="61922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8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ระบุวัน/เดือน/ปี ที่หลักสูตรรับการประเมิน </a:t>
            </a:r>
            <a:br>
              <a:rPr lang="th-TH" sz="28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16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(กรณีมีมากกว่า 1 วัน ให้ระบุวันสุดท้าย เช่น ประเมินวันที่ 5 – 6 มิถุนายน 2565 ให้ระบุเป็น 6 มิถุนายน 2565)</a:t>
            </a:r>
            <a:endParaRPr lang="en-US" sz="2800" b="1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833B9D5-4B55-46B8-B4E7-502BC5543989}"/>
              </a:ext>
            </a:extLst>
          </p:cNvPr>
          <p:cNvSpPr txBox="1"/>
          <p:nvPr/>
        </p:nvSpPr>
        <p:spPr>
          <a:xfrm>
            <a:off x="352424" y="3593976"/>
            <a:ext cx="312420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4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รายชื่ออาจารย์ผู้รับผิดชอบหลักสูตร</a:t>
            </a:r>
            <a:br>
              <a:rPr lang="th-TH" sz="24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24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จะถูกกำหนดโดยระบบ </a:t>
            </a:r>
            <a:br>
              <a:rPr lang="th-TH" sz="24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24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ให้ทำการตรวจสอบให้ถูกต้อง</a:t>
            </a:r>
            <a:br>
              <a:rPr lang="th-TH" sz="24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24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ก่อนบันทึกผลประเมินฯ</a:t>
            </a:r>
            <a:endParaRPr lang="en-US" sz="2400" b="1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C902DDA-A04C-45B1-83BC-FA38318633D8}"/>
              </a:ext>
            </a:extLst>
          </p:cNvPr>
          <p:cNvSpPr txBox="1"/>
          <p:nvPr/>
        </p:nvSpPr>
        <p:spPr>
          <a:xfrm>
            <a:off x="438147" y="5564086"/>
            <a:ext cx="66198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4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รายชื่อกรรมการประเมินฯ ให้ระบุให้ครบถ้วนทุกตำแหน่ง (เลขานุการด้วย)</a:t>
            </a:r>
            <a:endParaRPr lang="en-US" sz="2400" b="1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098001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1" grpId="0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F549EBE-5E7B-4BEA-BD2E-3448ADE4249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3799"/>
          <a:stretch/>
        </p:blipFill>
        <p:spPr>
          <a:xfrm>
            <a:off x="232850" y="193336"/>
            <a:ext cx="8215826" cy="281952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4F43C78-B894-45BD-A5D6-9B24EDDF9EED}"/>
              </a:ext>
            </a:extLst>
          </p:cNvPr>
          <p:cNvSpPr txBox="1"/>
          <p:nvPr/>
        </p:nvSpPr>
        <p:spPr>
          <a:xfrm>
            <a:off x="8686800" y="530108"/>
            <a:ext cx="350520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000" b="1" dirty="0">
                <a:solidFill>
                  <a:srgbClr val="6633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ตัวบ่งชี้ 1.1 ..ระบบจะกำหนดให้</a:t>
            </a:r>
            <a:br>
              <a:rPr lang="th-TH" sz="3000" b="1" dirty="0">
                <a:solidFill>
                  <a:srgbClr val="6633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3000" b="1" dirty="0">
                <a:solidFill>
                  <a:srgbClr val="6633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โดยอัตโนมัติ ตามระดับปริญญา</a:t>
            </a:r>
            <a:br>
              <a:rPr lang="th-TH" sz="3000" b="1" dirty="0">
                <a:solidFill>
                  <a:srgbClr val="6633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3200" b="1" dirty="0">
                <a:solidFill>
                  <a:srgbClr val="6633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ให้ทำการตรวจสอบให้ถูกต้อง</a:t>
            </a:r>
            <a:br>
              <a:rPr lang="th-TH" sz="3200" b="1" dirty="0">
                <a:solidFill>
                  <a:srgbClr val="6633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3200" b="1" dirty="0">
                <a:solidFill>
                  <a:srgbClr val="6633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ก่อนบันทึกผลประเมินฯ</a:t>
            </a:r>
            <a:endParaRPr lang="en-US" sz="3000" b="1" dirty="0">
              <a:solidFill>
                <a:srgbClr val="6633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15D2419-67E8-47E1-9E59-F55AAE0ABAB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854"/>
          <a:stretch/>
        </p:blipFill>
        <p:spPr>
          <a:xfrm>
            <a:off x="232850" y="3168831"/>
            <a:ext cx="8215826" cy="355110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4320F32E-BFEB-4A59-A065-087271F75744}"/>
              </a:ext>
            </a:extLst>
          </p:cNvPr>
          <p:cNvSpPr txBox="1"/>
          <p:nvPr/>
        </p:nvSpPr>
        <p:spPr>
          <a:xfrm>
            <a:off x="314325" y="1787408"/>
            <a:ext cx="202882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3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ระดับปริญญาตรี</a:t>
            </a:r>
            <a:endParaRPr lang="en-US" sz="3000" b="1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4B63EDF-38C1-4FFF-A35A-6CB4304BE7F7}"/>
              </a:ext>
            </a:extLst>
          </p:cNvPr>
          <p:cNvSpPr txBox="1"/>
          <p:nvPr/>
        </p:nvSpPr>
        <p:spPr>
          <a:xfrm>
            <a:off x="135474" y="4606936"/>
            <a:ext cx="2386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8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ระดับปริญญาโท-เอก</a:t>
            </a:r>
            <a:endParaRPr lang="en-US" sz="2800" b="1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0376093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534</TotalTime>
  <Words>598</Words>
  <Application>Microsoft Office PowerPoint</Application>
  <PresentationFormat>Widescreen</PresentationFormat>
  <Paragraphs>69</Paragraphs>
  <Slides>22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0" baseType="lpstr">
      <vt:lpstr>2547_Ddinya-06</vt:lpstr>
      <vt:lpstr>Angsana New</vt:lpstr>
      <vt:lpstr>Arial</vt:lpstr>
      <vt:lpstr>Bangna New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Judarad Chittong</dc:creator>
  <cp:lastModifiedBy>Nittaya Jaikanta</cp:lastModifiedBy>
  <cp:revision>18</cp:revision>
  <dcterms:created xsi:type="dcterms:W3CDTF">2022-05-05T02:26:54Z</dcterms:created>
  <dcterms:modified xsi:type="dcterms:W3CDTF">2022-05-06T09:05:13Z</dcterms:modified>
</cp:coreProperties>
</file>