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41"/>
  </p:notesMasterIdLst>
  <p:handoutMasterIdLst>
    <p:handoutMasterId r:id="rId42"/>
  </p:handoutMasterIdLst>
  <p:sldIdLst>
    <p:sldId id="282" r:id="rId5"/>
    <p:sldId id="271" r:id="rId6"/>
    <p:sldId id="283" r:id="rId7"/>
    <p:sldId id="284" r:id="rId8"/>
    <p:sldId id="300" r:id="rId9"/>
    <p:sldId id="301" r:id="rId10"/>
    <p:sldId id="302" r:id="rId11"/>
    <p:sldId id="303" r:id="rId12"/>
    <p:sldId id="304" r:id="rId13"/>
    <p:sldId id="285" r:id="rId14"/>
    <p:sldId id="260" r:id="rId15"/>
    <p:sldId id="305" r:id="rId16"/>
    <p:sldId id="306" r:id="rId17"/>
    <p:sldId id="307" r:id="rId18"/>
    <p:sldId id="286" r:id="rId19"/>
    <p:sldId id="308" r:id="rId20"/>
    <p:sldId id="309" r:id="rId21"/>
    <p:sldId id="310" r:id="rId22"/>
    <p:sldId id="311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  <p:sldId id="329" r:id="rId39"/>
    <p:sldId id="330" r:id="rId40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3922"/>
    <a:srgbClr val="DD462F"/>
    <a:srgbClr val="D24726"/>
    <a:srgbClr val="F5F5F5"/>
    <a:srgbClr val="F8CAB6"/>
    <a:srgbClr val="F8CFB6"/>
    <a:srgbClr val="FF9B45"/>
    <a:srgbClr val="404040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241" autoAdjust="0"/>
  </p:normalViewPr>
  <p:slideViewPr>
    <p:cSldViewPr snapToGrid="0">
      <p:cViewPr varScale="1">
        <p:scale>
          <a:sx n="110" d="100"/>
          <a:sy n="110" d="100"/>
        </p:scale>
        <p:origin x="492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42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5E18BF3-54D8-425E-932D-0B888A8D6688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26/10/63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679768-A2FC-4D08-91F6-8DCE6C566B36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t>‹#›</a:t>
            </a:fld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420AB945-10B2-4387-A739-11B813A42276}" type="datetime1">
              <a:rPr lang="th-TH" smtClean="0"/>
              <a:t>26/10/63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noProof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noProof="0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 dirty="0"/>
              <a:t>ระดับที่สอง</a:t>
            </a:r>
          </a:p>
          <a:p>
            <a:pPr lvl="2" rtl="0"/>
            <a:r>
              <a:rPr lang="th-TH" noProof="0" dirty="0"/>
              <a:t>ระดับที่สาม</a:t>
            </a:r>
          </a:p>
          <a:p>
            <a:pPr lvl="3" rtl="0"/>
            <a:r>
              <a:rPr lang="th-TH" noProof="0" dirty="0"/>
              <a:t>ระดับที่สี่</a:t>
            </a:r>
          </a:p>
          <a:p>
            <a:pPr lvl="4" rtl="0"/>
            <a:r>
              <a:rPr lang="th-TH" noProof="0" dirty="0"/>
              <a:t>ระดับที่ห้า</a:t>
            </a:r>
          </a:p>
        </p:txBody>
      </p:sp>
      <p:sp>
        <p:nvSpPr>
          <p:cNvPr id="6" name="ตัวแทนส่วนท้าย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DF61EA0F-A667-4B49-8422-0062BC55E249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th-TH">
                <a:latin typeface="Leelawadee" panose="020B0502040204020203" pitchFamily="34" charset="-34"/>
                <a:cs typeface="Leelawadee" panose="020B0502040204020203" pitchFamily="34" charset="-34"/>
              </a:rPr>
              <a:t>ในโหมดการนำเสนอสไลด์ ให้เลือกที่ลูกศรเพื่อเยี่ยมชมลิงก์</a:t>
            </a: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F61EA0F-A667-4B49-8422-0062BC55E249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6179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 </a:t>
            </a:r>
            <a:r>
              <a:rPr lang="th-TH" dirty="0"/>
              <a:t>คือ ภาพรวมของส่วนงาน </a:t>
            </a:r>
          </a:p>
          <a:p>
            <a:r>
              <a:rPr lang="th-TH" dirty="0"/>
              <a:t>เป็นสิ่งที่บ่งบอกถึงบริบทที่สำคัญของส่วนงาน</a:t>
            </a:r>
            <a:endParaRPr lang="en-US" dirty="0"/>
          </a:p>
          <a:p>
            <a:endParaRPr lang="th-TH" dirty="0"/>
          </a:p>
          <a:p>
            <a:r>
              <a:rPr lang="th-TH" dirty="0"/>
              <a:t>ประกอบด้วย 2 ส่วนใหญ่ ๆ คือ </a:t>
            </a:r>
            <a:br>
              <a:rPr lang="th-TH" dirty="0"/>
            </a:br>
            <a:r>
              <a:rPr lang="en-US" dirty="0"/>
              <a:t>P1 – </a:t>
            </a:r>
            <a:r>
              <a:rPr lang="th-TH" dirty="0"/>
              <a:t>ลักษณะองค์กร</a:t>
            </a:r>
          </a:p>
          <a:p>
            <a:r>
              <a:rPr lang="en-US" dirty="0"/>
              <a:t>P2 – </a:t>
            </a:r>
            <a:r>
              <a:rPr lang="th-TH" dirty="0"/>
              <a:t>สภาวการณ์องค์กร</a:t>
            </a:r>
          </a:p>
          <a:p>
            <a:endParaRPr lang="th-TH" dirty="0"/>
          </a:p>
          <a:p>
            <a:r>
              <a:rPr lang="th-TH" dirty="0"/>
              <a:t>บริบทเชิงกลยุทธ์ </a:t>
            </a:r>
            <a:r>
              <a:rPr lang="en-US" dirty="0"/>
              <a:t>= </a:t>
            </a:r>
            <a:r>
              <a:rPr lang="th-TH" dirty="0"/>
              <a:t>ความท้าทายและความได้เปรียบเชิงกลยุทธ์ (ที่ทำให้บรรลุวิสัยทัศน์ขององค์กร)</a:t>
            </a:r>
            <a:endParaRPr lang="en-US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6479-0949-400F-96D9-86310CC1F8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6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6493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12557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03557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02326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26374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8417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5189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0875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3716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825877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3487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546832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374692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24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18735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25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06752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26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547444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27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36310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28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51544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29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9315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23906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30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155181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31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058567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32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7975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33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4959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34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039455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5807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99616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5145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7659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59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3278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9544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3781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th-TH" sz="1800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cxnSp>
        <p:nvCxnSpPr>
          <p:cNvPr id="12" name="ตัวเชื่อมต่อตรง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rtlCol="0"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th-TH" noProof="0"/>
              <a:t>คลิกเพื่อแก้ไขสไตล์ของข้อความต้นแบบ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th-TH" noProof="0"/>
              <a:t>ระดับที่สอง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th-TH" noProof="0"/>
              <a:t>ระดับที่สาม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th-TH" noProof="0"/>
              <a:t>ระดับที่สี่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th-TH" noProof="0"/>
              <a:t>ระดับที่ห้า</a:t>
            </a:r>
          </a:p>
        </p:txBody>
      </p:sp>
      <p:sp>
        <p:nvSpPr>
          <p:cNvPr id="6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EC962C09-03F0-444E-BA1C-A44330DF796F}" type="datetime1">
              <a:rPr lang="th-TH" smtClean="0"/>
              <a:t>26/10/63</a:t>
            </a:fld>
            <a:endParaRPr lang="th-TH" dirty="0"/>
          </a:p>
        </p:txBody>
      </p:sp>
      <p:sp>
        <p:nvSpPr>
          <p:cNvPr id="7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8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860EDB8-5305-433F-BE41-D7A86D811DB3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่วนหั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10" name="สี่เหลี่ยมผืนผ้า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sz="1800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 rtlCol="0">
            <a:normAutofit/>
          </a:bodyPr>
          <a:lstStyle>
            <a:lvl1pPr>
              <a:defRPr sz="3600">
                <a:solidFill>
                  <a:schemeClr val="bg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7" name="ตัวแทนเนื้อหา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th-TH" noProof="0"/>
              <a:t>คลิกเพื่อแก้ไขสไตล์ของข้อความต้นแบบ</a:t>
            </a:r>
          </a:p>
          <a:p>
            <a:pPr marL="0" lvl="1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th-TH" noProof="0"/>
              <a:t>ระดับที่สอง</a:t>
            </a:r>
          </a:p>
          <a:p>
            <a:pPr marL="0" lvl="2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th-TH" noProof="0"/>
              <a:t>ระดับที่สาม</a:t>
            </a:r>
          </a:p>
          <a:p>
            <a:pPr marL="0" lvl="3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th-TH" noProof="0"/>
              <a:t>ระดับที่สี่</a:t>
            </a:r>
          </a:p>
          <a:p>
            <a:pPr marL="0" lvl="4" indent="0" rtl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th-TH" noProof="0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379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th-TH" sz="1800" noProof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rtl="0"/>
            <a:r>
              <a:rPr lang="th-TH" noProof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noProof="0"/>
              <a:t>คลิกเพื่อแก้ไขสไตล์ของข้อความต้นแบบ</a:t>
            </a:r>
          </a:p>
          <a:p>
            <a:pPr lvl="1" rtl="0"/>
            <a:r>
              <a:rPr lang="th-TH" noProof="0"/>
              <a:t>ระดับที่สอง</a:t>
            </a:r>
          </a:p>
          <a:p>
            <a:pPr lvl="2" rtl="0"/>
            <a:r>
              <a:rPr lang="th-TH" noProof="0"/>
              <a:t>ระดับที่สาม</a:t>
            </a:r>
          </a:p>
          <a:p>
            <a:pPr lvl="3" rtl="0"/>
            <a:r>
              <a:rPr lang="th-TH" noProof="0"/>
              <a:t>ระดับที่สี่</a:t>
            </a:r>
          </a:p>
          <a:p>
            <a:pPr lvl="4" rtl="0"/>
            <a:r>
              <a:rPr lang="th-TH" noProof="0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4DCD5F5-E489-4251-B5C7-D9CFD7973540}" type="datetime1">
              <a:rPr lang="th-TH" smtClean="0"/>
              <a:t>26/10/63</a:t>
            </a:fld>
            <a:endParaRPr lang="th-TH" dirty="0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9860EDB8-5305-433F-BE41-D7A86D811DB3}" type="slidenum">
              <a:rPr lang="th-TH" smtClean="0"/>
              <a:pPr/>
              <a:t>‹#›</a:t>
            </a:fld>
            <a:endParaRPr lang="th-TH"/>
          </a:p>
        </p:txBody>
      </p:sp>
      <p:cxnSp>
        <p:nvCxnSpPr>
          <p:cNvPr id="8" name="ตัวเชื่อมต่อตรง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>
            <a:extLst>
              <a:ext uri="{FF2B5EF4-FFF2-40B4-BE49-F238E27FC236}">
                <a16:creationId xmlns:a16="http://schemas.microsoft.com/office/drawing/2014/main" id="{B5856F3D-F6D8-48C5-B2FF-9537EEFAB9C5}"/>
              </a:ext>
            </a:extLst>
          </p:cNvPr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10" t="22008" r="9712" b="15472"/>
          <a:stretch/>
        </p:blipFill>
        <p:spPr bwMode="auto">
          <a:xfrm>
            <a:off x="501591" y="505098"/>
            <a:ext cx="5887598" cy="1463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344265E0-74CD-4AEA-8293-8D7249F2E893}"/>
              </a:ext>
            </a:extLst>
          </p:cNvPr>
          <p:cNvSpPr txBox="1"/>
          <p:nvPr/>
        </p:nvSpPr>
        <p:spPr>
          <a:xfrm>
            <a:off x="1942011" y="3115490"/>
            <a:ext cx="83079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แนวทางการประกันคุณภาพการศึกษา</a:t>
            </a:r>
          </a:p>
          <a:p>
            <a:pPr algn="ctr"/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CUPT-QMS Guidelines 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77643404-5E18-4CC2-ACDF-7C8F60F12604}"/>
              </a:ext>
            </a:extLst>
          </p:cNvPr>
          <p:cNvSpPr txBox="1"/>
          <p:nvPr/>
        </p:nvSpPr>
        <p:spPr>
          <a:xfrm>
            <a:off x="8334103" y="5549537"/>
            <a:ext cx="4005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มหาวิทยาลัยแม่โจ้ – ชุมพร</a:t>
            </a:r>
          </a:p>
          <a:p>
            <a:pPr algn="ctr"/>
            <a:r>
              <a:rPr lang="th-TH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13 พฤศจิกายน 2563</a:t>
            </a:r>
            <a:endParaRPr lang="en-US" sz="3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8E8DC6A-0B6F-4083-8283-AE53734B702D}"/>
              </a:ext>
            </a:extLst>
          </p:cNvPr>
          <p:cNvSpPr txBox="1"/>
          <p:nvPr/>
        </p:nvSpPr>
        <p:spPr>
          <a:xfrm>
            <a:off x="509450" y="363808"/>
            <a:ext cx="100975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โครงร่างองค์กร </a:t>
            </a:r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(Organizational Profile : OP)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A71094D-9918-47F0-9375-3C7E92730B88}"/>
              </a:ext>
            </a:extLst>
          </p:cNvPr>
          <p:cNvSpPr txBox="1"/>
          <p:nvPr/>
        </p:nvSpPr>
        <p:spPr>
          <a:xfrm>
            <a:off x="592183" y="1225582"/>
            <a:ext cx="1100763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5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แสดงบริบทของคณะ/สถาบัน เพื่อให้ทั้ง</a:t>
            </a:r>
            <a:r>
              <a:rPr lang="th-TH" sz="4500" b="1" i="0" dirty="0">
                <a:solidFill>
                  <a:srgbClr val="0070C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ผู้บริหาร</a:t>
            </a:r>
            <a:r>
              <a:rPr lang="th-TH" sz="45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r>
              <a:rPr lang="th-TH" sz="4500" b="1" i="0" dirty="0">
                <a:solidFill>
                  <a:srgbClr val="7030A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บุคลากร </a:t>
            </a:r>
            <a:br>
              <a:rPr lang="th-TH" sz="4500" b="1" i="0" dirty="0">
                <a:solidFill>
                  <a:srgbClr val="7030A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5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มีความเข้าใจที่ตรงกันเกี่ยวกับบริบทที่สำคัญของคณะ/สถาบัน รวมทั้งเอกลักษณ์ของคณะ/สถาบันและ</a:t>
            </a:r>
            <a:r>
              <a:rPr lang="th-TH" sz="4500" b="1" i="0" dirty="0" err="1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อัต</a:t>
            </a:r>
            <a:r>
              <a:rPr lang="th-TH" sz="45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ลักษณ์ของนิสิต/นักศึกษาที่กำหนดไว้ และใช้เป็นหลักในการดำเนินการ</a:t>
            </a:r>
            <a:endParaRPr lang="en-US" sz="4500" b="1" dirty="0">
              <a:solidFill>
                <a:srgbClr val="564B3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45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คณะ/สถาบัน ศึกษาและทำความเข้าใจถึง</a:t>
            </a:r>
            <a:br>
              <a:rPr lang="th-TH" sz="45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500" b="1" i="0" dirty="0">
                <a:solidFill>
                  <a:srgbClr val="CF543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• </a:t>
            </a:r>
            <a:r>
              <a:rPr lang="th-TH" sz="45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บริบทและเป้าหมายระยะสั้นและระยะยาวของคณะ/สถาบัน</a:t>
            </a:r>
            <a:br>
              <a:rPr lang="th-TH" sz="45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500" b="1" i="0" dirty="0">
                <a:solidFill>
                  <a:srgbClr val="CF543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• </a:t>
            </a:r>
            <a:r>
              <a:rPr lang="th-TH" sz="45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สถานการณ์ปัจจุบันทั้งภายนอกและภายในคณะ/สถาบันที่</a:t>
            </a:r>
            <a:r>
              <a:rPr lang="th-TH" sz="4500" b="1" dirty="0">
                <a:solidFill>
                  <a:srgbClr val="564B3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ส่งผลถึง</a:t>
            </a:r>
            <a:br>
              <a:rPr lang="th-TH" sz="4500" b="1" dirty="0">
                <a:solidFill>
                  <a:srgbClr val="564B3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500" b="1" dirty="0">
                <a:solidFill>
                  <a:srgbClr val="564B3C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การดำเนินการและผลลัพธ์ของการดำเนินงานของคณะ/สถาบัน</a:t>
            </a:r>
          </a:p>
        </p:txBody>
      </p:sp>
    </p:spTree>
    <p:extLst>
      <p:ext uri="{BB962C8B-B14F-4D97-AF65-F5344CB8AC3E}">
        <p14:creationId xmlns:p14="http://schemas.microsoft.com/office/powerpoint/2010/main" val="335683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8BDCAFE-9662-4C37-9D29-7A0E442B682D}"/>
              </a:ext>
            </a:extLst>
          </p:cNvPr>
          <p:cNvSpPr txBox="1"/>
          <p:nvPr/>
        </p:nvSpPr>
        <p:spPr>
          <a:xfrm>
            <a:off x="509450" y="380967"/>
            <a:ext cx="100975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โครงร่างองค์กร </a:t>
            </a:r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(Organizational Profile : OP)</a:t>
            </a:r>
          </a:p>
        </p:txBody>
      </p:sp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22380E84-EB1A-4E4D-8BF9-E52F1F77969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8882" y="1242741"/>
            <a:ext cx="8074235" cy="5301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510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8E8DC6A-0B6F-4083-8283-AE53734B702D}"/>
              </a:ext>
            </a:extLst>
          </p:cNvPr>
          <p:cNvSpPr txBox="1"/>
          <p:nvPr/>
        </p:nvSpPr>
        <p:spPr>
          <a:xfrm>
            <a:off x="509450" y="363808"/>
            <a:ext cx="100975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โครงร่างองค์กร </a:t>
            </a:r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(Organizational Profile : OP)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A71094D-9918-47F0-9375-3C7E92730B88}"/>
              </a:ext>
            </a:extLst>
          </p:cNvPr>
          <p:cNvSpPr txBox="1"/>
          <p:nvPr/>
        </p:nvSpPr>
        <p:spPr>
          <a:xfrm>
            <a:off x="2312126" y="1408462"/>
            <a:ext cx="7567748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P1 : </a:t>
            </a:r>
            <a:r>
              <a:rPr lang="th-TH" sz="4800" b="1" i="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ลักษณะองค์การ</a:t>
            </a:r>
            <a:b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4800" b="1" i="0" dirty="0">
                <a:solidFill>
                  <a:srgbClr val="CF543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a. </a:t>
            </a: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สภาพแวดล้อมขององค์การ</a:t>
            </a:r>
            <a:b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4800" b="1" i="0" dirty="0">
                <a:solidFill>
                  <a:srgbClr val="CF543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b. </a:t>
            </a: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ความสัมพันธ์ระดับองค์การ</a:t>
            </a:r>
            <a:b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4800" b="1" i="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P2 : </a:t>
            </a:r>
            <a:r>
              <a:rPr lang="th-TH" sz="4800" b="1" i="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สภาวการณ์ขององค์การ</a:t>
            </a:r>
            <a:b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4800" b="1" i="0" dirty="0">
                <a:solidFill>
                  <a:srgbClr val="CF543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a. </a:t>
            </a: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สภาพด้านการแข่งขัน</a:t>
            </a:r>
            <a:b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4800" b="1" i="0" dirty="0">
                <a:solidFill>
                  <a:srgbClr val="CF543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b. </a:t>
            </a: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บริบทเชิงกลยุทธ์</a:t>
            </a:r>
            <a:b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en-US" sz="4800" b="1" i="0" dirty="0">
                <a:solidFill>
                  <a:srgbClr val="CF543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c. </a:t>
            </a: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ระบบการปรับปรุงผลการดำเนินการ</a:t>
            </a:r>
            <a:endParaRPr lang="th-TH" sz="4800" b="1" dirty="0">
              <a:solidFill>
                <a:srgbClr val="564B3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50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8E8DC6A-0B6F-4083-8283-AE53734B702D}"/>
              </a:ext>
            </a:extLst>
          </p:cNvPr>
          <p:cNvSpPr txBox="1"/>
          <p:nvPr/>
        </p:nvSpPr>
        <p:spPr>
          <a:xfrm>
            <a:off x="509450" y="363808"/>
            <a:ext cx="100975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OP</a:t>
            </a:r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: P1 </a:t>
            </a:r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ลักษณะองค์กร</a:t>
            </a:r>
            <a:endParaRPr lang="en-US" sz="50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A71094D-9918-47F0-9375-3C7E92730B88}"/>
              </a:ext>
            </a:extLst>
          </p:cNvPr>
          <p:cNvSpPr txBox="1"/>
          <p:nvPr/>
        </p:nvSpPr>
        <p:spPr>
          <a:xfrm>
            <a:off x="2625634" y="1225582"/>
            <a:ext cx="694073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.  </a:t>
            </a:r>
            <a:r>
              <a:rPr lang="th-TH" sz="3600" b="1" i="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สภาพแวดล้อมขององค์การ</a:t>
            </a:r>
          </a:p>
          <a:p>
            <a:pPr marL="574675"/>
            <a: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1) หลักสูตร และบริการ</a:t>
            </a:r>
          </a:p>
          <a:p>
            <a:pPr marL="574675"/>
            <a: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2) วิสัยทัศน์ และพันธกิจ</a:t>
            </a:r>
          </a:p>
          <a:p>
            <a:pPr marL="574675"/>
            <a: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3) ลักษณะโดยรวมของบุคลากร</a:t>
            </a:r>
          </a:p>
          <a:p>
            <a:pPr marL="574675"/>
            <a: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4) สินทรัพย์</a:t>
            </a:r>
          </a:p>
          <a:p>
            <a:pPr marL="574675"/>
            <a: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5) กฎระเบียบข้อบังคับ</a:t>
            </a:r>
          </a:p>
          <a:p>
            <a:r>
              <a:rPr lang="en-US" sz="3600" b="1" i="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B. </a:t>
            </a:r>
            <a:r>
              <a:rPr lang="th-TH" sz="3600" b="1" i="0" dirty="0">
                <a:solidFill>
                  <a:srgbClr val="FF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ความสัมพันธ์ระดับองค์การ</a:t>
            </a:r>
          </a:p>
          <a:p>
            <a:pPr marL="574675"/>
            <a: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1) โครงสร้างองค์การ</a:t>
            </a:r>
          </a:p>
          <a:p>
            <a:pPr marL="574675"/>
            <a: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2) ผู้เรียน ลูกค้ากลุ่มอื่น และผู้มีส่วนได้ส่วนเสีย</a:t>
            </a:r>
          </a:p>
          <a:p>
            <a:pPr marL="574675"/>
            <a: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3) ผู้ส่งมอบและคู่ความร่วมมือ</a:t>
            </a:r>
            <a:endParaRPr lang="th-TH" sz="3600" b="1" dirty="0">
              <a:solidFill>
                <a:srgbClr val="564B3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395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78E8DC6A-0B6F-4083-8283-AE53734B702D}"/>
              </a:ext>
            </a:extLst>
          </p:cNvPr>
          <p:cNvSpPr txBox="1"/>
          <p:nvPr/>
        </p:nvSpPr>
        <p:spPr>
          <a:xfrm>
            <a:off x="509450" y="363808"/>
            <a:ext cx="100975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OP</a:t>
            </a:r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: P2 </a:t>
            </a:r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สภาวการณ์ขององค์กร</a:t>
            </a:r>
            <a:endParaRPr lang="en-US" sz="50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A71094D-9918-47F0-9375-3C7E92730B88}"/>
              </a:ext>
            </a:extLst>
          </p:cNvPr>
          <p:cNvSpPr txBox="1"/>
          <p:nvPr/>
        </p:nvSpPr>
        <p:spPr>
          <a:xfrm>
            <a:off x="716279" y="1382337"/>
            <a:ext cx="1075944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A</a:t>
            </a:r>
            <a:r>
              <a:rPr lang="en-US" sz="4800" b="1" i="0" dirty="0">
                <a:solidFill>
                  <a:srgbClr val="00B05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สภาพด้านการแข่งขัน</a:t>
            </a:r>
            <a:b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800" b="1" i="0" dirty="0">
                <a:solidFill>
                  <a:srgbClr val="CF543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1) </a:t>
            </a: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ลำดับในการแข่งขัน</a:t>
            </a:r>
            <a:b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800" b="1" i="0" dirty="0">
                <a:solidFill>
                  <a:srgbClr val="CF543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2) </a:t>
            </a: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การเปลี่ยนแปลงความสามารถในการแข่งขัน</a:t>
            </a:r>
            <a:b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800" b="1" i="0" dirty="0">
                <a:solidFill>
                  <a:srgbClr val="CF543F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3) </a:t>
            </a: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ข้อมูลเชิงเปรียบเทียบ</a:t>
            </a:r>
            <a:b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48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B</a:t>
            </a:r>
            <a:r>
              <a:rPr lang="en-US" sz="4800" b="1" i="0" dirty="0">
                <a:solidFill>
                  <a:srgbClr val="00B05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บริบทเชิงกลยุทธ์ (ความท้าทายและความได้เปรียบเชิงกลยุทธ์)</a:t>
            </a:r>
            <a:b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48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</a:t>
            </a:r>
            <a:r>
              <a:rPr lang="en-US" sz="4800" b="1" i="0" dirty="0">
                <a:solidFill>
                  <a:srgbClr val="00B05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. </a:t>
            </a:r>
            <a:r>
              <a:rPr lang="th-TH" sz="48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ระบบการปรับปรุงผลการดำเนินการ</a:t>
            </a:r>
            <a:endParaRPr lang="th-TH" sz="4800" b="1" dirty="0">
              <a:solidFill>
                <a:srgbClr val="564B3C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3222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509450" y="363808"/>
            <a:ext cx="100975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C.1 </a:t>
            </a:r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ผลและกระบวนการรับสมัครและคัดเลือกผู้เรียน</a:t>
            </a:r>
            <a:endParaRPr lang="en-US" sz="50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7B33FC0-945A-4490-BB45-CD2F6E4A0C5B}"/>
              </a:ext>
            </a:extLst>
          </p:cNvPr>
          <p:cNvSpPr txBox="1"/>
          <p:nvPr/>
        </p:nvSpPr>
        <p:spPr>
          <a:xfrm>
            <a:off x="555170" y="1225582"/>
            <a:ext cx="1108165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คำอธิบาย</a:t>
            </a:r>
            <a:r>
              <a:rPr lang="en-US" sz="36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การรับนักศึกษาเข้าศึกษาในหลักสูตรของคณะ/สถาบันควรสอดคล้องกับ</a:t>
            </a:r>
            <a:b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ความต้องการของตลาด ทั้งด้านสมรรถนะของบัณฑิตและจำนวน เนื่องจากจำนวนนักศึกษาที่มากเกินไปและคุณสมบัติที่ไม่เหมาะสม ไม่เพียงส่งผลต่อการจัดการเรียน</a:t>
            </a:r>
            <a:b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การสอน ผลการเรียนรู้ และคุณภาพของบัณฑิตในท้ายที่สุด แต่ยังส่งผลต่อภาวะการได้งานทำอีกด้วย และหากจำนวนรับน้อยเกินไปก็อาจส่งผลต่อประสิทธิภาพของการจัดการหลักสูตร  ดังนั้นการติดตาม ควบคุม วิเคราะห์จำนวนผู้สมัครเข้าศึกษาและ/หรือคุณสมบัติของผู้สมัครเข้าศึกษา ผลและ/หรือแนวโน้มผลการรับผู้เรียนของกระบวนการคัดเลือก จนถึงการลงทะเบียนเป็นนักศึกษา จะทำให้คณะ/สถาบันเข้าใจสถานการณ์และผลการดำเนินงานที่เป็นปัจจุบัน นำไปสู่การปรับแผนและวิธีการรับนักศึกษาแรกเข้าได้ครบถ้วน สอดคล้อง และทันการณ์</a:t>
            </a:r>
            <a:endParaRPr lang="en-U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863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509450" y="363808"/>
            <a:ext cx="100975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C.1 </a:t>
            </a:r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ผลและกระบวนการรับสมัครและคัดเลือกผู้เรียน</a:t>
            </a:r>
            <a:endParaRPr lang="en-US" sz="50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7B33FC0-945A-4490-BB45-CD2F6E4A0C5B}"/>
              </a:ext>
            </a:extLst>
          </p:cNvPr>
          <p:cNvSpPr txBox="1"/>
          <p:nvPr/>
        </p:nvSpPr>
        <p:spPr>
          <a:xfrm>
            <a:off x="555170" y="1443297"/>
            <a:ext cx="11081659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indent="-1828800" algn="thaiDist"/>
            <a:r>
              <a:rPr lang="en-US" sz="55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C.1.1</a:t>
            </a:r>
            <a:r>
              <a:rPr lang="en-US" sz="55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มีการใช้ข้อมูลที่เกี่ยวข้องในการกำหนดคุณสมบัติและจำนวนรับที่เหมาะสม</a:t>
            </a:r>
          </a:p>
          <a:p>
            <a:pPr marL="1828800" indent="-1828800" algn="thaiDist"/>
            <a:r>
              <a:rPr lang="en-US" sz="55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C.1.2</a:t>
            </a:r>
            <a:r>
              <a:rPr lang="en-US" sz="55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มีการกำกับ ติดตาม และประเมินผลการรับสมัครและคัดเลือกผู้เรียน และใช้ผลการประเมินในการปรับปรุงเพื่อให้ได้ผู้เรียนที่มีคุณสมบัติและจำนวนตามต้องการ</a:t>
            </a:r>
          </a:p>
        </p:txBody>
      </p:sp>
    </p:spTree>
    <p:extLst>
      <p:ext uri="{BB962C8B-B14F-4D97-AF65-F5344CB8AC3E}">
        <p14:creationId xmlns:p14="http://schemas.microsoft.com/office/powerpoint/2010/main" val="327152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83323" y="224314"/>
            <a:ext cx="110816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C.2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ผลและกระบวนการจัดการศึกษาของแต่ละหลักสูตรต่อผลการเรียนรู้ (</a:t>
            </a:r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Learning Outcomes)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endParaRPr lang="en-US" sz="32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ความต้องการจำเป็นของผู้มีส่วนได้ส่วนเสีย</a:t>
            </a:r>
            <a:endParaRPr lang="en-US" sz="32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94F30A4-96B7-43DE-857D-9E56F283BBEC}"/>
              </a:ext>
            </a:extLst>
          </p:cNvPr>
          <p:cNvSpPr txBox="1"/>
          <p:nvPr/>
        </p:nvSpPr>
        <p:spPr>
          <a:xfrm>
            <a:off x="627018" y="1301532"/>
            <a:ext cx="11081658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คำอธิบาย</a:t>
            </a:r>
            <a:r>
              <a:rPr lang="en-US" sz="3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sz="3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ถึงแม้ในการรับนักศึกษาแรกเข้าจะมีการกำหนดคุณสมบัติสำหรับการคัดเลือก</a:t>
            </a:r>
            <a:br>
              <a:rPr lang="en-US" sz="3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แต่กลไกการคัดเลือกนั้น ก็เป็นเพียงการคัดกรองเบื้องต้น ความหลากหลายของนักศึกษาแรกเข้าจึงยากที่จะหลีกเลี่ยง การติดตามจำนวนนักศึกษาและผลการเรียนรู้ในหลักสูตรในช่วงเวลา</a:t>
            </a:r>
            <a:br>
              <a:rPr lang="en-US" sz="3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ต่าง ๆ เพื่อการกำกับดูแลควบคุมสถานภาพของการเรียนรู้ของนักศึกษาในระยะต่าง ๆ เพื่อพิจารณากำหนดแนวทางส่งเสริมการเรียนรู้ของผู้เรียน ให้มีความรู้ความสามารถตามผลการเรียนรู้คาดหวังในระยะต่าง ๆ และในท้ายที่สุดเพื่อให้ได้บัณฑิตที่มีคุณลักษณะตามที่คณะ/สถาบันได้ออกแบบ นอกจากนี้การที่ตลาดแรงงานปรับตัวอย่างรวดเร็วตามสภาวการณ์โลก/สังคมที่เปลี่ยนแปลงตลอดเวลา การผลิตบัณฑิตให้ตรงตามความต้องการของตลาดที่ไม่หยุดนิ่งนี้ จึงควรมีข้อมูลปัจจุบันจากผู้มีส่วนได้ส่วนเสีย เพื่อให้หลักสูตรทันยุคซึ่งเป็นผลดีต่อภาวะการได้งานทำของบัณฑิต การดำเนินการเหล่านี้เป็นสิ่งที่คณะ/สถาบันควรดำเนินการอย่างเป็นระบบ</a:t>
            </a:r>
          </a:p>
        </p:txBody>
      </p:sp>
    </p:spTree>
    <p:extLst>
      <p:ext uri="{BB962C8B-B14F-4D97-AF65-F5344CB8AC3E}">
        <p14:creationId xmlns:p14="http://schemas.microsoft.com/office/powerpoint/2010/main" val="1663489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83323" y="224314"/>
            <a:ext cx="110816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C.2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ผลและกระบวนการจัดการศึกษาของแต่ละหลักสูตรต่อผลการเรียนรู้ (</a:t>
            </a:r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Learning Outcomes)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endParaRPr lang="en-US" sz="32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ความต้องการจำเป็นของผู้มีส่วนได้ส่วนเสีย</a:t>
            </a:r>
            <a:endParaRPr lang="en-US" sz="32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95A0EB7-EA6D-49CD-9894-038FF638B714}"/>
              </a:ext>
            </a:extLst>
          </p:cNvPr>
          <p:cNvSpPr txBox="1"/>
          <p:nvPr/>
        </p:nvSpPr>
        <p:spPr>
          <a:xfrm>
            <a:off x="627018" y="1404151"/>
            <a:ext cx="1108165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indent="-1828800"/>
            <a:r>
              <a:rPr lang="en-US" sz="55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C.2.1</a:t>
            </a:r>
            <a:r>
              <a:rPr lang="en-US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กำกับติดตามและประเมินผลการจัดการศึกษาของแต่ละหลักสูตรให้บรรลุคุณลักษณะที่พึงประสงค์ของบัณฑิต และผลการเรียนรู้</a:t>
            </a:r>
          </a:p>
          <a:p>
            <a:pPr marL="1828800" indent="-1828800"/>
            <a:r>
              <a:rPr lang="en-US" sz="55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C.2.2</a:t>
            </a:r>
            <a:r>
              <a:rPr lang="en-US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มีการกำกับติดตามและประเมินผลการจัดการศึกษาของแต่ละหลักสูตร ให้ตอบสนอง</a:t>
            </a:r>
            <a:br>
              <a:rPr lang="en-US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55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ความต้องการและจำเป็นของผู้มีส่วนได้ส่วนเสีย</a:t>
            </a:r>
          </a:p>
        </p:txBody>
      </p:sp>
    </p:spTree>
    <p:extLst>
      <p:ext uri="{BB962C8B-B14F-4D97-AF65-F5344CB8AC3E}">
        <p14:creationId xmlns:p14="http://schemas.microsoft.com/office/powerpoint/2010/main" val="41404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83323" y="224314"/>
            <a:ext cx="110816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C.2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ผลและกระบวนการจัดการศึกษาของแต่ละหลักสูตรต่อผลการเรียนรู้ (</a:t>
            </a:r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Learning Outcomes)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และ</a:t>
            </a:r>
            <a:endParaRPr lang="en-US" sz="32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ความต้องการจำเป็นของผู้มีส่วนได้ส่วนเสีย</a:t>
            </a:r>
            <a:endParaRPr lang="en-US" sz="32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95A0EB7-EA6D-49CD-9894-038FF638B714}"/>
              </a:ext>
            </a:extLst>
          </p:cNvPr>
          <p:cNvSpPr txBox="1"/>
          <p:nvPr/>
        </p:nvSpPr>
        <p:spPr>
          <a:xfrm>
            <a:off x="635724" y="1362492"/>
            <a:ext cx="1092925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indent="-1828800"/>
            <a:r>
              <a:rPr lang="en-US" sz="3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C.2.3</a:t>
            </a:r>
            <a:r>
              <a:rPr lang="en-US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มีการกำกับดูแลกระบวนการวัด และประเมินผลผู้เรียนให้สอดคล้อง</a:t>
            </a:r>
            <a:b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กับผลการเรียนรู้คาดหวังหรือคุณสมบัติที่พึงประสงค์ของผู้เรียน </a:t>
            </a:r>
            <a:b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เพื่อทำให้มั่นใจว่ากระบวนการวัดและผลจากการประเมินผู้เรียนนั้น</a:t>
            </a:r>
            <a:b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มีความถูกต้อง เชื่อถือได้และเป็นธรรม (</a:t>
            </a:r>
            <a:r>
              <a:rPr lang="en-US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ensure validity, reliability and fairness)</a:t>
            </a:r>
          </a:p>
          <a:p>
            <a:pPr marL="1828800" indent="-1828800"/>
            <a:r>
              <a:rPr lang="en-US" sz="3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C.2.4</a:t>
            </a:r>
            <a:r>
              <a:rPr lang="en-US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มีการกำกับติดตามและประเมินผลของกระบวนการสนับสนุน</a:t>
            </a:r>
            <a:b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การเรียนรู้ของนักศึกษา งานให้คำแนะนำและบริการนักศึกษา </a:t>
            </a:r>
            <a:b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student supports / services / advices) </a:t>
            </a: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เพื่อให้นักศึกษามีคุณสมบัติ</a:t>
            </a:r>
            <a:b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ที่พึงประสงค์ตามผลการเรียนรู้และศักยภาพทางอาชีพ</a:t>
            </a:r>
          </a:p>
        </p:txBody>
      </p:sp>
    </p:spTree>
    <p:extLst>
      <p:ext uri="{BB962C8B-B14F-4D97-AF65-F5344CB8AC3E}">
        <p14:creationId xmlns:p14="http://schemas.microsoft.com/office/powerpoint/2010/main" val="21708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C44400AB-5877-489F-8805-8002B94DB701}"/>
              </a:ext>
            </a:extLst>
          </p:cNvPr>
          <p:cNvSpPr txBox="1"/>
          <p:nvPr/>
        </p:nvSpPr>
        <p:spPr>
          <a:xfrm>
            <a:off x="511628" y="1613488"/>
            <a:ext cx="111687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7063" lvl="0" indent="-627063" algn="thaiDist">
              <a:buFont typeface="Symbol" panose="05050102010706020507" pitchFamily="18" charset="2"/>
              <a:buChar char=""/>
            </a:pPr>
            <a:r>
              <a:rPr lang="th-TH" sz="50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สถานศึกษามีการพัฒนาคุณภาพอย่างต่อเนื่องภายใต้มาตรฐานการศึกษาและสอดคล้องกับบริบทของตนเอง</a:t>
            </a:r>
            <a:endParaRPr lang="en-US" sz="50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627063" lvl="0" indent="-627063" algn="thaiDist">
              <a:buFont typeface="Symbol" panose="05050102010706020507" pitchFamily="18" charset="2"/>
              <a:buChar char=""/>
            </a:pPr>
            <a:r>
              <a:rPr lang="th-TH" sz="50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ถานศึกษาสร้างความเชื่อมั่นต่อผู้มีส่วนเกี่ยวข้องและสาธารณชนเกี่ยวกับคุณภาพและมาตรฐานการจัดการศึกษา</a:t>
            </a:r>
            <a:endParaRPr lang="th-TH" sz="5000" dirty="0"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627063" lvl="0" indent="-627063" algn="thaiDist">
              <a:buFont typeface="Symbol" panose="05050102010706020507" pitchFamily="18" charset="2"/>
              <a:buChar char=""/>
            </a:pPr>
            <a:r>
              <a:rPr lang="th-TH" sz="5000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สถานศึกษามีการพัฒนาคุณภาพของการจัดการศึกษาที่สอดคล้องกับมาตรฐานสากล</a:t>
            </a:r>
            <a:endParaRPr lang="en-US" sz="50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BE12CA4-C94F-48F6-B95D-5370244514A4}"/>
              </a:ext>
            </a:extLst>
          </p:cNvPr>
          <p:cNvSpPr txBox="1"/>
          <p:nvPr/>
        </p:nvSpPr>
        <p:spPr>
          <a:xfrm>
            <a:off x="509450" y="363808"/>
            <a:ext cx="94618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หลักการของการประกันคุณภาพการศึกษาภายใน</a:t>
            </a:r>
            <a:endParaRPr lang="en-US" sz="50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5761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83323" y="224314"/>
            <a:ext cx="110816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C.3 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ผลและกระบวนการวิจัย และกระบวนการสร้างสรรค์นวัตกรรม ตามทิศทางการพัฒนาด้านวิจัย</a:t>
            </a:r>
          </a:p>
          <a:p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 และเพื่อผู้เรียน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95A0EB7-EA6D-49CD-9894-038FF638B714}"/>
              </a:ext>
            </a:extLst>
          </p:cNvPr>
          <p:cNvSpPr txBox="1"/>
          <p:nvPr/>
        </p:nvSpPr>
        <p:spPr>
          <a:xfrm>
            <a:off x="635724" y="1362492"/>
            <a:ext cx="1092925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8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คำอธิบาย </a:t>
            </a:r>
            <a:r>
              <a:rPr lang="en-US" sz="38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: </a:t>
            </a: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สถาบันอุดมศึกษามีผลงานวิจัยที่เป็นการสร้างและประยุกต์ใช้องค์ความรู้ใหม่ สร้างสรรค์นวัตกรรมหรือทรัพย์สินทางปัญญา ที่เชื่อมโยงกับสภาพเศรษฐกิจ สังคม </a:t>
            </a:r>
            <a:r>
              <a:rPr lang="th-TH" sz="3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ศิลป</a:t>
            </a: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วัฒนธรรม หรือสิ่งแวดล้อมตามศักยภาพ เอกลักษณ์และบริบทของสถาบัน มีเครือข่ายความร่วมมือระหว่าง สถาบันอุดมศึกษา องค์กรภาครัฐและเอกชนทั้งในและต่างประเทศ ผลงานวิจัยและนวัตกรรมตอบสนองยุทธศาสตร์ชาติ </a:t>
            </a:r>
            <a:br>
              <a:rPr lang="en-US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ความต้องการจำเป็นของสังคม ชุมชน ภาครัฐและเอกชน และประเทศ ผลลัพธ์ของการวิจัยและนวัตกรรมมีผลกระทบสูงต่อการพัฒนาผู้เรียน การสร้างคุณภาพชีวิต หรือการสร้างโอกาส มูลค่าเพิ่ม และขีดความสามารถของประเทศในการแข่งขันระดับนานาชาติ</a:t>
            </a:r>
          </a:p>
        </p:txBody>
      </p:sp>
    </p:spTree>
    <p:extLst>
      <p:ext uri="{BB962C8B-B14F-4D97-AF65-F5344CB8AC3E}">
        <p14:creationId xmlns:p14="http://schemas.microsoft.com/office/powerpoint/2010/main" val="204241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83323" y="224314"/>
            <a:ext cx="110816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C.3 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ผลและกระบวนการวิจัย และกระบวนการสร้างสรรค์นวัตกรรม ตามทิศทางการพัฒนาด้านวิจัย</a:t>
            </a:r>
          </a:p>
          <a:p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 และเพื่อผู้เรียน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051AF74-39FF-4229-BACD-7C1AFE6653FE}"/>
              </a:ext>
            </a:extLst>
          </p:cNvPr>
          <p:cNvSpPr txBox="1"/>
          <p:nvPr/>
        </p:nvSpPr>
        <p:spPr>
          <a:xfrm>
            <a:off x="627018" y="1230311"/>
            <a:ext cx="10937964" cy="51552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indent="-1828800"/>
            <a:r>
              <a:rPr lang="en-US" sz="47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C.3.1</a:t>
            </a:r>
            <a:r>
              <a:rPr lang="en-US" sz="47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7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ใช้ข้อมูลที่เกี่ยวข้องทั้งจากภายในและภายนอกคณะ/สถาบันในการกำหนดหรือทบทวนทิศทางการวิจัยของคณะ/สถาบัน</a:t>
            </a:r>
          </a:p>
          <a:p>
            <a:pPr marL="1828800" indent="-1828800"/>
            <a:r>
              <a:rPr lang="en-US" sz="47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C.3.2</a:t>
            </a:r>
            <a:r>
              <a:rPr lang="en-US" sz="47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7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กำกับติดตามและประเมินผลการวิจัยและกระบวนการวิจัยให้ตอบสนองทิศทางการวิจัยของคณะ/สถาบันและใช้ผลการประเมินในการปรับปรุงกระบวนการหรือปรับทิศทางการวิจัย</a:t>
            </a:r>
          </a:p>
        </p:txBody>
      </p:sp>
    </p:spTree>
    <p:extLst>
      <p:ext uri="{BB962C8B-B14F-4D97-AF65-F5344CB8AC3E}">
        <p14:creationId xmlns:p14="http://schemas.microsoft.com/office/powerpoint/2010/main" val="2727195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83323" y="224314"/>
            <a:ext cx="110816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C.4 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ผลและกระบวนการบริการวิชาการ ตามทิศทางการพัฒนาด้านบริการวิชาการแก่ชุมชน</a:t>
            </a:r>
          </a:p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และเพื่อผู้เรียน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C38A3F68-BCFB-4A3A-AF47-21C40FDFB8DB}"/>
              </a:ext>
            </a:extLst>
          </p:cNvPr>
          <p:cNvSpPr txBox="1"/>
          <p:nvPr/>
        </p:nvSpPr>
        <p:spPr>
          <a:xfrm>
            <a:off x="483324" y="1397327"/>
            <a:ext cx="1108165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41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คำอธิบาย</a:t>
            </a:r>
            <a:r>
              <a:rPr lang="en-US" sz="41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สถาบันอุดมศึกษาให้บริการวิชาการอย่างเหมาะสม สอดคล้องกับบริบทของคณะ/สถาบันและตอบสนองความต้องการของท้องถิ่น ชุมชน และสังคม ตามระดับความเชี่ยวชาญและเอกลักษณ์ของคณะ/สถาบัน ด้วยการบริหารจัดการที่ประสานความร่วมมือในรูปแบบต่าง ๆ ระหว่างสถาบัน</a:t>
            </a:r>
            <a:br>
              <a:rPr lang="en-US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อุดมศึกษา กับชุมชน และ/หรือภาครัฐและภาคเอกชน ทั้งในและต่างประเทศ โดยมีความโปร่งใส ชัดเจน สามารถตรวจสอบได้ และผลลัพธ์ของการบริการวิชาการนำไปสู่การเสริมสร</a:t>
            </a:r>
            <a:r>
              <a:rPr lang="th-TH" sz="41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้า</a:t>
            </a: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งอ</a:t>
            </a:r>
            <a:r>
              <a:rPr lang="th-TH" sz="41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ัต</a:t>
            </a: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ลักษณ์ของผู้เรียนหรือความเข้มแข็งของชุมชน รวมถึงก่อให้เกิดการพัฒนาอย่างยั่งยืนกับ ชุมชน สังคม หรือประเทศชาติ</a:t>
            </a:r>
            <a:endParaRPr lang="en-US" sz="41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291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83323" y="224314"/>
            <a:ext cx="110816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C.4 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ผลและกระบวนการบริการวิชาการ ตามทิศทางการพัฒนาด้านบริการวิชาการแก่ชุมชน</a:t>
            </a:r>
          </a:p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และเพื่อผู้เรียน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5DF6FBF-331D-43A1-8F5F-02A9D1B8D703}"/>
              </a:ext>
            </a:extLst>
          </p:cNvPr>
          <p:cNvSpPr txBox="1"/>
          <p:nvPr/>
        </p:nvSpPr>
        <p:spPr>
          <a:xfrm>
            <a:off x="627018" y="1388618"/>
            <a:ext cx="10937964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indent="-1828800"/>
            <a:r>
              <a:rPr lang="en-US" sz="41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C.4.1</a:t>
            </a:r>
            <a:r>
              <a:rPr lang="en-US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ใช้ข้อมูลที่เกี่ยวข้องทั้งจากภายในและภายนอกคณะ/สถาบันในการกำหนดหรือทบทวนทิศทางการบริการวิชาการแก่ชุมชนและพัฒนาผู้เรียนของคณะ/สถาบัน ตามวิสัยทัศน์ ปณิธาน และ/หรือยุทธศาสตร์ของคณะ/สถาบันที่สอดคล้องกับยุทธศาสตร์ชาติ</a:t>
            </a:r>
          </a:p>
          <a:p>
            <a:pPr marL="1828800" indent="-1828800"/>
            <a:r>
              <a:rPr lang="en-US" sz="41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C.4.2</a:t>
            </a:r>
            <a:r>
              <a:rPr lang="en-US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กำกับติดตามและประเมินผลการบริการวิชาการและกระบวนการบริการวิชาการให้ตอบสนองทิศทางการบริการวิชาการของคณะ/สถาบันและใช้ผลการประเมินในการปรับปรุงกระบวนการหรือปรับทิศทาง</a:t>
            </a:r>
          </a:p>
        </p:txBody>
      </p:sp>
    </p:spTree>
    <p:extLst>
      <p:ext uri="{BB962C8B-B14F-4D97-AF65-F5344CB8AC3E}">
        <p14:creationId xmlns:p14="http://schemas.microsoft.com/office/powerpoint/2010/main" val="82273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83323" y="224314"/>
            <a:ext cx="110816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C.5 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ผลและกระบวนการทำนุบำรุงศิลปะและวัฒนธรรมเพื่อให้สอดคล้องหรือบูรณาการกับพันธกิจอื่น</a:t>
            </a:r>
            <a:endParaRPr lang="en-US" sz="32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ของสถาบัน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F577695E-C502-4819-97B1-BDBD16001AF3}"/>
              </a:ext>
            </a:extLst>
          </p:cNvPr>
          <p:cNvSpPr txBox="1"/>
          <p:nvPr/>
        </p:nvSpPr>
        <p:spPr>
          <a:xfrm>
            <a:off x="596537" y="1278374"/>
            <a:ext cx="10998925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800" b="1" dirty="0">
                <a:solidFill>
                  <a:srgbClr val="00B05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คำอธิบาย</a:t>
            </a:r>
            <a:r>
              <a:rPr lang="en-US" sz="3800" b="1" dirty="0">
                <a:solidFill>
                  <a:srgbClr val="00B05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 : </a:t>
            </a:r>
            <a:r>
              <a:rPr lang="th-TH" sz="38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คณะ/สถาบันมีการทำนุบำรุงศิลปะและวัฒนธรรมอย่างเหมาะสมและสอดคล้องกับบริบทของคณะ/สถาบัน และ/หรือช่วยส่งเสริม สืบสาน อนุรักษ์ และธำรงรักษาศิลปะและวัฒนธรรมของท้องถิ่น ชุมชน สังคม และประเทศ รวมถึงการ</a:t>
            </a:r>
            <a:br>
              <a:rPr lang="en-US" sz="38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38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บูรณาการกับวัฒนธรรมสากล ตามระดับความเชี่ยวชาญและบริบทของสถาบัน</a:t>
            </a:r>
            <a:br>
              <a:rPr lang="en-US" sz="38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38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ด้วยการบริหารจัดการที่ประสานความร่วมมือในรูปแบบต่าง ๆ ทั้งภายในสถาบัน หรือระหว่างสถาบัน หรือระหว่างภาครัฐและภาคเอกชน ทั้งในและต่างประเทศ โดยมีผลลัพธ์ของการทำนุบำรุงศิลปะและวัฒนธรรมที่นำไปสู่การเสริมสร</a:t>
            </a:r>
            <a:r>
              <a:rPr lang="th-TH" sz="3800" b="1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้า</a:t>
            </a:r>
            <a:r>
              <a:rPr lang="th-TH" sz="38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งอ</a:t>
            </a:r>
            <a:r>
              <a:rPr lang="th-TH" sz="3800" b="1" dirty="0" err="1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ัต</a:t>
            </a:r>
            <a:r>
              <a:rPr lang="th-TH" sz="38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ลักษณ์ของผู้เรียนและเอกลักษณ์ของคณะ/สถาบัน หรืออาจรวมถึงก่อให้เกิดการส่งเสริมและพัฒนางานด้านศิลปะและวัฒนธรรมกับชุมชน สังคม และประเทศชาติ</a:t>
            </a:r>
            <a:endParaRPr lang="en-US" sz="3800" b="1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852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83323" y="224314"/>
            <a:ext cx="1108165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C.5 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ผลและกระบวนการทำนุบำรุงศิลปะและวัฒนธรรมเพื่อให้สอดคล้องหรือบูรณาการกับพันธกิจอื่น</a:t>
            </a:r>
            <a:endParaRPr lang="en-US" sz="32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32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ของสถาบัน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27112C0-4E9F-4C38-81CB-C43556D4F198}"/>
              </a:ext>
            </a:extLst>
          </p:cNvPr>
          <p:cNvSpPr txBox="1"/>
          <p:nvPr/>
        </p:nvSpPr>
        <p:spPr>
          <a:xfrm>
            <a:off x="548640" y="1225689"/>
            <a:ext cx="1101634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indent="-1828800"/>
            <a:r>
              <a:rPr lang="en-US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C.5.1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ใช้ข้อมูลที่เกี่ยวข้องทั้งจากภายในและภายนอกคณะ/สถาบันในการกำหนดหรือทบทวนทิศทางการทำนุบำรุงศิลปะและวัฒนธรรมให้สอดคล้องกับพันธกิจอื่นของคณะ/สถาบัน หรือเพื่อการพัฒนาความรู้ความสามารถและทักษะทางด้านศิลปะและวัฒนธรรมความเข้าใจหรือการสืบสานต่อยอด</a:t>
            </a:r>
            <a:r>
              <a:rPr lang="th-TH" sz="4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ศิลป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วัฒนธรรม</a:t>
            </a:r>
          </a:p>
          <a:p>
            <a:pPr marL="1828800" indent="-1828800"/>
            <a:r>
              <a:rPr lang="en-US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C.5.2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กำกับดูแลและประเมินผลการทำนุบำรุงศิลปะและวัฒนธรรมและกระบวนการทำนุบำรุงศิลปะและวัฒนธรรมให้ตอบสนอง</a:t>
            </a:r>
            <a:b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ทิศทางการทำนุบำรุงศิลปะและวัฒนธรรมของหน่วยงานและ</a:t>
            </a:r>
            <a:b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ใช้ผลการประเมินในการปรับปรุงกระบวนการหรือปรับทิศทาง</a:t>
            </a:r>
          </a:p>
        </p:txBody>
      </p:sp>
    </p:spTree>
    <p:extLst>
      <p:ext uri="{BB962C8B-B14F-4D97-AF65-F5344CB8AC3E}">
        <p14:creationId xmlns:p14="http://schemas.microsoft.com/office/powerpoint/2010/main" val="320327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83323" y="293982"/>
            <a:ext cx="110816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C.6  </a:t>
            </a:r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ผลและกระบวนการบริหารทรัพยากรบุคคล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697C7C9-8D58-4CB7-B50C-36503DF42244}"/>
              </a:ext>
            </a:extLst>
          </p:cNvPr>
          <p:cNvSpPr txBox="1"/>
          <p:nvPr/>
        </p:nvSpPr>
        <p:spPr>
          <a:xfrm>
            <a:off x="483323" y="1301039"/>
            <a:ext cx="1122099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42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คำอธิบาย</a:t>
            </a:r>
            <a:r>
              <a:rPr lang="en-US" sz="42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sz="4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ผู้บริหารคณะ/สถาบันมีหน้าที่และความรับผิดชอบในการสรรหาคัดเลือก กำกับการดำเนินงานพัฒนาและดำรงรักษาไว้ซึ่งทรัพยากรบุคคลอันเป็นทรัพยากรที่มีค่ายิ่งของคณะ/สถาบัน</a:t>
            </a:r>
            <a:r>
              <a:rPr lang="en-US" sz="4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4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มีการใช้ข้อมูลที่เกี่ยวข้องในการดำเนินการบริหารและพัฒนาบุคลากร มีระบบและการดำเนินการที่สอดคล้องเหมาะสมกับทิศทางการพัฒนาของคณะ/สถาบัน ในการบริหารจัดการ ส่งเสริมสนับสนุน กำกับติดตามและประเมินผลการปฏิบัติงานของบุคลากร บุคลากรทุกภาคส่วนได้รับการพัฒนาทักษะความสามารถ เจตคติ และสมรรถนะ เพื่อให้สามารถปฏิบัติงานได้อย่างเต็มกำลังความสามารถและได้ประสิทธิภาพ</a:t>
            </a:r>
          </a:p>
        </p:txBody>
      </p:sp>
    </p:spTree>
    <p:extLst>
      <p:ext uri="{BB962C8B-B14F-4D97-AF65-F5344CB8AC3E}">
        <p14:creationId xmlns:p14="http://schemas.microsoft.com/office/powerpoint/2010/main" val="35258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83323" y="293982"/>
            <a:ext cx="110816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C.6  </a:t>
            </a:r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ผลและกระบวนการบริหารทรัพยากรบุคคล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B73E5B2-7E89-4E31-8B0D-A57C656557C6}"/>
              </a:ext>
            </a:extLst>
          </p:cNvPr>
          <p:cNvSpPr txBox="1"/>
          <p:nvPr/>
        </p:nvSpPr>
        <p:spPr>
          <a:xfrm>
            <a:off x="507276" y="1155756"/>
            <a:ext cx="11201401" cy="57708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indent="-1828800"/>
            <a:r>
              <a:rPr lang="en-US" sz="41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C.6.1</a:t>
            </a:r>
            <a:r>
              <a:rPr lang="en-US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มีการใช้ข้อมูลที่เกี่ยวข้องในการวางแผนอัตรากำลังของบุคลากร</a:t>
            </a:r>
          </a:p>
          <a:p>
            <a:pPr marL="1828800" indent="-1828800"/>
            <a:r>
              <a:rPr lang="en-US" sz="41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C.6.2</a:t>
            </a:r>
            <a:r>
              <a:rPr lang="en-US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มีการกำกับ ติดตาม ดำเนินการ และประเมินแผนอัตรากำลังของบุคลากร และใช้ผลการประเมินในการทบทวนและปรับปรุงอัตรากำลังให้มีความเหมาะสมกับความต้องการจำเป็นของคณะ/สถาบัน</a:t>
            </a:r>
          </a:p>
          <a:p>
            <a:pPr marL="1828800" indent="-1828800"/>
            <a:r>
              <a:rPr lang="en-US" sz="41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C.6.3</a:t>
            </a:r>
            <a:r>
              <a:rPr lang="en-US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มีการกำหนดสมรรถนะของบุคลากรที่จำเป็นในการขับเคลื่อน</a:t>
            </a:r>
            <a:br>
              <a:rPr lang="en-US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พันธกิจต่าง ๆ ของคณะ/สถาบัน มีการติดตามประเมินสมรรถนะของบุคลากร และใช้ผลการประเมินเพื่อการปรับปรุงพัฒนาบุคลากร</a:t>
            </a:r>
          </a:p>
        </p:txBody>
      </p:sp>
    </p:spTree>
    <p:extLst>
      <p:ext uri="{BB962C8B-B14F-4D97-AF65-F5344CB8AC3E}">
        <p14:creationId xmlns:p14="http://schemas.microsoft.com/office/powerpoint/2010/main" val="311309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83323" y="293982"/>
            <a:ext cx="110816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C.6  </a:t>
            </a:r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ผลและกระบวนการบริหารทรัพยากรบุคคล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EB73E5B2-7E89-4E31-8B0D-A57C656557C6}"/>
              </a:ext>
            </a:extLst>
          </p:cNvPr>
          <p:cNvSpPr txBox="1"/>
          <p:nvPr/>
        </p:nvSpPr>
        <p:spPr>
          <a:xfrm>
            <a:off x="548640" y="1225689"/>
            <a:ext cx="1101634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indent="-1828800"/>
            <a:r>
              <a:rPr lang="en-US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C.6.4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มีการวิเคราะห์ความต้องการจำเป็นในการได้รับการพัฒนาของบุคลากร และใช้ข้อมูลที่เกี่ยวข้องในการวางแผนพัฒนาบุคลากร</a:t>
            </a:r>
          </a:p>
          <a:p>
            <a:pPr marL="1828800" indent="-1828800"/>
            <a:r>
              <a:rPr lang="en-US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C.6.5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มีการกำกับ ติดตาม ดำเนินการ และประเมินแผนพัฒนาบุคลากร และใช้ผลการประเมินในการปรับปรุงพัฒนาบุคลากร</a:t>
            </a:r>
          </a:p>
          <a:p>
            <a:pPr marL="1828800" indent="-1828800"/>
            <a:r>
              <a:rPr lang="en-US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C.6.6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มีระบบการประเมินความดีความชอบ ให้รางวัล ยกย่อง และเพิ่มขวัญและกำลังใจของบุคลากร ด้วยความโปร่งใส ยุติธรรม สอดคล้องเหมาะสมกับทิศทางการพัฒนาของคณะ/สถาบัน </a:t>
            </a:r>
            <a:b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และส่งเสริมให้เกิดความมุ่งมั่น ร่วมแรงร่วมใจของบุคลากรในการดำเนินพันธกิจต่าง ๆ (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Merit System)</a:t>
            </a:r>
          </a:p>
        </p:txBody>
      </p:sp>
    </p:spTree>
    <p:extLst>
      <p:ext uri="{BB962C8B-B14F-4D97-AF65-F5344CB8AC3E}">
        <p14:creationId xmlns:p14="http://schemas.microsoft.com/office/powerpoint/2010/main" val="80298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83323" y="293982"/>
            <a:ext cx="110816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C.7  </a:t>
            </a:r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ผลและกระบวนการบริหารจัดการด้านกายภาพ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5FA4B0A-318F-47CD-A718-05322FD5C666}"/>
              </a:ext>
            </a:extLst>
          </p:cNvPr>
          <p:cNvSpPr txBox="1"/>
          <p:nvPr/>
        </p:nvSpPr>
        <p:spPr>
          <a:xfrm>
            <a:off x="483324" y="1353070"/>
            <a:ext cx="11081658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41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คำอธิบาย</a:t>
            </a:r>
            <a:r>
              <a:rPr lang="en-US" sz="41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ผู้บริหารคณะ/สถาบันมีหน้าที่และความรับผิดชอบในการกำหนดและกำกับให้มีการดำเนินการจัดหา บำรุงรักษา และประเมินผลการจัดหาและบำรุงรักษาวัสดุอุปกรณ์ ทรัพยากร และสถานที่ที่ใช้ในการดำเนินพันธกิจต่าง ๆ ของคณะ/สถาบัน เพื่อให้มีความเพียงพอ พร้อมใช้ ทันสมัย และตอบสนองความต้องการจำเป็นของผู้มีส่วนได้ส่วนเสีย และการบริหารจัดการพันธกิจต่าง ๆ รวมทั้งมีการจัดสภาพแวดล้อมทางกายภาพ สภาพแวดล้อมทางสังคม และสภาพแวดล้อมทางจิตวิทยา ที่ช่วยส่งเสริมการเรียนรู้ ศักยภาพ คุณภาพชีวิต สุขภาพ และความปลอดภัยของผู้เรียน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157718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2BE12CA4-C94F-48F6-B95D-5370244514A4}"/>
              </a:ext>
            </a:extLst>
          </p:cNvPr>
          <p:cNvSpPr txBox="1"/>
          <p:nvPr/>
        </p:nvSpPr>
        <p:spPr>
          <a:xfrm>
            <a:off x="509450" y="363808"/>
            <a:ext cx="94618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การบริหารคุณภาพการศึกษา</a:t>
            </a:r>
            <a:endParaRPr lang="en-US" sz="50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pSp>
        <p:nvGrpSpPr>
          <p:cNvPr id="52" name="กลุ่ม 51">
            <a:extLst>
              <a:ext uri="{FF2B5EF4-FFF2-40B4-BE49-F238E27FC236}">
                <a16:creationId xmlns:a16="http://schemas.microsoft.com/office/drawing/2014/main" id="{6F3EE633-8621-46CC-B44A-0470F0C1AE4B}"/>
              </a:ext>
            </a:extLst>
          </p:cNvPr>
          <p:cNvGrpSpPr/>
          <p:nvPr/>
        </p:nvGrpSpPr>
        <p:grpSpPr>
          <a:xfrm>
            <a:off x="1614551" y="2780524"/>
            <a:ext cx="1683170" cy="3109825"/>
            <a:chOff x="618118" y="2724566"/>
            <a:chExt cx="1683170" cy="3109825"/>
          </a:xfrm>
        </p:grpSpPr>
        <p:sp>
          <p:nvSpPr>
            <p:cNvPr id="42" name="กล่องข้อความ 41">
              <a:extLst>
                <a:ext uri="{FF2B5EF4-FFF2-40B4-BE49-F238E27FC236}">
                  <a16:creationId xmlns:a16="http://schemas.microsoft.com/office/drawing/2014/main" id="{4FA59C96-EB03-4EF6-8B4E-40EED510BC25}"/>
                </a:ext>
              </a:extLst>
            </p:cNvPr>
            <p:cNvSpPr txBox="1"/>
            <p:nvPr/>
          </p:nvSpPr>
          <p:spPr>
            <a:xfrm>
              <a:off x="618118" y="2724566"/>
              <a:ext cx="16831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sz="4000" b="1" dirty="0">
                  <a:solidFill>
                    <a:srgbClr val="00B05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สถาบัน</a:t>
              </a:r>
              <a:endParaRPr lang="en-US" sz="40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4" name="กล่องข้อความ 43">
              <a:extLst>
                <a:ext uri="{FF2B5EF4-FFF2-40B4-BE49-F238E27FC236}">
                  <a16:creationId xmlns:a16="http://schemas.microsoft.com/office/drawing/2014/main" id="{C655C4F0-696D-4D7C-8B33-11738B79EE7B}"/>
                </a:ext>
              </a:extLst>
            </p:cNvPr>
            <p:cNvSpPr txBox="1"/>
            <p:nvPr/>
          </p:nvSpPr>
          <p:spPr>
            <a:xfrm>
              <a:off x="618118" y="3831784"/>
              <a:ext cx="16831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sz="4000" b="1" dirty="0">
                  <a:solidFill>
                    <a:srgbClr val="0070C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คณะ</a:t>
              </a:r>
              <a:endParaRPr lang="en-US" sz="4000" b="1" dirty="0">
                <a:solidFill>
                  <a:srgbClr val="0070C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02EB19E9-EF0E-4DF2-84A5-7CDB108C1830}"/>
                </a:ext>
              </a:extLst>
            </p:cNvPr>
            <p:cNvSpPr txBox="1"/>
            <p:nvPr/>
          </p:nvSpPr>
          <p:spPr>
            <a:xfrm>
              <a:off x="618118" y="5126505"/>
              <a:ext cx="168317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th-TH" sz="4000" b="1" dirty="0">
                  <a:solidFill>
                    <a:srgbClr val="FF0000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หลักสูตร</a:t>
              </a:r>
              <a:endParaRPr lang="en-US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grpSp>
        <p:nvGrpSpPr>
          <p:cNvPr id="51" name="กลุ่ม 50">
            <a:extLst>
              <a:ext uri="{FF2B5EF4-FFF2-40B4-BE49-F238E27FC236}">
                <a16:creationId xmlns:a16="http://schemas.microsoft.com/office/drawing/2014/main" id="{5B764F09-2ACF-44FC-BDA8-2D5785D01AE6}"/>
              </a:ext>
            </a:extLst>
          </p:cNvPr>
          <p:cNvGrpSpPr/>
          <p:nvPr/>
        </p:nvGrpSpPr>
        <p:grpSpPr>
          <a:xfrm>
            <a:off x="4443828" y="1225582"/>
            <a:ext cx="5651998" cy="5149669"/>
            <a:chOff x="4443828" y="1225582"/>
            <a:chExt cx="5651998" cy="5149669"/>
          </a:xfrm>
        </p:grpSpPr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5C4A2F8F-818A-490E-917E-2BFCA3B19566}"/>
                </a:ext>
              </a:extLst>
            </p:cNvPr>
            <p:cNvGrpSpPr/>
            <p:nvPr/>
          </p:nvGrpSpPr>
          <p:grpSpPr>
            <a:xfrm>
              <a:off x="4578483" y="1809371"/>
              <a:ext cx="5312229" cy="4565880"/>
              <a:chOff x="3100255" y="1452192"/>
              <a:chExt cx="5852156" cy="5029950"/>
            </a:xfrm>
          </p:grpSpPr>
          <p:sp>
            <p:nvSpPr>
              <p:cNvPr id="5" name="สามเหลี่ยมหน้าจั่ว 4">
                <a:extLst>
                  <a:ext uri="{FF2B5EF4-FFF2-40B4-BE49-F238E27FC236}">
                    <a16:creationId xmlns:a16="http://schemas.microsoft.com/office/drawing/2014/main" id="{F2B5995B-14BF-4075-B873-7A61FE1BA857}"/>
                  </a:ext>
                </a:extLst>
              </p:cNvPr>
              <p:cNvSpPr/>
              <p:nvPr/>
            </p:nvSpPr>
            <p:spPr>
              <a:xfrm>
                <a:off x="3117669" y="1452192"/>
                <a:ext cx="5834742" cy="5029950"/>
              </a:xfrm>
              <a:prstGeom prst="triangle">
                <a:avLst/>
              </a:prstGeom>
              <a:noFill/>
              <a:ln w="38100">
                <a:solidFill>
                  <a:srgbClr val="D2472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ตัวเชื่อมต่อตรง 6">
                <a:extLst>
                  <a:ext uri="{FF2B5EF4-FFF2-40B4-BE49-F238E27FC236}">
                    <a16:creationId xmlns:a16="http://schemas.microsoft.com/office/drawing/2014/main" id="{49FADDBE-1E69-4ED5-936A-2349458112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68091" y="3429000"/>
                <a:ext cx="2290355" cy="0"/>
              </a:xfrm>
              <a:prstGeom prst="line">
                <a:avLst/>
              </a:prstGeom>
              <a:ln w="38100">
                <a:solidFill>
                  <a:srgbClr val="D2472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ตัวเชื่อมต่อตรง 8">
                <a:extLst>
                  <a:ext uri="{FF2B5EF4-FFF2-40B4-BE49-F238E27FC236}">
                    <a16:creationId xmlns:a16="http://schemas.microsoft.com/office/drawing/2014/main" id="{4E49B6BA-C3E7-4A3D-A256-4F7F45900F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57898" y="5269099"/>
                <a:ext cx="4336868" cy="0"/>
              </a:xfrm>
              <a:prstGeom prst="line">
                <a:avLst/>
              </a:prstGeom>
              <a:ln w="38100">
                <a:solidFill>
                  <a:srgbClr val="D24726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ลูกศรเชื่อมต่อแบบตรง 17">
                <a:extLst>
                  <a:ext uri="{FF2B5EF4-FFF2-40B4-BE49-F238E27FC236}">
                    <a16:creationId xmlns:a16="http://schemas.microsoft.com/office/drawing/2014/main" id="{0B1EAAF3-588A-4FB2-84E9-80700D5159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875418" y="2391773"/>
                <a:ext cx="2076993" cy="3556182"/>
              </a:xfrm>
              <a:prstGeom prst="straightConnector1">
                <a:avLst/>
              </a:prstGeom>
              <a:ln w="76200">
                <a:solidFill>
                  <a:srgbClr val="D24726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ลูกศรเชื่อมต่อแบบตรง 20">
                <a:extLst>
                  <a:ext uri="{FF2B5EF4-FFF2-40B4-BE49-F238E27FC236}">
                    <a16:creationId xmlns:a16="http://schemas.microsoft.com/office/drawing/2014/main" id="{1EEE3DA5-F9F9-45D5-A223-AA8CF8137E7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100255" y="2391773"/>
                <a:ext cx="1981198" cy="3315751"/>
              </a:xfrm>
              <a:prstGeom prst="straightConnector1">
                <a:avLst/>
              </a:prstGeom>
              <a:ln w="76200">
                <a:solidFill>
                  <a:srgbClr val="D24726"/>
                </a:solidFill>
                <a:tailEnd type="triangle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กลุ่ม 37">
              <a:extLst>
                <a:ext uri="{FF2B5EF4-FFF2-40B4-BE49-F238E27FC236}">
                  <a16:creationId xmlns:a16="http://schemas.microsoft.com/office/drawing/2014/main" id="{C1F49CE5-E313-4352-9303-FFCAA75A7FEE}"/>
                </a:ext>
              </a:extLst>
            </p:cNvPr>
            <p:cNvGrpSpPr/>
            <p:nvPr/>
          </p:nvGrpSpPr>
          <p:grpSpPr>
            <a:xfrm>
              <a:off x="5166339" y="2469400"/>
              <a:ext cx="4110690" cy="3829660"/>
              <a:chOff x="3903596" y="2512571"/>
              <a:chExt cx="4110690" cy="3829660"/>
            </a:xfrm>
          </p:grpSpPr>
          <p:pic>
            <p:nvPicPr>
              <p:cNvPr id="3" name="รูปภาพ 2">
                <a:extLst>
                  <a:ext uri="{FF2B5EF4-FFF2-40B4-BE49-F238E27FC236}">
                    <a16:creationId xmlns:a16="http://schemas.microsoft.com/office/drawing/2014/main" id="{B23BF40C-BF33-4859-A77F-AB384524DF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143" t="6686" r="20873" b="6284"/>
              <a:stretch/>
            </p:blipFill>
            <p:spPr>
              <a:xfrm>
                <a:off x="5518068" y="2512571"/>
                <a:ext cx="923380" cy="908155"/>
              </a:xfrm>
              <a:prstGeom prst="rect">
                <a:avLst/>
              </a:prstGeom>
            </p:spPr>
          </p:pic>
          <p:pic>
            <p:nvPicPr>
              <p:cNvPr id="27" name="รูปภาพ 26">
                <a:extLst>
                  <a:ext uri="{FF2B5EF4-FFF2-40B4-BE49-F238E27FC236}">
                    <a16:creationId xmlns:a16="http://schemas.microsoft.com/office/drawing/2014/main" id="{877F2110-6C6F-4D6C-B765-4C91E29C9D9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143" t="6686" r="20873" b="6284"/>
              <a:stretch/>
            </p:blipFill>
            <p:spPr>
              <a:xfrm>
                <a:off x="4774713" y="4102639"/>
                <a:ext cx="923380" cy="908155"/>
              </a:xfrm>
              <a:prstGeom prst="rect">
                <a:avLst/>
              </a:prstGeom>
            </p:spPr>
          </p:pic>
          <p:pic>
            <p:nvPicPr>
              <p:cNvPr id="29" name="รูปภาพ 28">
                <a:extLst>
                  <a:ext uri="{FF2B5EF4-FFF2-40B4-BE49-F238E27FC236}">
                    <a16:creationId xmlns:a16="http://schemas.microsoft.com/office/drawing/2014/main" id="{631D7888-4828-472B-B6DF-39257F348E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143" t="6686" r="20873" b="6284"/>
              <a:stretch/>
            </p:blipFill>
            <p:spPr>
              <a:xfrm>
                <a:off x="6095626" y="4094587"/>
                <a:ext cx="923380" cy="908155"/>
              </a:xfrm>
              <a:prstGeom prst="rect">
                <a:avLst/>
              </a:prstGeom>
            </p:spPr>
          </p:pic>
          <p:pic>
            <p:nvPicPr>
              <p:cNvPr id="31" name="รูปภาพ 30">
                <a:extLst>
                  <a:ext uri="{FF2B5EF4-FFF2-40B4-BE49-F238E27FC236}">
                    <a16:creationId xmlns:a16="http://schemas.microsoft.com/office/drawing/2014/main" id="{A6240806-3B3C-4A4B-8A41-B84DDD2701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143" t="6686" r="20873" b="6284"/>
              <a:stretch/>
            </p:blipFill>
            <p:spPr>
              <a:xfrm>
                <a:off x="3903596" y="5423485"/>
                <a:ext cx="923380" cy="908155"/>
              </a:xfrm>
              <a:prstGeom prst="rect">
                <a:avLst/>
              </a:prstGeom>
            </p:spPr>
          </p:pic>
          <p:pic>
            <p:nvPicPr>
              <p:cNvPr id="33" name="รูปภาพ 32">
                <a:extLst>
                  <a:ext uri="{FF2B5EF4-FFF2-40B4-BE49-F238E27FC236}">
                    <a16:creationId xmlns:a16="http://schemas.microsoft.com/office/drawing/2014/main" id="{DE6F47D2-8057-4C48-A612-C85B42AD94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143" t="6686" r="20873" b="6284"/>
              <a:stretch/>
            </p:blipFill>
            <p:spPr>
              <a:xfrm>
                <a:off x="4957330" y="5434076"/>
                <a:ext cx="923380" cy="908155"/>
              </a:xfrm>
              <a:prstGeom prst="rect">
                <a:avLst/>
              </a:prstGeom>
            </p:spPr>
          </p:pic>
          <p:pic>
            <p:nvPicPr>
              <p:cNvPr id="35" name="รูปภาพ 34">
                <a:extLst>
                  <a:ext uri="{FF2B5EF4-FFF2-40B4-BE49-F238E27FC236}">
                    <a16:creationId xmlns:a16="http://schemas.microsoft.com/office/drawing/2014/main" id="{3EAA1FC8-583A-45DC-844E-E2E7A0ED673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143" t="6686" r="20873" b="6284"/>
              <a:stretch/>
            </p:blipFill>
            <p:spPr>
              <a:xfrm>
                <a:off x="6024118" y="5423485"/>
                <a:ext cx="923380" cy="908155"/>
              </a:xfrm>
              <a:prstGeom prst="rect">
                <a:avLst/>
              </a:prstGeom>
            </p:spPr>
          </p:pic>
          <p:pic>
            <p:nvPicPr>
              <p:cNvPr id="37" name="รูปภาพ 36">
                <a:extLst>
                  <a:ext uri="{FF2B5EF4-FFF2-40B4-BE49-F238E27FC236}">
                    <a16:creationId xmlns:a16="http://schemas.microsoft.com/office/drawing/2014/main" id="{CFE8D5F9-1F03-4127-8159-A5108F5278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23143" t="6686" r="20873" b="6284"/>
              <a:stretch/>
            </p:blipFill>
            <p:spPr>
              <a:xfrm>
                <a:off x="7090906" y="5423848"/>
                <a:ext cx="923380" cy="908155"/>
              </a:xfrm>
              <a:prstGeom prst="rect">
                <a:avLst/>
              </a:prstGeom>
            </p:spPr>
          </p:pic>
        </p:grpSp>
        <p:sp>
          <p:nvSpPr>
            <p:cNvPr id="40" name="กล่องข้อความ 39">
              <a:extLst>
                <a:ext uri="{FF2B5EF4-FFF2-40B4-BE49-F238E27FC236}">
                  <a16:creationId xmlns:a16="http://schemas.microsoft.com/office/drawing/2014/main" id="{E9627E09-A46B-4886-8453-9E9C57A957C9}"/>
                </a:ext>
              </a:extLst>
            </p:cNvPr>
            <p:cNvSpPr txBox="1"/>
            <p:nvPr/>
          </p:nvSpPr>
          <p:spPr>
            <a:xfrm>
              <a:off x="5112110" y="1225582"/>
              <a:ext cx="4492518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923922"/>
                  </a:solidFill>
                  <a:latin typeface="Angsana New" panose="02020603050405020304" pitchFamily="18" charset="-34"/>
                  <a:cs typeface="Angsana New" panose="02020603050405020304" pitchFamily="18" charset="-34"/>
                </a:rPr>
                <a:t>Vision |  Core Value  |  Policy</a:t>
              </a:r>
            </a:p>
          </p:txBody>
        </p:sp>
        <p:sp>
          <p:nvSpPr>
            <p:cNvPr id="48" name="กล่องข้อความ 47">
              <a:extLst>
                <a:ext uri="{FF2B5EF4-FFF2-40B4-BE49-F238E27FC236}">
                  <a16:creationId xmlns:a16="http://schemas.microsoft.com/office/drawing/2014/main" id="{3E7E5AEC-02C2-40F9-B1D6-6BA5C0D977FD}"/>
                </a:ext>
              </a:extLst>
            </p:cNvPr>
            <p:cNvSpPr txBox="1"/>
            <p:nvPr/>
          </p:nvSpPr>
          <p:spPr>
            <a:xfrm rot="18193934">
              <a:off x="3571351" y="3418850"/>
              <a:ext cx="276061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ให้การสนับสนุนตามนโยบาย</a:t>
              </a:r>
              <a:endParaRPr lang="en-US" sz="30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  <p:sp>
          <p:nvSpPr>
            <p:cNvPr id="50" name="กล่องข้อความ 49">
              <a:extLst>
                <a:ext uri="{FF2B5EF4-FFF2-40B4-BE49-F238E27FC236}">
                  <a16:creationId xmlns:a16="http://schemas.microsoft.com/office/drawing/2014/main" id="{4F7EACB3-28B4-4566-BFAD-FCB30B47ECB4}"/>
                </a:ext>
              </a:extLst>
            </p:cNvPr>
            <p:cNvSpPr txBox="1"/>
            <p:nvPr/>
          </p:nvSpPr>
          <p:spPr>
            <a:xfrm rot="3517660">
              <a:off x="8207686" y="3584480"/>
              <a:ext cx="2760617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3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ผลการดำเนินงาน</a:t>
              </a:r>
              <a:br>
                <a:rPr lang="th-TH" sz="3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</a:br>
              <a:r>
                <a:rPr lang="th-TH" sz="3000" b="1" dirty="0">
                  <a:latin typeface="Angsana New" panose="02020603050405020304" pitchFamily="18" charset="-34"/>
                  <a:cs typeface="Angsana New" panose="02020603050405020304" pitchFamily="18" charset="-34"/>
                </a:rPr>
                <a:t>ตามนโยบาย</a:t>
              </a:r>
              <a:endParaRPr lang="en-US" sz="3000" b="1" dirty="0"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0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83323" y="293982"/>
            <a:ext cx="110816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C.7  </a:t>
            </a:r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ผลและกระบวนการบริหารจัดการด้านกายภาพ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397D682-B1F2-40B4-BF3C-41C6727C86ED}"/>
              </a:ext>
            </a:extLst>
          </p:cNvPr>
          <p:cNvSpPr txBox="1"/>
          <p:nvPr/>
        </p:nvSpPr>
        <p:spPr>
          <a:xfrm>
            <a:off x="529044" y="1287083"/>
            <a:ext cx="1099021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indent="-1828800" algn="thaiDist"/>
            <a:r>
              <a:rPr lang="en-US" sz="3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C.7.1</a:t>
            </a:r>
            <a:r>
              <a:rPr lang="en-US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มีการจัดหา บำรุงรักษา และประเมิน ผลการจัดหาและบำรุงรักษาวัสดุอุปกรณ์และสถานที่ที่ใช้ในการจัดการเรียน การสอน และการฝึกปฏิบัติของผู้เรียน เพื่อให้มีความเพียงพอพร้อมใช้ทันสมัยและตอบสนองความต้องการจำเป็นของการจัดการเรียนการสอนและการฝึกปฏิบัติ</a:t>
            </a:r>
          </a:p>
          <a:p>
            <a:pPr marL="1828800" indent="-1828800" algn="thaiDist"/>
            <a:r>
              <a:rPr lang="en-US" sz="38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C.7.2</a:t>
            </a:r>
            <a:r>
              <a:rPr lang="en-US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มีการจัดหา บำรุงรักษา ให้บริการ และประเมินผลการจัดหา บำรุงรักษา และให้บริการวัสดุอุปกรณ์และสถานที่ ด้านเทคโนโลยีสารสนเทศ เพื่อให้มีความเพียงพอ พร้อมใช้ ทันสมัย และตอบสนองความต้องการจำเป็นของการจัดการเรียน การสอน และการพัฒนาการเรียนรู้ของผู้เรียนและการบริหารจัดการพันธกิจต่าง ๆ</a:t>
            </a:r>
          </a:p>
        </p:txBody>
      </p:sp>
    </p:spTree>
    <p:extLst>
      <p:ext uri="{BB962C8B-B14F-4D97-AF65-F5344CB8AC3E}">
        <p14:creationId xmlns:p14="http://schemas.microsoft.com/office/powerpoint/2010/main" val="15646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83323" y="293982"/>
            <a:ext cx="110816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C.7  </a:t>
            </a:r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ผลและกระบวนการบริหารจัดการด้านกายภาพ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397D682-B1F2-40B4-BF3C-41C6727C86ED}"/>
              </a:ext>
            </a:extLst>
          </p:cNvPr>
          <p:cNvSpPr txBox="1"/>
          <p:nvPr/>
        </p:nvSpPr>
        <p:spPr>
          <a:xfrm>
            <a:off x="574766" y="1307519"/>
            <a:ext cx="10990216" cy="5386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indent="-1828800" algn="thaiDist"/>
            <a:r>
              <a:rPr lang="en-US" sz="43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C.7.3</a:t>
            </a:r>
            <a:r>
              <a:rPr lang="en-US" sz="4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มีการจัดหา บำรุงรักษา ให้บริการ และประเมินผลการจัดหา บำรุงรักษา และให้บริการทรัพยากรในห้องสมุด เพื่อให้มีความเพียงพอ พร้อมใช้ ทันสมัย และตอบสนองความต้องการจำเป็นของการจัดการเรียนการสอนและการพัฒนาการเรียนรู้ของผู้เรียน</a:t>
            </a:r>
          </a:p>
          <a:p>
            <a:pPr marL="1828800" indent="-1828800" algn="thaiDist"/>
            <a:r>
              <a:rPr lang="en-US" sz="43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C.7.4</a:t>
            </a:r>
            <a:r>
              <a:rPr lang="en-US" sz="4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3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มีการจัดสภาพแวดล้อมทางกายภาพ สภาพแวดล้อมทางสังคม และสภาพแวดล้อมทางจิตวิทยา ที่ช่วยส่งเสริมการเรียนรู้ ศักยภาพ คุณภาพชีวิต สุขภาพ และความปลอดภัยของผู้เรียน</a:t>
            </a:r>
          </a:p>
        </p:txBody>
      </p:sp>
    </p:spTree>
    <p:extLst>
      <p:ext uri="{BB962C8B-B14F-4D97-AF65-F5344CB8AC3E}">
        <p14:creationId xmlns:p14="http://schemas.microsoft.com/office/powerpoint/2010/main" val="20885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39781" y="76265"/>
            <a:ext cx="110816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C.8  </a:t>
            </a:r>
            <a:r>
              <a:rPr lang="th-TH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ผลและกระบวนการบริหารจัดการด้านภาวะผู้นำ ธรรมา</a:t>
            </a:r>
            <a:r>
              <a:rPr lang="th-TH" sz="3600" b="1" dirty="0" err="1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ภิ</a:t>
            </a:r>
            <a:r>
              <a:rPr lang="th-TH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บาล และการตอบสนอง</a:t>
            </a:r>
            <a:br>
              <a:rPr lang="en-US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ผู้มีส่วนได้ส่วนเสีย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B2E4C0F-0BDD-4E07-AA70-19D7BDEED19B}"/>
              </a:ext>
            </a:extLst>
          </p:cNvPr>
          <p:cNvSpPr txBox="1"/>
          <p:nvPr/>
        </p:nvSpPr>
        <p:spPr>
          <a:xfrm>
            <a:off x="670559" y="1276594"/>
            <a:ext cx="109553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4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คำอธิบาย</a:t>
            </a:r>
            <a:r>
              <a:rPr lang="en-US" sz="4400" b="1" dirty="0">
                <a:solidFill>
                  <a:srgbClr val="00B05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: 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ผู้บริหารคณะ/สถาบันมีหน้าที่และความรับผิดชอบในการชี้นำ ดำรงตนเป็นแบบอย่าง บริหารจัดการทรัพยากร และพัฒนาผู้นำรุ่นต่อไป เพื่อนำคณะ/สถาบันไปสู่การบรรลุเป้าหมายในการดำเนินพันธกิจต่าง ๆ ของคณะ/สถาบัน มีการใช้ข้อมูลในการบริหารและการตัดสินใจ และใช้กระบวนการที่มีส่วนร่วมในการบริหารจัดการ เพื่อให้คณะ/สถาบันพัฒนาอย่างต่อเนื่องและนำไปสู่ความยั่งยืน โดยเป็นไปตามหลักธรรมา</a:t>
            </a:r>
            <a:r>
              <a:rPr lang="th-TH" sz="44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ภิ</a:t>
            </a: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บาล และสามารถตอบสนองความต้องการจำเป็นของผู้มีส่วนได้ส่วนเสีย</a:t>
            </a:r>
            <a:br>
              <a:rPr lang="en-US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ทั้งภายในและภายนอกคณะ/สถาบัน</a:t>
            </a:r>
          </a:p>
        </p:txBody>
      </p:sp>
    </p:spTree>
    <p:extLst>
      <p:ext uri="{BB962C8B-B14F-4D97-AF65-F5344CB8AC3E}">
        <p14:creationId xmlns:p14="http://schemas.microsoft.com/office/powerpoint/2010/main" val="149118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39781" y="76265"/>
            <a:ext cx="110816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C.8  </a:t>
            </a:r>
            <a:r>
              <a:rPr lang="th-TH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ผลและกระบวนการบริหารจัดการด้านภาวะผู้นำ ธรรมา</a:t>
            </a:r>
            <a:r>
              <a:rPr lang="th-TH" sz="3600" b="1" dirty="0" err="1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ภิ</a:t>
            </a:r>
            <a:r>
              <a:rPr lang="th-TH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บาล และการตอบสนอง</a:t>
            </a:r>
            <a:br>
              <a:rPr lang="en-US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ผู้มีส่วนได้ส่วนเสีย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1E3CB28-B146-4AFA-95A4-D037A2CFC0A5}"/>
              </a:ext>
            </a:extLst>
          </p:cNvPr>
          <p:cNvSpPr txBox="1"/>
          <p:nvPr/>
        </p:nvSpPr>
        <p:spPr>
          <a:xfrm>
            <a:off x="574766" y="1189402"/>
            <a:ext cx="1094667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indent="-1828800"/>
            <a:r>
              <a:rPr lang="en-US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C.8.1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ระบวนการรับฟังความคิดเห็นและความต้องการของผู้มีส่วนได้ส่วนเสียทั้งภายในและภายนอกคณะ/สถาบันอย่างเป็นระบบ</a:t>
            </a:r>
          </a:p>
          <a:p>
            <a:pPr marL="1828800" indent="-1828800"/>
            <a:r>
              <a:rPr lang="en-US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C.8.2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มีการใช้ข้อมูลความคิดเห็นและความต้องการของผู้มีส่วนได้</a:t>
            </a:r>
            <a:b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ส่วนเสีย รวมทั้งสารสนเทศอื่นที่เกี่ยวข้องในการจัดทำวิสัยทัศน์ พันธกิจ และแผนกลยุทธ์</a:t>
            </a:r>
          </a:p>
          <a:p>
            <a:pPr marL="1828800" indent="-1828800"/>
            <a:r>
              <a:rPr lang="en-US" sz="40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C.8.3</a:t>
            </a:r>
            <a: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มีกระบวนการถ่ายทอดแผนกลยุทธ์สู่การปฏิบัติ กำกับติดตามและประเมินผลการดำเนินการตามแผนกลยุทธ์อย่างเป็นระบบ และ</a:t>
            </a:r>
            <a:b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ใช้ผลการประเมินในการปรับปรุงพัฒนาเพื่อผลักดันให้บรรลุ</a:t>
            </a:r>
            <a:br>
              <a:rPr lang="en-US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ผลสำเร็จตามเป้าหมายเชิงกลยุทธ์</a:t>
            </a:r>
          </a:p>
        </p:txBody>
      </p:sp>
    </p:spTree>
    <p:extLst>
      <p:ext uri="{BB962C8B-B14F-4D97-AF65-F5344CB8AC3E}">
        <p14:creationId xmlns:p14="http://schemas.microsoft.com/office/powerpoint/2010/main" val="29615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439781" y="76265"/>
            <a:ext cx="110816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C.8  </a:t>
            </a:r>
            <a:r>
              <a:rPr lang="th-TH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ผลและกระบวนการบริหารจัดการด้านภาวะผู้นำ ธรรมา</a:t>
            </a:r>
            <a:r>
              <a:rPr lang="th-TH" sz="3600" b="1" dirty="0" err="1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ภิ</a:t>
            </a:r>
            <a:r>
              <a:rPr lang="th-TH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บาล และการตอบสนอง</a:t>
            </a:r>
            <a:br>
              <a:rPr lang="en-US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      </a:t>
            </a:r>
            <a:r>
              <a:rPr lang="th-TH" sz="36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ผู้มีส่วนได้ส่วนเสีย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21E3CB28-B146-4AFA-95A4-D037A2CFC0A5}"/>
              </a:ext>
            </a:extLst>
          </p:cNvPr>
          <p:cNvSpPr txBox="1"/>
          <p:nvPr/>
        </p:nvSpPr>
        <p:spPr>
          <a:xfrm>
            <a:off x="502918" y="1360114"/>
            <a:ext cx="11427825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28800" indent="-1828800"/>
            <a:r>
              <a:rPr lang="en-US" sz="41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C.8.4</a:t>
            </a:r>
            <a:r>
              <a:rPr lang="en-US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มีกระบวนการสื่อสารข้อมูลสำคัญตามพันธกิจและกระบวนการ</a:t>
            </a:r>
            <a:br>
              <a:rPr lang="en-US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สร้างความผูกพันกับบุคลากรและผู้เรียน รวมทั้งผู้มีส่วนได้</a:t>
            </a:r>
            <a:br>
              <a:rPr lang="en-US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ส่วนเสียที่สำคัญอย่างเป็นระบบ</a:t>
            </a:r>
          </a:p>
          <a:p>
            <a:pPr marL="1828800" indent="-1828800"/>
            <a:r>
              <a:rPr lang="en-US" sz="41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C.8.5</a:t>
            </a:r>
            <a:r>
              <a:rPr lang="en-US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มีกระบวนการประเมินภาวะผู้นำ ธรรมา</a:t>
            </a:r>
            <a:r>
              <a:rPr lang="th-TH" sz="41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ภิ</a:t>
            </a: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บาล และผลการปฏิบัติงาน</a:t>
            </a:r>
            <a:br>
              <a:rPr lang="en-US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ของผู้บริหารคณะ/สถาบัน รวมทั้งผู้บริหารสูงสุด และสภามหาวิทยาลัย/สถาบัน และใช้ผลการประเมินเพื่อการพัฒนาปรับปรุง</a:t>
            </a:r>
          </a:p>
          <a:p>
            <a:pPr marL="1828800" indent="-1828800"/>
            <a:r>
              <a:rPr lang="en-US" sz="41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C.8.6</a:t>
            </a:r>
            <a:r>
              <a:rPr lang="en-US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41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มีการใช้ผลการประเมินคุณภาพการศึกษาทุกระดับในการพัฒนา ปรับปรุง การบริหารและการดำเนินพันธกิจของคณะ/สถาบัน</a:t>
            </a:r>
          </a:p>
        </p:txBody>
      </p:sp>
    </p:spTree>
    <p:extLst>
      <p:ext uri="{BB962C8B-B14F-4D97-AF65-F5344CB8AC3E}">
        <p14:creationId xmlns:p14="http://schemas.microsoft.com/office/powerpoint/2010/main" val="39913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32DE150-5D49-4B73-A2A9-87C5018D1AF6}"/>
              </a:ext>
            </a:extLst>
          </p:cNvPr>
          <p:cNvSpPr txBox="1"/>
          <p:nvPr/>
        </p:nvSpPr>
        <p:spPr>
          <a:xfrm>
            <a:off x="502918" y="358017"/>
            <a:ext cx="1108165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45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ระดับการประเมิน </a:t>
            </a:r>
            <a:r>
              <a:rPr lang="en-US" sz="45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:  </a:t>
            </a:r>
            <a:r>
              <a:rPr lang="th-TH" sz="45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7 ระดับของ </a:t>
            </a:r>
            <a:r>
              <a:rPr lang="en-US" sz="45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AUN-QA</a:t>
            </a:r>
            <a:endParaRPr lang="th-TH" sz="45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30F2B2A-73B8-410F-94E6-CEBC48306986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6579" y="1258974"/>
            <a:ext cx="6338842" cy="531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7D5DE77C-90F4-4243-BC63-C61E94070CFB}"/>
              </a:ext>
            </a:extLst>
          </p:cNvPr>
          <p:cNvSpPr txBox="1"/>
          <p:nvPr/>
        </p:nvSpPr>
        <p:spPr>
          <a:xfrm>
            <a:off x="522514" y="975360"/>
            <a:ext cx="11077303" cy="40712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44C2B11-AF63-4328-8AFD-6B809C09FC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3188" y="975360"/>
            <a:ext cx="4215953" cy="4724775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A9588E81-4024-4D47-8E6A-F056143C0275}"/>
              </a:ext>
            </a:extLst>
          </p:cNvPr>
          <p:cNvSpPr txBox="1"/>
          <p:nvPr/>
        </p:nvSpPr>
        <p:spPr>
          <a:xfrm>
            <a:off x="261256" y="5882640"/>
            <a:ext cx="11686903" cy="766354"/>
          </a:xfrm>
          <a:prstGeom prst="rect">
            <a:avLst/>
          </a:prstGeom>
          <a:solidFill>
            <a:srgbClr val="DD462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B1C1750D-85F3-4ACE-B91A-BE99AC0F8CFB}"/>
              </a:ext>
            </a:extLst>
          </p:cNvPr>
          <p:cNvSpPr txBox="1"/>
          <p:nvPr/>
        </p:nvSpPr>
        <p:spPr>
          <a:xfrm>
            <a:off x="2521131" y="5989296"/>
            <a:ext cx="7149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กองพัฒนาคุณภาพ สำนักงานมหาวิทยาลัย  มหาวิทยาลัยแม่โจ้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323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164F509-70E3-4200-BA23-3E193D4DFB6E}"/>
              </a:ext>
            </a:extLst>
          </p:cNvPr>
          <p:cNvSpPr txBox="1"/>
          <p:nvPr/>
        </p:nvSpPr>
        <p:spPr>
          <a:xfrm>
            <a:off x="509450" y="1317397"/>
            <a:ext cx="11168744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7388" lvl="0" indent="-687388">
              <a:buFont typeface="+mj-lt"/>
              <a:buAutoNum type="arabicPeriod"/>
            </a:pPr>
            <a:r>
              <a:rPr lang="th-TH" sz="50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เป็นกรอบของการบริหารและจัดการเพื่อบรรลุคุณภาพในระดับอุดมศึกษา</a:t>
            </a:r>
            <a:endParaRPr lang="en-US" sz="5000" b="1" dirty="0">
              <a:solidFill>
                <a:srgbClr val="00000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lvl="2"/>
            <a:r>
              <a:rPr lang="en-US" sz="5000" b="1" dirty="0"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</a:t>
            </a:r>
            <a:r>
              <a:rPr lang="en-US" sz="5000" b="1" dirty="0">
                <a:solidFill>
                  <a:srgbClr val="DD462F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Principle Based</a:t>
            </a:r>
            <a:endParaRPr lang="en-US" sz="5000" b="1" dirty="0">
              <a:solidFill>
                <a:srgbClr val="DD462F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 marL="687388" lvl="0" indent="-687388">
              <a:buFont typeface="+mj-lt"/>
              <a:buAutoNum type="arabicPeriod"/>
            </a:pPr>
            <a:r>
              <a:rPr lang="th-TH" sz="50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เป็นแนวทางในการดำเนินงานให้สถาบันอุดมศึกษาสามารถสร้างความมั่นใจให้แก่สังคมและปรับปรุงคุณภาพได้อย่างต่อเนื่อง</a:t>
            </a:r>
            <a:endParaRPr lang="en-US" sz="5000" b="1" dirty="0">
              <a:solidFill>
                <a:srgbClr val="000000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en-US" sz="5000" b="1" dirty="0">
                <a:solidFill>
                  <a:srgbClr val="923922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		</a:t>
            </a:r>
            <a:r>
              <a:rPr lang="en-US" sz="5000" b="1" dirty="0">
                <a:solidFill>
                  <a:srgbClr val="DD462F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QA Practice </a:t>
            </a:r>
            <a:r>
              <a:rPr lang="th-TH" sz="5000" b="1" dirty="0">
                <a:solidFill>
                  <a:srgbClr val="DD462F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ที่ครบวงจร </a:t>
            </a:r>
            <a:r>
              <a:rPr lang="en-US" sz="5000" b="1" dirty="0">
                <a:solidFill>
                  <a:srgbClr val="DD462F"/>
                </a:solidFill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P-D-C-A</a:t>
            </a:r>
            <a:endParaRPr lang="en-US" sz="5000" b="1" dirty="0">
              <a:solidFill>
                <a:srgbClr val="DD462F"/>
              </a:solidFill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D3530F9-9B5C-44E1-ADC5-127F4BA9E01F}"/>
              </a:ext>
            </a:extLst>
          </p:cNvPr>
          <p:cNvSpPr txBox="1"/>
          <p:nvPr/>
        </p:nvSpPr>
        <p:spPr>
          <a:xfrm>
            <a:off x="509450" y="363808"/>
            <a:ext cx="94618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วัตถุประสงค์ของ </a:t>
            </a:r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CUPT-QMS Guidelines</a:t>
            </a:r>
          </a:p>
        </p:txBody>
      </p:sp>
      <p:sp>
        <p:nvSpPr>
          <p:cNvPr id="6" name="ลูกศร: ขวาท้ายขีด 5">
            <a:extLst>
              <a:ext uri="{FF2B5EF4-FFF2-40B4-BE49-F238E27FC236}">
                <a16:creationId xmlns:a16="http://schemas.microsoft.com/office/drawing/2014/main" id="{1C882355-2E7C-48CE-B56E-9D71650ECB8C}"/>
              </a:ext>
            </a:extLst>
          </p:cNvPr>
          <p:cNvSpPr/>
          <p:nvPr/>
        </p:nvSpPr>
        <p:spPr>
          <a:xfrm>
            <a:off x="1288868" y="3065418"/>
            <a:ext cx="487680" cy="484632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ลูกศร: ขวาท้ายขีด 7">
            <a:extLst>
              <a:ext uri="{FF2B5EF4-FFF2-40B4-BE49-F238E27FC236}">
                <a16:creationId xmlns:a16="http://schemas.microsoft.com/office/drawing/2014/main" id="{9651EBC6-135F-431A-B7CC-425F940C569C}"/>
              </a:ext>
            </a:extLst>
          </p:cNvPr>
          <p:cNvSpPr/>
          <p:nvPr/>
        </p:nvSpPr>
        <p:spPr>
          <a:xfrm>
            <a:off x="1288868" y="6009560"/>
            <a:ext cx="487680" cy="484632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164F509-70E3-4200-BA23-3E193D4DFB6E}"/>
              </a:ext>
            </a:extLst>
          </p:cNvPr>
          <p:cNvSpPr txBox="1"/>
          <p:nvPr/>
        </p:nvSpPr>
        <p:spPr>
          <a:xfrm>
            <a:off x="509450" y="1317397"/>
            <a:ext cx="11168744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7388" lvl="0" indent="-687388">
              <a:buFont typeface="+mj-lt"/>
              <a:buAutoNum type="arabicPeriod"/>
            </a:pPr>
            <a:r>
              <a:rPr lang="th-TH" sz="41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การบริหารคุณภาพการศึกษาที่สร้างความเชื่อมั่นต่อผู้มีส่วนเกี่ยวข้อง </a:t>
            </a:r>
            <a:br>
              <a:rPr lang="th-TH" sz="41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41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และสาธารณชนเกี่ยวกับคุณภาพและมาตรฐานการจัดการศึกษา</a:t>
            </a:r>
          </a:p>
          <a:p>
            <a:pPr marL="687388" lvl="0" indent="-687388">
              <a:buFont typeface="+mj-lt"/>
              <a:buAutoNum type="arabicPeriod"/>
            </a:pPr>
            <a:r>
              <a:rPr lang="th-TH" sz="41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การประกันคุณภาพที่ตอบสนองต่อความหลากหลายของสถาบันอุดมศึกษา</a:t>
            </a:r>
          </a:p>
          <a:p>
            <a:pPr marL="687388" lvl="0" indent="-687388">
              <a:buFont typeface="+mj-lt"/>
              <a:buAutoNum type="arabicPeriod"/>
            </a:pPr>
            <a:r>
              <a:rPr lang="th-TH" sz="41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การประกันคุณภาพที่ส่งเสริมการพัฒนาวัฒนธรรมคุณภาพ</a:t>
            </a:r>
          </a:p>
          <a:p>
            <a:pPr marL="687388" lvl="0" indent="-687388">
              <a:buFont typeface="+mj-lt"/>
              <a:buAutoNum type="arabicPeriod"/>
            </a:pPr>
            <a:r>
              <a:rPr lang="th-TH" sz="41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การประกันคุณภาพที่คำนึงถึงความต้องการจำเป็น (</a:t>
            </a:r>
            <a:r>
              <a:rPr lang="en-US" sz="41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Needs) </a:t>
            </a:r>
            <a:r>
              <a:rPr lang="th-TH" sz="41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และ</a:t>
            </a:r>
            <a:br>
              <a:rPr lang="th-TH" sz="41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</a:br>
            <a:r>
              <a:rPr lang="th-TH" sz="41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ความคาดหวัง (</a:t>
            </a:r>
            <a:r>
              <a:rPr lang="en-US" sz="41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Expectations) </a:t>
            </a:r>
            <a:r>
              <a:rPr lang="th-TH" sz="41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ของนักศึกษา ผู้มีส่วนได้ส่วนเสียทุกกลุ่ม และสังคม</a:t>
            </a:r>
          </a:p>
          <a:p>
            <a:pPr marL="687388" lvl="0" indent="-687388">
              <a:buFont typeface="+mj-lt"/>
              <a:buAutoNum type="arabicPeriod"/>
            </a:pPr>
            <a:r>
              <a:rPr lang="th-TH" sz="4100" b="1" dirty="0">
                <a:solidFill>
                  <a:srgbClr val="000000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การประกันคุณภาพโดยใช้ข้อมูลเพื่อการพัฒนาและปรับปรุงอย่างต่อเนื่อง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D3530F9-9B5C-44E1-ADC5-127F4BA9E01F}"/>
              </a:ext>
            </a:extLst>
          </p:cNvPr>
          <p:cNvSpPr txBox="1"/>
          <p:nvPr/>
        </p:nvSpPr>
        <p:spPr>
          <a:xfrm>
            <a:off x="509450" y="363808"/>
            <a:ext cx="9461863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ลักษณะของ </a:t>
            </a:r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CUPT-QMS Guidelines</a:t>
            </a:r>
          </a:p>
        </p:txBody>
      </p:sp>
    </p:spTree>
    <p:extLst>
      <p:ext uri="{BB962C8B-B14F-4D97-AF65-F5344CB8AC3E}">
        <p14:creationId xmlns:p14="http://schemas.microsoft.com/office/powerpoint/2010/main" val="22594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D3530F9-9B5C-44E1-ADC5-127F4BA9E01F}"/>
              </a:ext>
            </a:extLst>
          </p:cNvPr>
          <p:cNvSpPr txBox="1"/>
          <p:nvPr/>
        </p:nvSpPr>
        <p:spPr>
          <a:xfrm>
            <a:off x="509450" y="363808"/>
            <a:ext cx="100975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CUPT-QMS Guidelines</a:t>
            </a:r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ปี 2562</a:t>
            </a:r>
            <a:endParaRPr lang="en-US" sz="50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CA69A696-6686-4300-9C5A-79976BC5956D}"/>
              </a:ext>
            </a:extLst>
          </p:cNvPr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1225582"/>
            <a:ext cx="5791200" cy="544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723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D3530F9-9B5C-44E1-ADC5-127F4BA9E01F}"/>
              </a:ext>
            </a:extLst>
          </p:cNvPr>
          <p:cNvSpPr txBox="1"/>
          <p:nvPr/>
        </p:nvSpPr>
        <p:spPr>
          <a:xfrm>
            <a:off x="509450" y="363808"/>
            <a:ext cx="100975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CUPT-QMS Guidelines</a:t>
            </a:r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 ปี 2562</a:t>
            </a:r>
            <a:endParaRPr lang="en-US" sz="50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F43DE06-4E0A-45CD-B27D-55E9A98B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315" y="1225582"/>
            <a:ext cx="4623369" cy="5442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D3530F9-9B5C-44E1-ADC5-127F4BA9E01F}"/>
              </a:ext>
            </a:extLst>
          </p:cNvPr>
          <p:cNvSpPr txBox="1"/>
          <p:nvPr/>
        </p:nvSpPr>
        <p:spPr>
          <a:xfrm>
            <a:off x="509450" y="363808"/>
            <a:ext cx="100975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องค์ประกอบของระบบบริหารคุณภาพการศึกษา</a:t>
            </a:r>
            <a:endParaRPr lang="en-US" sz="50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graphicFrame>
        <p:nvGraphicFramePr>
          <p:cNvPr id="6" name="ตาราง 6">
            <a:extLst>
              <a:ext uri="{FF2B5EF4-FFF2-40B4-BE49-F238E27FC236}">
                <a16:creationId xmlns:a16="http://schemas.microsoft.com/office/drawing/2014/main" id="{D14E7ACD-6B7F-4BDE-871B-27516C74D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475824"/>
              </p:ext>
            </p:extLst>
          </p:nvPr>
        </p:nvGraphicFramePr>
        <p:xfrm>
          <a:off x="589280" y="1332411"/>
          <a:ext cx="11013440" cy="5225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13440">
                  <a:extLst>
                    <a:ext uri="{9D8B030D-6E8A-4147-A177-3AD203B41FA5}">
                      <a16:colId xmlns:a16="http://schemas.microsoft.com/office/drawing/2014/main" val="1610993726"/>
                    </a:ext>
                  </a:extLst>
                </a:gridCol>
              </a:tblGrid>
              <a:tr h="511847"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โครงร่างองค์กร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(Organization Profile)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434656"/>
                  </a:ext>
                </a:extLst>
              </a:tr>
              <a:tr h="523700">
                <a:tc>
                  <a:txBody>
                    <a:bodyPr/>
                    <a:lstStyle/>
                    <a:p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การดำเนินการ และ ผลของการดำเนินการตามแนวทาง 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(Guidelines) 8 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แนวทาง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7157141"/>
                  </a:ext>
                </a:extLst>
              </a:tr>
              <a:tr h="52370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C.1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  ผลและกระบวนการรับสมัครและคัดเลือกผู้เรียน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rgbClr val="F8C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271718"/>
                  </a:ext>
                </a:extLst>
              </a:tr>
              <a:tr h="52370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C.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2  ผลและกระบวนการจัดการศึกษาของแต่ละหลักสูตรต่อผลการเรียนรู้ (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Learning Outcomes) 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และความต้องการจำเป็นของผู้มีส่วนได้ส่วนเสีย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rgbClr val="F8CF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431937"/>
                  </a:ext>
                </a:extLst>
              </a:tr>
              <a:tr h="52370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C.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3  ผลและกระบวนการวิจัย และกระบวนการสร้างสรรค์นวัตกรรม ตามทิศทางการพัฒนาด้านวิจัยและเพื่อผู้เรียน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045693"/>
                  </a:ext>
                </a:extLst>
              </a:tr>
              <a:tr h="52370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C.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4  ผลและกระบวนการบริการวิชาการ ตามทิศทางการพัฒนาด้านบริการวิชาการแก่ชุมชนและเพื่อผู้เรียน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678720"/>
                  </a:ext>
                </a:extLst>
              </a:tr>
              <a:tr h="52370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C.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5  ผลและกระบวนการทำนุบำรุงศิลปะและวัฒนธรรมเพื่อให้สอดคล้องหรือบูรณาการกับพันธกิจอื่นของสถาบัน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871958"/>
                  </a:ext>
                </a:extLst>
              </a:tr>
              <a:tr h="52370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C.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6  ผลและกระบวนการบริหารทรัพยากรบุคคล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rgbClr val="F8C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4552260"/>
                  </a:ext>
                </a:extLst>
              </a:tr>
              <a:tr h="52370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C.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7  ผลและกระบวนการบริหารจัดการด้านกายภาพ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Angsana New" panose="02020603050405020304" pitchFamily="18" charset="-34"/>
                        <a:cs typeface="Angsana New" panose="02020603050405020304" pitchFamily="18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955438"/>
                  </a:ext>
                </a:extLst>
              </a:tr>
              <a:tr h="523700"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C.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8  ผลและกระบวนการบริหารจัดการด้านภาวะผู้นำ ธรรมา</a:t>
                      </a:r>
                      <a:r>
                        <a:rPr lang="th-TH" sz="2200" b="1" dirty="0" err="1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ภิ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Angsana New" panose="02020603050405020304" pitchFamily="18" charset="-34"/>
                          <a:cs typeface="Angsana New" panose="02020603050405020304" pitchFamily="18" charset="-34"/>
                        </a:rPr>
                        <a:t>บาล และการตอบสนองผู้มีส่วนได้ส่วนเสีย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86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05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AD3530F9-9B5C-44E1-ADC5-127F4BA9E01F}"/>
              </a:ext>
            </a:extLst>
          </p:cNvPr>
          <p:cNvSpPr txBox="1"/>
          <p:nvPr/>
        </p:nvSpPr>
        <p:spPr>
          <a:xfrm>
            <a:off x="509450" y="363808"/>
            <a:ext cx="1009759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5000" b="1" dirty="0">
                <a:solidFill>
                  <a:srgbClr val="9239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ผลและกระบวนการ</a:t>
            </a:r>
            <a:endParaRPr lang="en-US" sz="5000" b="1" dirty="0">
              <a:solidFill>
                <a:srgbClr val="9239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1EF66A6-193B-42B9-ACCE-B8F3298B972B}"/>
              </a:ext>
            </a:extLst>
          </p:cNvPr>
          <p:cNvSpPr txBox="1"/>
          <p:nvPr/>
        </p:nvSpPr>
        <p:spPr>
          <a:xfrm>
            <a:off x="592183" y="1225582"/>
            <a:ext cx="1100763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rgbClr val="C000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Adequate as Expected </a:t>
            </a:r>
            <a:r>
              <a:rPr lang="en-US" sz="3600" b="1" i="0" dirty="0">
                <a:solidFill>
                  <a:srgbClr val="3C3639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= The </a:t>
            </a:r>
            <a:r>
              <a:rPr lang="en-US" sz="3600" b="1" i="0" dirty="0">
                <a:solidFill>
                  <a:srgbClr val="0070C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practice </a:t>
            </a:r>
            <a:r>
              <a:rPr lang="en-US" sz="3600" b="1" i="0" dirty="0">
                <a:solidFill>
                  <a:srgbClr val="3C3639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to fulfil the</a:t>
            </a:r>
            <a:r>
              <a:rPr lang="th-TH" sz="3600" b="1" i="0" dirty="0">
                <a:solidFill>
                  <a:srgbClr val="3C3639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b="1" i="0" dirty="0">
                <a:solidFill>
                  <a:srgbClr val="3C3639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criterion is adequate and evidences support that it has</a:t>
            </a:r>
            <a:r>
              <a:rPr lang="th-TH" sz="3600" b="1" i="0" dirty="0">
                <a:solidFill>
                  <a:srgbClr val="3C3639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b="1" i="0" dirty="0">
                <a:solidFill>
                  <a:srgbClr val="3C3639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been fully implemented. Performance of the practice</a:t>
            </a:r>
            <a:r>
              <a:rPr lang="th-TH" sz="3600" b="1" i="0" dirty="0">
                <a:solidFill>
                  <a:srgbClr val="3C3639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en-US" sz="3600" b="1" i="0" dirty="0">
                <a:solidFill>
                  <a:srgbClr val="3C3639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shows consistent </a:t>
            </a:r>
            <a:r>
              <a:rPr lang="en-US" sz="3600" b="1" i="0" dirty="0">
                <a:solidFill>
                  <a:srgbClr val="7030A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results </a:t>
            </a:r>
            <a:r>
              <a:rPr lang="en-US" sz="3600" b="1" i="0" dirty="0">
                <a:solidFill>
                  <a:srgbClr val="3C3639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as expected.</a:t>
            </a:r>
            <a:endParaRPr lang="th-TH" sz="3600" b="1" i="0" dirty="0">
              <a:solidFill>
                <a:srgbClr val="3C3639"/>
              </a:solidFill>
              <a:effectLst/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br>
              <a:rPr lang="en-US" sz="2000" b="1" i="0" dirty="0">
                <a:solidFill>
                  <a:srgbClr val="3C3639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600" b="1" i="0" dirty="0">
                <a:solidFill>
                  <a:srgbClr val="0070C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Practice </a:t>
            </a:r>
            <a: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การกำหนดกระบวนการหรือระบบในการดำเนินงาน การดำเนินการตามกระบวนการ/ระบบที่กำหนด การกำกับติดตาม ดูแล ทบทวน ประเมิน วิเคราะห์ </a:t>
            </a:r>
            <a:b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และปรับปรุง</a:t>
            </a:r>
          </a:p>
          <a:p>
            <a:br>
              <a:rPr lang="th-TH" sz="20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en-US" sz="3600" b="1" i="0" dirty="0">
                <a:solidFill>
                  <a:srgbClr val="7030A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Results </a:t>
            </a:r>
            <a: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ผล </a:t>
            </a:r>
            <a:r>
              <a:rPr lang="en-US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Outputs &amp; Outcomes </a:t>
            </a:r>
            <a: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ทั้งนี้ </a:t>
            </a:r>
            <a:r>
              <a:rPr lang="en-US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Results </a:t>
            </a:r>
            <a: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เกิดจากการดำเนินการ </a:t>
            </a:r>
            <a:b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3600" b="1" i="0" dirty="0">
                <a:solidFill>
                  <a:srgbClr val="564B3C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และจะไม่สามารถปรับปรุงการดำเนินการได้หากไม่มีผลที่ได้จากการ ติดตาม / กำกับดูแล / ทบทวน / ประเมินวิเคราะห์</a:t>
            </a:r>
            <a:endParaRPr lang="en-U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1027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715160_TF10001108.potx" id="{132977E2-1A1B-4252-AC8F-2B4F2B1ABA9B}" vid="{80157ECC-6BCE-41F1-980F-B48E53888B58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{AEDC09FF-4B4F-41EB-B2FF-92ED94CC7ACF}tf10001108_win32</Template>
  <TotalTime>267</TotalTime>
  <Words>3360</Words>
  <Application>Microsoft Office PowerPoint</Application>
  <PresentationFormat>แบบจอกว้าง</PresentationFormat>
  <Paragraphs>173</Paragraphs>
  <Slides>36</Slides>
  <Notes>36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36</vt:i4>
      </vt:variant>
    </vt:vector>
  </HeadingPairs>
  <TitlesOfParts>
    <vt:vector size="42" baseType="lpstr">
      <vt:lpstr>Angsana New</vt:lpstr>
      <vt:lpstr>Arial</vt:lpstr>
      <vt:lpstr>Leelawadee</vt:lpstr>
      <vt:lpstr>Segoe UI</vt:lpstr>
      <vt:lpstr>Symbol</vt:lpstr>
      <vt:lpstr>WelcomeDoc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Judarad Chittong</dc:creator>
  <cp:keywords/>
  <cp:lastModifiedBy>Judarad Chittong</cp:lastModifiedBy>
  <cp:revision>16</cp:revision>
  <dcterms:created xsi:type="dcterms:W3CDTF">2020-10-21T08:06:54Z</dcterms:created>
  <dcterms:modified xsi:type="dcterms:W3CDTF">2020-10-26T08:40:34Z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